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75" r:id="rId2"/>
  </p:sldMasterIdLst>
  <p:notesMasterIdLst>
    <p:notesMasterId r:id="rId7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AzKkXQsWuSCeqPAoLbnTFQgWy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5AA6FB-D765-4EF3-A851-C170875AA3D2}">
  <a:tblStyle styleId="{445AA6FB-D765-4EF3-A851-C170875AA3D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5B3FF0-38E2-4259-91A7-5A3A5868F441}" styleName="Table_1">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5802A41-2647-4E00-BD20-C9F0C0F11A04}"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3"/>
  </p:normalViewPr>
  <p:slideViewPr>
    <p:cSldViewPr snapToGrid="0">
      <p:cViewPr varScale="1">
        <p:scale>
          <a:sx n="135" d="100"/>
          <a:sy n="135" d="100"/>
        </p:scale>
        <p:origin x="9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102"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0fee6dae0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230fee6dae0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30fee6dae0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g230fee6dae0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30fee6dae0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230fee6dae0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38cd9ec279_0_1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238cd9ec279_0_1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467bfce6f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467bfce6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32d8597a2d_4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g232d8597a2d_4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30fee6dae0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230fee6dae0_1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32d8597a2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232d8597a2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32e79b64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232e79b64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32d8597a2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232d8597a2d_2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32d8597a2d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3" name="Google Shape;543;g232d8597a2d_2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32e79b64d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232e79b64d2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3301ea2a7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3301ea2a78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32d8597a2d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232d8597a2d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30fee6dae0_1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1" name="Google Shape;581;g230fee6dae0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32e79b64d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232e79b64d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32e79b64d2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232e79b64d2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32e79b64d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g232e79b64d2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3ab9dc7fb9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4" name="Google Shape;624;g23ab9dc7fb9_3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32e79b64d2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232e79b64d2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b34678c7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23b34678c7b_5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32e79b64d2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232e79b64d2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38b53a20d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238b53a20da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32d8597a2d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232d8597a2d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30fee6dae0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0" name="Google Shape;670;g230fee6dae0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3ab9dc7fb9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3ab9dc7fb9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32d8597a2d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32d8597a2d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3b34678c7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23b34678c7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4d106a32f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4d106a32f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3ab9dc7fb9_4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3ab9dc7fb9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230fee6dae0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4" name="Google Shape;744;g230fee6dae0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466f4031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2466f403191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2466f40319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g2466f403191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466f40319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466f403191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466f40319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g2466f403191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32d8597a2d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232d8597a2d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4d807183b7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4d807183b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4a59133f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4a59133f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47dd14220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47dd14220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44a33685b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44a33685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32d8597a2d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Google Shape;866;g232d8597a2d_2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466f40319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466f4031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466f40319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466f40319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466f40319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466f40319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466f40319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2466f40319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25671193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2567119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44b18a0c1a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44b18a0c1a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4e2f315b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4e2f315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247dd14220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247dd14220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466f40319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466f40319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2593d9f4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2593d9f4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30fee6dae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230fee6dae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23a8339cdc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8" name="Google Shape;1138;g23a8339cdc3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32d8597a2d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232d8597a2d_4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238e75d7b11_6_1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7" name="Google Shape;1157;g238e75d7b11_6_1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30fee6dae0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230fee6dae0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230fee6dae0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6" name="Google Shape;1236;g230fee6dae0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32d8597a2d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 name="Google Shape;1267;g232d8597a2d_4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1edae25539_1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21edae25539_1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30fee6dae0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2" name="Google Shape;1292;g230fee6dae0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b="1"/>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1d39a0724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5" name="Google Shape;1315;g21d39a07240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32d8597a2d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32d8597a2d_4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38e75d7b11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g238e75d7b11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32d8597a2d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7" name="Google Shape;1357;g232d8597a2d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23d318783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223d31878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0a44855ea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g20a44855e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4d807183b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24d807183b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4d807183b7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4d807183b7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4d807183b7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24d807183b7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32d8597a2d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g232d8597a2d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0fee6dae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30fee6dae0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55"/>
          <p:cNvSpPr txBox="1">
            <a:spLocks noGrp="1"/>
          </p:cNvSpPr>
          <p:nvPr>
            <p:ph type="ctrTitle"/>
          </p:nvPr>
        </p:nvSpPr>
        <p:spPr>
          <a:xfrm>
            <a:off x="1643858" y="1172225"/>
            <a:ext cx="67707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3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5"/>
          <p:cNvSpPr txBox="1">
            <a:spLocks noGrp="1"/>
          </p:cNvSpPr>
          <p:nvPr>
            <p:ph type="subTitle" idx="1"/>
          </p:nvPr>
        </p:nvSpPr>
        <p:spPr>
          <a:xfrm>
            <a:off x="1643852" y="3261775"/>
            <a:ext cx="6770700" cy="557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55"/>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5"/>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66"/>
        <p:cNvGrpSpPr/>
        <p:nvPr/>
      </p:nvGrpSpPr>
      <p:grpSpPr>
        <a:xfrm>
          <a:off x="0" y="0"/>
          <a:ext cx="0" cy="0"/>
          <a:chOff x="0" y="0"/>
          <a:chExt cx="0" cy="0"/>
        </a:xfrm>
      </p:grpSpPr>
      <p:sp>
        <p:nvSpPr>
          <p:cNvPr id="67" name="Google Shape;67;p71"/>
          <p:cNvSpPr txBox="1">
            <a:spLocks noGrp="1"/>
          </p:cNvSpPr>
          <p:nvPr>
            <p:ph type="title"/>
          </p:nvPr>
        </p:nvSpPr>
        <p:spPr>
          <a:xfrm>
            <a:off x="3730075" y="1631700"/>
            <a:ext cx="4700700" cy="109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2800"/>
              <a:buNone/>
              <a:defRPr sz="3000">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8" name="Google Shape;68;p71"/>
          <p:cNvSpPr txBox="1">
            <a:spLocks noGrp="1"/>
          </p:cNvSpPr>
          <p:nvPr>
            <p:ph type="subTitle" idx="1"/>
          </p:nvPr>
        </p:nvSpPr>
        <p:spPr>
          <a:xfrm>
            <a:off x="3730075" y="2726700"/>
            <a:ext cx="4700700" cy="861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69" name="Google Shape;69;p7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7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72"/>
        <p:cNvGrpSpPr/>
        <p:nvPr/>
      </p:nvGrpSpPr>
      <p:grpSpPr>
        <a:xfrm>
          <a:off x="0" y="0"/>
          <a:ext cx="0" cy="0"/>
          <a:chOff x="0" y="0"/>
          <a:chExt cx="0" cy="0"/>
        </a:xfrm>
      </p:grpSpPr>
      <p:sp>
        <p:nvSpPr>
          <p:cNvPr id="73" name="Google Shape;73;p79"/>
          <p:cNvSpPr txBox="1">
            <a:spLocks noGrp="1"/>
          </p:cNvSpPr>
          <p:nvPr>
            <p:ph type="title"/>
          </p:nvPr>
        </p:nvSpPr>
        <p:spPr>
          <a:xfrm>
            <a:off x="717800" y="383175"/>
            <a:ext cx="7708200" cy="74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4" name="Google Shape;74;p79"/>
          <p:cNvSpPr txBox="1">
            <a:spLocks noGrp="1"/>
          </p:cNvSpPr>
          <p:nvPr>
            <p:ph type="subTitle" idx="1"/>
          </p:nvPr>
        </p:nvSpPr>
        <p:spPr>
          <a:xfrm>
            <a:off x="717800" y="1255775"/>
            <a:ext cx="4631700" cy="339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l">
              <a:lnSpc>
                <a:spcPct val="100000"/>
              </a:lnSpc>
              <a:spcBef>
                <a:spcPts val="160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75" name="Google Shape;75;p79"/>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9"/>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77"/>
        <p:cNvGrpSpPr/>
        <p:nvPr/>
      </p:nvGrpSpPr>
      <p:grpSpPr>
        <a:xfrm>
          <a:off x="0" y="0"/>
          <a:ext cx="0" cy="0"/>
          <a:chOff x="0" y="0"/>
          <a:chExt cx="0" cy="0"/>
        </a:xfrm>
      </p:grpSpPr>
      <p:sp>
        <p:nvSpPr>
          <p:cNvPr id="78" name="Google Shape;78;p78"/>
          <p:cNvSpPr txBox="1">
            <a:spLocks noGrp="1"/>
          </p:cNvSpPr>
          <p:nvPr>
            <p:ph type="title"/>
          </p:nvPr>
        </p:nvSpPr>
        <p:spPr>
          <a:xfrm>
            <a:off x="713225" y="445025"/>
            <a:ext cx="3858900" cy="133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2800"/>
              <a:buNone/>
              <a:defRPr sz="7200">
                <a:solidFill>
                  <a:schemeClr val="accent1"/>
                </a:solidFill>
              </a:defRPr>
            </a:lvl1pPr>
            <a:lvl2pPr lvl="1" algn="l">
              <a:lnSpc>
                <a:spcPct val="100000"/>
              </a:lnSpc>
              <a:spcBef>
                <a:spcPts val="0"/>
              </a:spcBef>
              <a:spcAft>
                <a:spcPts val="0"/>
              </a:spcAft>
              <a:buClr>
                <a:schemeClr val="accent1"/>
              </a:buClr>
              <a:buSzPts val="2800"/>
              <a:buNone/>
              <a:defRPr>
                <a:solidFill>
                  <a:schemeClr val="accent1"/>
                </a:solidFill>
              </a:defRPr>
            </a:lvl2pPr>
            <a:lvl3pPr lvl="2" algn="l">
              <a:lnSpc>
                <a:spcPct val="100000"/>
              </a:lnSpc>
              <a:spcBef>
                <a:spcPts val="0"/>
              </a:spcBef>
              <a:spcAft>
                <a:spcPts val="0"/>
              </a:spcAft>
              <a:buClr>
                <a:schemeClr val="accent1"/>
              </a:buClr>
              <a:buSzPts val="2800"/>
              <a:buNone/>
              <a:defRPr>
                <a:solidFill>
                  <a:schemeClr val="accent1"/>
                </a:solidFill>
              </a:defRPr>
            </a:lvl3pPr>
            <a:lvl4pPr lvl="3" algn="l">
              <a:lnSpc>
                <a:spcPct val="100000"/>
              </a:lnSpc>
              <a:spcBef>
                <a:spcPts val="0"/>
              </a:spcBef>
              <a:spcAft>
                <a:spcPts val="0"/>
              </a:spcAft>
              <a:buClr>
                <a:schemeClr val="accent1"/>
              </a:buClr>
              <a:buSzPts val="2800"/>
              <a:buNone/>
              <a:defRPr>
                <a:solidFill>
                  <a:schemeClr val="accent1"/>
                </a:solidFill>
              </a:defRPr>
            </a:lvl4pPr>
            <a:lvl5pPr lvl="4" algn="l">
              <a:lnSpc>
                <a:spcPct val="100000"/>
              </a:lnSpc>
              <a:spcBef>
                <a:spcPts val="0"/>
              </a:spcBef>
              <a:spcAft>
                <a:spcPts val="0"/>
              </a:spcAft>
              <a:buClr>
                <a:schemeClr val="accent1"/>
              </a:buClr>
              <a:buSzPts val="2800"/>
              <a:buNone/>
              <a:defRPr>
                <a:solidFill>
                  <a:schemeClr val="accent1"/>
                </a:solidFill>
              </a:defRPr>
            </a:lvl5pPr>
            <a:lvl6pPr lvl="5" algn="l">
              <a:lnSpc>
                <a:spcPct val="100000"/>
              </a:lnSpc>
              <a:spcBef>
                <a:spcPts val="0"/>
              </a:spcBef>
              <a:spcAft>
                <a:spcPts val="0"/>
              </a:spcAft>
              <a:buClr>
                <a:schemeClr val="accent1"/>
              </a:buClr>
              <a:buSzPts val="2800"/>
              <a:buNone/>
              <a:defRPr>
                <a:solidFill>
                  <a:schemeClr val="accent1"/>
                </a:solidFill>
              </a:defRPr>
            </a:lvl6pPr>
            <a:lvl7pPr lvl="6" algn="l">
              <a:lnSpc>
                <a:spcPct val="100000"/>
              </a:lnSpc>
              <a:spcBef>
                <a:spcPts val="0"/>
              </a:spcBef>
              <a:spcAft>
                <a:spcPts val="0"/>
              </a:spcAft>
              <a:buClr>
                <a:schemeClr val="accent1"/>
              </a:buClr>
              <a:buSzPts val="2800"/>
              <a:buNone/>
              <a:defRPr>
                <a:solidFill>
                  <a:schemeClr val="accent1"/>
                </a:solidFill>
              </a:defRPr>
            </a:lvl7pPr>
            <a:lvl8pPr lvl="7" algn="l">
              <a:lnSpc>
                <a:spcPct val="100000"/>
              </a:lnSpc>
              <a:spcBef>
                <a:spcPts val="0"/>
              </a:spcBef>
              <a:spcAft>
                <a:spcPts val="0"/>
              </a:spcAft>
              <a:buClr>
                <a:schemeClr val="accent1"/>
              </a:buClr>
              <a:buSzPts val="2800"/>
              <a:buNone/>
              <a:defRPr>
                <a:solidFill>
                  <a:schemeClr val="accent1"/>
                </a:solidFill>
              </a:defRPr>
            </a:lvl8pPr>
            <a:lvl9pPr lvl="8" algn="l">
              <a:lnSpc>
                <a:spcPct val="100000"/>
              </a:lnSpc>
              <a:spcBef>
                <a:spcPts val="0"/>
              </a:spcBef>
              <a:spcAft>
                <a:spcPts val="0"/>
              </a:spcAft>
              <a:buClr>
                <a:schemeClr val="accent1"/>
              </a:buClr>
              <a:buSzPts val="2800"/>
              <a:buNone/>
              <a:defRPr>
                <a:solidFill>
                  <a:schemeClr val="accent1"/>
                </a:solidFill>
              </a:defRPr>
            </a:lvl9pPr>
          </a:lstStyle>
          <a:p>
            <a:endParaRPr/>
          </a:p>
        </p:txBody>
      </p:sp>
      <p:sp>
        <p:nvSpPr>
          <p:cNvPr id="79" name="Google Shape;79;p78"/>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100"/>
              <a:buFont typeface="Arial"/>
              <a:buNone/>
            </a:pPr>
            <a:r>
              <a:rPr lang="en" sz="1100" b="0" i="0" u="none" strike="noStrike" cap="none">
                <a:solidFill>
                  <a:schemeClr val="accent2"/>
                </a:solidFill>
                <a:latin typeface="Montserrat"/>
                <a:ea typeface="Montserrat"/>
                <a:cs typeface="Montserrat"/>
                <a:sym typeface="Montserrat"/>
              </a:rPr>
              <a:t>CREDITS: This presentation template was created by </a:t>
            </a:r>
            <a:r>
              <a:rPr lang="en" sz="1100" b="1" i="0" u="none" strike="noStrike" cap="none">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b="0" i="0" u="none" strike="noStrike" cap="none">
                <a:solidFill>
                  <a:schemeClr val="accent2"/>
                </a:solidFill>
                <a:latin typeface="Montserrat"/>
                <a:ea typeface="Montserrat"/>
                <a:cs typeface="Montserrat"/>
                <a:sym typeface="Montserrat"/>
              </a:rPr>
              <a:t>, including icons by </a:t>
            </a:r>
            <a:r>
              <a:rPr lang="en" sz="1100" b="1" i="0" u="none" strike="noStrike" cap="none">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b="0" i="0" u="none" strike="noStrike" cap="none">
                <a:solidFill>
                  <a:schemeClr val="accent2"/>
                </a:solidFill>
                <a:latin typeface="Montserrat"/>
                <a:ea typeface="Montserrat"/>
                <a:cs typeface="Montserrat"/>
                <a:sym typeface="Montserrat"/>
              </a:rPr>
              <a:t>, and infographics &amp; images by </a:t>
            </a:r>
            <a:r>
              <a:rPr lang="en" sz="1100" b="1" i="0" u="none" strike="noStrike" cap="none">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i="0" u="none" strike="noStrike" cap="none">
              <a:solidFill>
                <a:schemeClr val="accent2"/>
              </a:solidFill>
              <a:latin typeface="Montserrat"/>
              <a:ea typeface="Montserrat"/>
              <a:cs typeface="Montserrat"/>
              <a:sym typeface="Montserrat"/>
            </a:endParaRPr>
          </a:p>
        </p:txBody>
      </p:sp>
      <p:sp>
        <p:nvSpPr>
          <p:cNvPr id="80" name="Google Shape;80;p78"/>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78"/>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3"/>
        <p:cNvGrpSpPr/>
        <p:nvPr/>
      </p:nvGrpSpPr>
      <p:grpSpPr>
        <a:xfrm>
          <a:off x="0" y="0"/>
          <a:ext cx="0" cy="0"/>
          <a:chOff x="0" y="0"/>
          <a:chExt cx="0" cy="0"/>
        </a:xfrm>
      </p:grpSpPr>
      <p:sp>
        <p:nvSpPr>
          <p:cNvPr id="84" name="Google Shape;84;p61"/>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5" name="Google Shape;85;p61"/>
          <p:cNvSpPr txBox="1">
            <a:spLocks noGrp="1"/>
          </p:cNvSpPr>
          <p:nvPr>
            <p:ph type="subTitle" idx="1"/>
          </p:nvPr>
        </p:nvSpPr>
        <p:spPr>
          <a:xfrm>
            <a:off x="78810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86" name="Google Shape;86;p61"/>
          <p:cNvSpPr txBox="1">
            <a:spLocks noGrp="1"/>
          </p:cNvSpPr>
          <p:nvPr>
            <p:ph type="subTitle" idx="2"/>
          </p:nvPr>
        </p:nvSpPr>
        <p:spPr>
          <a:xfrm>
            <a:off x="78810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87" name="Google Shape;87;p61"/>
          <p:cNvSpPr txBox="1">
            <a:spLocks noGrp="1"/>
          </p:cNvSpPr>
          <p:nvPr>
            <p:ph type="subTitle" idx="3"/>
          </p:nvPr>
        </p:nvSpPr>
        <p:spPr>
          <a:xfrm>
            <a:off x="344115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88" name="Google Shape;88;p61"/>
          <p:cNvSpPr txBox="1">
            <a:spLocks noGrp="1"/>
          </p:cNvSpPr>
          <p:nvPr>
            <p:ph type="subTitle" idx="4"/>
          </p:nvPr>
        </p:nvSpPr>
        <p:spPr>
          <a:xfrm>
            <a:off x="344115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89" name="Google Shape;89;p61"/>
          <p:cNvSpPr txBox="1">
            <a:spLocks noGrp="1"/>
          </p:cNvSpPr>
          <p:nvPr>
            <p:ph type="subTitle" idx="5"/>
          </p:nvPr>
        </p:nvSpPr>
        <p:spPr>
          <a:xfrm>
            <a:off x="6094200" y="23904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90" name="Google Shape;90;p61"/>
          <p:cNvSpPr txBox="1">
            <a:spLocks noGrp="1"/>
          </p:cNvSpPr>
          <p:nvPr>
            <p:ph type="subTitle" idx="6"/>
          </p:nvPr>
        </p:nvSpPr>
        <p:spPr>
          <a:xfrm>
            <a:off x="6094200" y="27658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1600"/>
              </a:spcBef>
              <a:spcAft>
                <a:spcPts val="0"/>
              </a:spcAft>
              <a:buSzPts val="1400"/>
              <a:buNone/>
              <a:defRPr sz="1400">
                <a:solidFill>
                  <a:schemeClr val="dk1"/>
                </a:solidFill>
              </a:defRPr>
            </a:lvl2pPr>
            <a:lvl3pPr lvl="2" algn="ctr">
              <a:lnSpc>
                <a:spcPct val="100000"/>
              </a:lnSpc>
              <a:spcBef>
                <a:spcPts val="1600"/>
              </a:spcBef>
              <a:spcAft>
                <a:spcPts val="0"/>
              </a:spcAft>
              <a:buSzPts val="1400"/>
              <a:buNone/>
              <a:defRPr sz="1400">
                <a:solidFill>
                  <a:schemeClr val="dk1"/>
                </a:solidFill>
              </a:defRPr>
            </a:lvl3pPr>
            <a:lvl4pPr lvl="3" algn="ctr">
              <a:lnSpc>
                <a:spcPct val="100000"/>
              </a:lnSpc>
              <a:spcBef>
                <a:spcPts val="1600"/>
              </a:spcBef>
              <a:spcAft>
                <a:spcPts val="0"/>
              </a:spcAft>
              <a:buSzPts val="1400"/>
              <a:buNone/>
              <a:defRPr sz="1400">
                <a:solidFill>
                  <a:schemeClr val="dk1"/>
                </a:solidFill>
              </a:defRPr>
            </a:lvl4pPr>
            <a:lvl5pPr lvl="4" algn="ctr">
              <a:lnSpc>
                <a:spcPct val="100000"/>
              </a:lnSpc>
              <a:spcBef>
                <a:spcPts val="1600"/>
              </a:spcBef>
              <a:spcAft>
                <a:spcPts val="0"/>
              </a:spcAft>
              <a:buSzPts val="1400"/>
              <a:buNone/>
              <a:defRPr sz="1400">
                <a:solidFill>
                  <a:schemeClr val="dk1"/>
                </a:solidFill>
              </a:defRPr>
            </a:lvl5pPr>
            <a:lvl6pPr lvl="5" algn="ctr">
              <a:lnSpc>
                <a:spcPct val="100000"/>
              </a:lnSpc>
              <a:spcBef>
                <a:spcPts val="1600"/>
              </a:spcBef>
              <a:spcAft>
                <a:spcPts val="0"/>
              </a:spcAft>
              <a:buSzPts val="1400"/>
              <a:buNone/>
              <a:defRPr sz="1400">
                <a:solidFill>
                  <a:schemeClr val="dk1"/>
                </a:solidFill>
              </a:defRPr>
            </a:lvl6pPr>
            <a:lvl7pPr lvl="6" algn="ctr">
              <a:lnSpc>
                <a:spcPct val="100000"/>
              </a:lnSpc>
              <a:spcBef>
                <a:spcPts val="1600"/>
              </a:spcBef>
              <a:spcAft>
                <a:spcPts val="0"/>
              </a:spcAft>
              <a:buSzPts val="1400"/>
              <a:buNone/>
              <a:defRPr sz="1400">
                <a:solidFill>
                  <a:schemeClr val="dk1"/>
                </a:solidFill>
              </a:defRPr>
            </a:lvl7pPr>
            <a:lvl8pPr lvl="7" algn="ctr">
              <a:lnSpc>
                <a:spcPct val="100000"/>
              </a:lnSpc>
              <a:spcBef>
                <a:spcPts val="1600"/>
              </a:spcBef>
              <a:spcAft>
                <a:spcPts val="0"/>
              </a:spcAft>
              <a:buSzPts val="1400"/>
              <a:buNone/>
              <a:defRPr sz="1400">
                <a:solidFill>
                  <a:schemeClr val="dk1"/>
                </a:solidFill>
              </a:defRPr>
            </a:lvl8pPr>
            <a:lvl9pPr lvl="8" algn="ctr">
              <a:lnSpc>
                <a:spcPct val="100000"/>
              </a:lnSpc>
              <a:spcBef>
                <a:spcPts val="1600"/>
              </a:spcBef>
              <a:spcAft>
                <a:spcPts val="1600"/>
              </a:spcAft>
              <a:buSzPts val="1400"/>
              <a:buNone/>
              <a:defRPr sz="1400">
                <a:solidFill>
                  <a:schemeClr val="dk1"/>
                </a:solidFill>
              </a:defRPr>
            </a:lvl9pPr>
          </a:lstStyle>
          <a:p>
            <a:endParaRPr/>
          </a:p>
        </p:txBody>
      </p:sp>
      <p:sp>
        <p:nvSpPr>
          <p:cNvPr id="91" name="Google Shape;91;p61"/>
          <p:cNvSpPr/>
          <p:nvPr/>
        </p:nvSpPr>
        <p:spPr>
          <a:xfrm flipH="1">
            <a:off x="4572000" y="4834275"/>
            <a:ext cx="4572000" cy="309300"/>
          </a:xfrm>
          <a:prstGeom prst="rect">
            <a:avLst/>
          </a:prstGeom>
          <a:gradFill>
            <a:gsLst>
              <a:gs pos="0">
                <a:srgbClr val="8CB6FF"/>
              </a:gs>
              <a:gs pos="100000">
                <a:srgbClr val="1166F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1"/>
          <p:cNvSpPr/>
          <p:nvPr/>
        </p:nvSpPr>
        <p:spPr>
          <a:xfrm flipH="1">
            <a:off x="50" y="4834275"/>
            <a:ext cx="4572000" cy="309300"/>
          </a:xfrm>
          <a:prstGeom prst="rect">
            <a:avLst/>
          </a:prstGeom>
          <a:gradFill>
            <a:gsLst>
              <a:gs pos="0">
                <a:srgbClr val="8CB6FF"/>
              </a:gs>
              <a:gs pos="100000">
                <a:srgbClr val="1166F8"/>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94"/>
        <p:cNvGrpSpPr/>
        <p:nvPr/>
      </p:nvGrpSpPr>
      <p:grpSpPr>
        <a:xfrm>
          <a:off x="0" y="0"/>
          <a:ext cx="0" cy="0"/>
          <a:chOff x="0" y="0"/>
          <a:chExt cx="0" cy="0"/>
        </a:xfrm>
      </p:grpSpPr>
      <p:sp>
        <p:nvSpPr>
          <p:cNvPr id="95" name="Google Shape;95;p64"/>
          <p:cNvSpPr txBox="1">
            <a:spLocks noGrp="1"/>
          </p:cNvSpPr>
          <p:nvPr>
            <p:ph type="title"/>
          </p:nvPr>
        </p:nvSpPr>
        <p:spPr>
          <a:xfrm>
            <a:off x="717800" y="383175"/>
            <a:ext cx="7708200" cy="93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6" name="Google Shape;96;p64"/>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97"/>
        <p:cNvGrpSpPr/>
        <p:nvPr/>
      </p:nvGrpSpPr>
      <p:grpSpPr>
        <a:xfrm>
          <a:off x="0" y="0"/>
          <a:ext cx="0" cy="0"/>
          <a:chOff x="0" y="0"/>
          <a:chExt cx="0" cy="0"/>
        </a:xfrm>
      </p:grpSpPr>
      <p:sp>
        <p:nvSpPr>
          <p:cNvPr id="98" name="Google Shape;98;p65"/>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9" name="Google Shape;99;p65"/>
          <p:cNvSpPr txBox="1">
            <a:spLocks noGrp="1"/>
          </p:cNvSpPr>
          <p:nvPr>
            <p:ph type="subTitle" idx="1"/>
          </p:nvPr>
        </p:nvSpPr>
        <p:spPr>
          <a:xfrm>
            <a:off x="1878275" y="1251675"/>
            <a:ext cx="2787600" cy="4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100" name="Google Shape;100;p65"/>
          <p:cNvSpPr txBox="1">
            <a:spLocks noGrp="1"/>
          </p:cNvSpPr>
          <p:nvPr>
            <p:ph type="subTitle" idx="2"/>
          </p:nvPr>
        </p:nvSpPr>
        <p:spPr>
          <a:xfrm>
            <a:off x="1878275" y="1744345"/>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01" name="Google Shape;101;p65"/>
          <p:cNvSpPr txBox="1">
            <a:spLocks noGrp="1"/>
          </p:cNvSpPr>
          <p:nvPr>
            <p:ph type="subTitle" idx="3"/>
          </p:nvPr>
        </p:nvSpPr>
        <p:spPr>
          <a:xfrm>
            <a:off x="5351497" y="1251675"/>
            <a:ext cx="2787600" cy="4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102" name="Google Shape;102;p65"/>
          <p:cNvSpPr txBox="1">
            <a:spLocks noGrp="1"/>
          </p:cNvSpPr>
          <p:nvPr>
            <p:ph type="subTitle" idx="4"/>
          </p:nvPr>
        </p:nvSpPr>
        <p:spPr>
          <a:xfrm>
            <a:off x="5351493" y="1744282"/>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03" name="Google Shape;103;p65"/>
          <p:cNvSpPr txBox="1">
            <a:spLocks noGrp="1"/>
          </p:cNvSpPr>
          <p:nvPr>
            <p:ph type="subTitle" idx="5"/>
          </p:nvPr>
        </p:nvSpPr>
        <p:spPr>
          <a:xfrm>
            <a:off x="1878275" y="2898148"/>
            <a:ext cx="2787600" cy="3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104" name="Google Shape;104;p65"/>
          <p:cNvSpPr txBox="1">
            <a:spLocks noGrp="1"/>
          </p:cNvSpPr>
          <p:nvPr>
            <p:ph type="subTitle" idx="6"/>
          </p:nvPr>
        </p:nvSpPr>
        <p:spPr>
          <a:xfrm>
            <a:off x="1878275" y="3390754"/>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05" name="Google Shape;105;p65"/>
          <p:cNvSpPr txBox="1">
            <a:spLocks noGrp="1"/>
          </p:cNvSpPr>
          <p:nvPr>
            <p:ph type="subTitle" idx="7"/>
          </p:nvPr>
        </p:nvSpPr>
        <p:spPr>
          <a:xfrm>
            <a:off x="5351425" y="2898156"/>
            <a:ext cx="2787600" cy="3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solidFill>
                  <a:schemeClr val="lt1"/>
                </a:solidFill>
              </a:defRPr>
            </a:lvl2pPr>
            <a:lvl3pPr lvl="2" algn="l">
              <a:lnSpc>
                <a:spcPct val="100000"/>
              </a:lnSpc>
              <a:spcBef>
                <a:spcPts val="1600"/>
              </a:spcBef>
              <a:spcAft>
                <a:spcPts val="0"/>
              </a:spcAft>
              <a:buSzPts val="1400"/>
              <a:buNone/>
              <a:defRPr b="1">
                <a:solidFill>
                  <a:schemeClr val="lt1"/>
                </a:solidFill>
              </a:defRPr>
            </a:lvl3pPr>
            <a:lvl4pPr lvl="3" algn="l">
              <a:lnSpc>
                <a:spcPct val="100000"/>
              </a:lnSpc>
              <a:spcBef>
                <a:spcPts val="1600"/>
              </a:spcBef>
              <a:spcAft>
                <a:spcPts val="0"/>
              </a:spcAft>
              <a:buSzPts val="1400"/>
              <a:buNone/>
              <a:defRPr b="1">
                <a:solidFill>
                  <a:schemeClr val="lt1"/>
                </a:solidFill>
              </a:defRPr>
            </a:lvl4pPr>
            <a:lvl5pPr lvl="4" algn="l">
              <a:lnSpc>
                <a:spcPct val="100000"/>
              </a:lnSpc>
              <a:spcBef>
                <a:spcPts val="1600"/>
              </a:spcBef>
              <a:spcAft>
                <a:spcPts val="0"/>
              </a:spcAft>
              <a:buSzPts val="1400"/>
              <a:buNone/>
              <a:defRPr b="1">
                <a:solidFill>
                  <a:schemeClr val="lt1"/>
                </a:solidFill>
              </a:defRPr>
            </a:lvl5pPr>
            <a:lvl6pPr lvl="5" algn="l">
              <a:lnSpc>
                <a:spcPct val="100000"/>
              </a:lnSpc>
              <a:spcBef>
                <a:spcPts val="1600"/>
              </a:spcBef>
              <a:spcAft>
                <a:spcPts val="0"/>
              </a:spcAft>
              <a:buSzPts val="1400"/>
              <a:buNone/>
              <a:defRPr b="1">
                <a:solidFill>
                  <a:schemeClr val="lt1"/>
                </a:solidFill>
              </a:defRPr>
            </a:lvl6pPr>
            <a:lvl7pPr lvl="6" algn="l">
              <a:lnSpc>
                <a:spcPct val="100000"/>
              </a:lnSpc>
              <a:spcBef>
                <a:spcPts val="1600"/>
              </a:spcBef>
              <a:spcAft>
                <a:spcPts val="0"/>
              </a:spcAft>
              <a:buSzPts val="1400"/>
              <a:buNone/>
              <a:defRPr b="1">
                <a:solidFill>
                  <a:schemeClr val="lt1"/>
                </a:solidFill>
              </a:defRPr>
            </a:lvl7pPr>
            <a:lvl8pPr lvl="7" algn="l">
              <a:lnSpc>
                <a:spcPct val="100000"/>
              </a:lnSpc>
              <a:spcBef>
                <a:spcPts val="1600"/>
              </a:spcBef>
              <a:spcAft>
                <a:spcPts val="0"/>
              </a:spcAft>
              <a:buSzPts val="1400"/>
              <a:buNone/>
              <a:defRPr b="1">
                <a:solidFill>
                  <a:schemeClr val="lt1"/>
                </a:solidFill>
              </a:defRPr>
            </a:lvl8pPr>
            <a:lvl9pPr lvl="8" algn="l">
              <a:lnSpc>
                <a:spcPct val="100000"/>
              </a:lnSpc>
              <a:spcBef>
                <a:spcPts val="1600"/>
              </a:spcBef>
              <a:spcAft>
                <a:spcPts val="1600"/>
              </a:spcAft>
              <a:buSzPts val="1400"/>
              <a:buNone/>
              <a:defRPr b="1">
                <a:solidFill>
                  <a:schemeClr val="lt1"/>
                </a:solidFill>
              </a:defRPr>
            </a:lvl9pPr>
          </a:lstStyle>
          <a:p>
            <a:endParaRPr/>
          </a:p>
        </p:txBody>
      </p:sp>
      <p:sp>
        <p:nvSpPr>
          <p:cNvPr id="106" name="Google Shape;106;p65"/>
          <p:cNvSpPr txBox="1">
            <a:spLocks noGrp="1"/>
          </p:cNvSpPr>
          <p:nvPr>
            <p:ph type="subTitle" idx="8"/>
          </p:nvPr>
        </p:nvSpPr>
        <p:spPr>
          <a:xfrm>
            <a:off x="5351425" y="3390754"/>
            <a:ext cx="2787600" cy="8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07" name="Google Shape;107;p65"/>
          <p:cNvSpPr txBox="1">
            <a:spLocks noGrp="1"/>
          </p:cNvSpPr>
          <p:nvPr>
            <p:ph type="subTitle" idx="9"/>
          </p:nvPr>
        </p:nvSpPr>
        <p:spPr>
          <a:xfrm rot="-5400803">
            <a:off x="609009" y="1779468"/>
            <a:ext cx="1284300" cy="4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lvl2pPr>
            <a:lvl3pPr lvl="2" algn="l">
              <a:lnSpc>
                <a:spcPct val="100000"/>
              </a:lnSpc>
              <a:spcBef>
                <a:spcPts val="1600"/>
              </a:spcBef>
              <a:spcAft>
                <a:spcPts val="0"/>
              </a:spcAft>
              <a:buSzPts val="1400"/>
              <a:buNone/>
              <a:defRPr b="1"/>
            </a:lvl3pPr>
            <a:lvl4pPr lvl="3" algn="l">
              <a:lnSpc>
                <a:spcPct val="100000"/>
              </a:lnSpc>
              <a:spcBef>
                <a:spcPts val="1600"/>
              </a:spcBef>
              <a:spcAft>
                <a:spcPts val="0"/>
              </a:spcAft>
              <a:buSzPts val="1400"/>
              <a:buNone/>
              <a:defRPr b="1"/>
            </a:lvl4pPr>
            <a:lvl5pPr lvl="4" algn="l">
              <a:lnSpc>
                <a:spcPct val="100000"/>
              </a:lnSpc>
              <a:spcBef>
                <a:spcPts val="1600"/>
              </a:spcBef>
              <a:spcAft>
                <a:spcPts val="0"/>
              </a:spcAft>
              <a:buSzPts val="1400"/>
              <a:buNone/>
              <a:defRPr b="1"/>
            </a:lvl5pPr>
            <a:lvl6pPr lvl="5" algn="l">
              <a:lnSpc>
                <a:spcPct val="100000"/>
              </a:lnSpc>
              <a:spcBef>
                <a:spcPts val="1600"/>
              </a:spcBef>
              <a:spcAft>
                <a:spcPts val="0"/>
              </a:spcAft>
              <a:buSzPts val="1400"/>
              <a:buNone/>
              <a:defRPr b="1"/>
            </a:lvl6pPr>
            <a:lvl7pPr lvl="6" algn="l">
              <a:lnSpc>
                <a:spcPct val="100000"/>
              </a:lnSpc>
              <a:spcBef>
                <a:spcPts val="1600"/>
              </a:spcBef>
              <a:spcAft>
                <a:spcPts val="0"/>
              </a:spcAft>
              <a:buSzPts val="1400"/>
              <a:buNone/>
              <a:defRPr b="1"/>
            </a:lvl7pPr>
            <a:lvl8pPr lvl="7" algn="l">
              <a:lnSpc>
                <a:spcPct val="100000"/>
              </a:lnSpc>
              <a:spcBef>
                <a:spcPts val="1600"/>
              </a:spcBef>
              <a:spcAft>
                <a:spcPts val="0"/>
              </a:spcAft>
              <a:buSzPts val="1400"/>
              <a:buNone/>
              <a:defRPr b="1"/>
            </a:lvl8pPr>
            <a:lvl9pPr lvl="8" algn="l">
              <a:lnSpc>
                <a:spcPct val="100000"/>
              </a:lnSpc>
              <a:spcBef>
                <a:spcPts val="1600"/>
              </a:spcBef>
              <a:spcAft>
                <a:spcPts val="1600"/>
              </a:spcAft>
              <a:buSzPts val="1400"/>
              <a:buNone/>
              <a:defRPr b="1"/>
            </a:lvl9pPr>
          </a:lstStyle>
          <a:p>
            <a:endParaRPr/>
          </a:p>
        </p:txBody>
      </p:sp>
      <p:sp>
        <p:nvSpPr>
          <p:cNvPr id="108" name="Google Shape;108;p65"/>
          <p:cNvSpPr txBox="1">
            <a:spLocks noGrp="1"/>
          </p:cNvSpPr>
          <p:nvPr>
            <p:ph type="subTitle" idx="13"/>
          </p:nvPr>
        </p:nvSpPr>
        <p:spPr>
          <a:xfrm rot="-5400000">
            <a:off x="609075" y="3422400"/>
            <a:ext cx="1284300" cy="4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lt1"/>
                </a:solidFill>
              </a:defRPr>
            </a:lvl1pPr>
            <a:lvl2pPr lvl="1" algn="l">
              <a:lnSpc>
                <a:spcPct val="100000"/>
              </a:lnSpc>
              <a:spcBef>
                <a:spcPts val="1600"/>
              </a:spcBef>
              <a:spcAft>
                <a:spcPts val="0"/>
              </a:spcAft>
              <a:buSzPts val="1400"/>
              <a:buNone/>
              <a:defRPr b="1"/>
            </a:lvl2pPr>
            <a:lvl3pPr lvl="2" algn="l">
              <a:lnSpc>
                <a:spcPct val="100000"/>
              </a:lnSpc>
              <a:spcBef>
                <a:spcPts val="1600"/>
              </a:spcBef>
              <a:spcAft>
                <a:spcPts val="0"/>
              </a:spcAft>
              <a:buSzPts val="1400"/>
              <a:buNone/>
              <a:defRPr b="1"/>
            </a:lvl3pPr>
            <a:lvl4pPr lvl="3" algn="l">
              <a:lnSpc>
                <a:spcPct val="100000"/>
              </a:lnSpc>
              <a:spcBef>
                <a:spcPts val="1600"/>
              </a:spcBef>
              <a:spcAft>
                <a:spcPts val="0"/>
              </a:spcAft>
              <a:buSzPts val="1400"/>
              <a:buNone/>
              <a:defRPr b="1"/>
            </a:lvl4pPr>
            <a:lvl5pPr lvl="4" algn="l">
              <a:lnSpc>
                <a:spcPct val="100000"/>
              </a:lnSpc>
              <a:spcBef>
                <a:spcPts val="1600"/>
              </a:spcBef>
              <a:spcAft>
                <a:spcPts val="0"/>
              </a:spcAft>
              <a:buSzPts val="1400"/>
              <a:buNone/>
              <a:defRPr b="1"/>
            </a:lvl5pPr>
            <a:lvl6pPr lvl="5" algn="l">
              <a:lnSpc>
                <a:spcPct val="100000"/>
              </a:lnSpc>
              <a:spcBef>
                <a:spcPts val="1600"/>
              </a:spcBef>
              <a:spcAft>
                <a:spcPts val="0"/>
              </a:spcAft>
              <a:buSzPts val="1400"/>
              <a:buNone/>
              <a:defRPr b="1"/>
            </a:lvl6pPr>
            <a:lvl7pPr lvl="6" algn="l">
              <a:lnSpc>
                <a:spcPct val="100000"/>
              </a:lnSpc>
              <a:spcBef>
                <a:spcPts val="1600"/>
              </a:spcBef>
              <a:spcAft>
                <a:spcPts val="0"/>
              </a:spcAft>
              <a:buSzPts val="1400"/>
              <a:buNone/>
              <a:defRPr b="1"/>
            </a:lvl7pPr>
            <a:lvl8pPr lvl="7" algn="l">
              <a:lnSpc>
                <a:spcPct val="100000"/>
              </a:lnSpc>
              <a:spcBef>
                <a:spcPts val="1600"/>
              </a:spcBef>
              <a:spcAft>
                <a:spcPts val="0"/>
              </a:spcAft>
              <a:buSzPts val="1400"/>
              <a:buNone/>
              <a:defRPr b="1"/>
            </a:lvl8pPr>
            <a:lvl9pPr lvl="8" algn="l">
              <a:lnSpc>
                <a:spcPct val="100000"/>
              </a:lnSpc>
              <a:spcBef>
                <a:spcPts val="1600"/>
              </a:spcBef>
              <a:spcAft>
                <a:spcPts val="1600"/>
              </a:spcAft>
              <a:buSzPts val="1400"/>
              <a:buNone/>
              <a:defRPr b="1"/>
            </a:lvl9pPr>
          </a:lstStyle>
          <a:p>
            <a:endParaRPr/>
          </a:p>
        </p:txBody>
      </p:sp>
      <p:sp>
        <p:nvSpPr>
          <p:cNvPr id="109" name="Google Shape;109;p65"/>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0"/>
        <p:cNvGrpSpPr/>
        <p:nvPr/>
      </p:nvGrpSpPr>
      <p:grpSpPr>
        <a:xfrm>
          <a:off x="0" y="0"/>
          <a:ext cx="0" cy="0"/>
          <a:chOff x="0" y="0"/>
          <a:chExt cx="0" cy="0"/>
        </a:xfrm>
      </p:grpSpPr>
      <p:sp>
        <p:nvSpPr>
          <p:cNvPr id="111" name="Google Shape;111;p66"/>
          <p:cNvSpPr txBox="1">
            <a:spLocks noGrp="1"/>
          </p:cNvSpPr>
          <p:nvPr>
            <p:ph type="title"/>
          </p:nvPr>
        </p:nvSpPr>
        <p:spPr>
          <a:xfrm>
            <a:off x="713225" y="1170000"/>
            <a:ext cx="5533200" cy="2803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74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2" name="Google Shape;112;p6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13" name="Google Shape;113;p66"/>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6"/>
          <p:cNvSpPr/>
          <p:nvPr/>
        </p:nvSpPr>
        <p:spPr>
          <a:xfrm>
            <a:off x="7951325" y="2571750"/>
            <a:ext cx="1216200" cy="134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5"/>
        <p:cNvGrpSpPr/>
        <p:nvPr/>
      </p:nvGrpSpPr>
      <p:grpSpPr>
        <a:xfrm>
          <a:off x="0" y="0"/>
          <a:ext cx="0" cy="0"/>
          <a:chOff x="0" y="0"/>
          <a:chExt cx="0" cy="0"/>
        </a:xfrm>
      </p:grpSpPr>
      <p:sp>
        <p:nvSpPr>
          <p:cNvPr id="116" name="Google Shape;116;p67"/>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7" name="Google Shape;117;p67"/>
          <p:cNvSpPr txBox="1">
            <a:spLocks noGrp="1"/>
          </p:cNvSpPr>
          <p:nvPr>
            <p:ph type="body" idx="1"/>
          </p:nvPr>
        </p:nvSpPr>
        <p:spPr>
          <a:xfrm>
            <a:off x="713225" y="2371675"/>
            <a:ext cx="2987100" cy="1279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43"/>
              </a:buClr>
              <a:buSzPts val="1400"/>
              <a:buFont typeface="Quicksand Medium"/>
              <a:buChar char="●"/>
              <a:defRPr sz="1400">
                <a:solidFill>
                  <a:schemeClr val="dk1"/>
                </a:solidFill>
              </a:defRPr>
            </a:lvl1pPr>
            <a:lvl2pPr marL="914400" lvl="1" indent="-317500" algn="l">
              <a:lnSpc>
                <a:spcPct val="100000"/>
              </a:lnSpc>
              <a:spcBef>
                <a:spcPts val="0"/>
              </a:spcBef>
              <a:spcAft>
                <a:spcPts val="0"/>
              </a:spcAft>
              <a:buClr>
                <a:srgbClr val="000043"/>
              </a:buClr>
              <a:buSzPts val="1400"/>
              <a:buFont typeface="Quicksand Medium"/>
              <a:buChar char="●"/>
              <a:defRPr sz="1200"/>
            </a:lvl2pPr>
            <a:lvl3pPr marL="1371600" lvl="2" indent="-317500" algn="l">
              <a:lnSpc>
                <a:spcPct val="100000"/>
              </a:lnSpc>
              <a:spcBef>
                <a:spcPts val="1600"/>
              </a:spcBef>
              <a:spcAft>
                <a:spcPts val="0"/>
              </a:spcAft>
              <a:buClr>
                <a:srgbClr val="000043"/>
              </a:buClr>
              <a:buSzPts val="1400"/>
              <a:buFont typeface="Quicksand Medium"/>
              <a:buChar char="■"/>
              <a:defRPr sz="1200"/>
            </a:lvl3pPr>
            <a:lvl4pPr marL="1828800" lvl="3" indent="-317500" algn="l">
              <a:lnSpc>
                <a:spcPct val="100000"/>
              </a:lnSpc>
              <a:spcBef>
                <a:spcPts val="1600"/>
              </a:spcBef>
              <a:spcAft>
                <a:spcPts val="0"/>
              </a:spcAft>
              <a:buClr>
                <a:srgbClr val="000043"/>
              </a:buClr>
              <a:buSzPts val="1400"/>
              <a:buFont typeface="Quicksand Medium"/>
              <a:buChar char="●"/>
              <a:defRPr sz="1200"/>
            </a:lvl4pPr>
            <a:lvl5pPr marL="2286000" lvl="4" indent="-317500" algn="l">
              <a:lnSpc>
                <a:spcPct val="100000"/>
              </a:lnSpc>
              <a:spcBef>
                <a:spcPts val="1600"/>
              </a:spcBef>
              <a:spcAft>
                <a:spcPts val="0"/>
              </a:spcAft>
              <a:buClr>
                <a:srgbClr val="000043"/>
              </a:buClr>
              <a:buSzPts val="1400"/>
              <a:buFont typeface="Quicksand Medium"/>
              <a:buChar char="○"/>
              <a:defRPr sz="1200"/>
            </a:lvl5pPr>
            <a:lvl6pPr marL="2743200" lvl="5" indent="-317500" algn="l">
              <a:lnSpc>
                <a:spcPct val="100000"/>
              </a:lnSpc>
              <a:spcBef>
                <a:spcPts val="1600"/>
              </a:spcBef>
              <a:spcAft>
                <a:spcPts val="0"/>
              </a:spcAft>
              <a:buClr>
                <a:srgbClr val="000043"/>
              </a:buClr>
              <a:buSzPts val="1400"/>
              <a:buFont typeface="Quicksand Medium"/>
              <a:buChar char="■"/>
              <a:defRPr sz="1200"/>
            </a:lvl6pPr>
            <a:lvl7pPr marL="3200400" lvl="6" indent="-317500" algn="l">
              <a:lnSpc>
                <a:spcPct val="100000"/>
              </a:lnSpc>
              <a:spcBef>
                <a:spcPts val="1600"/>
              </a:spcBef>
              <a:spcAft>
                <a:spcPts val="0"/>
              </a:spcAft>
              <a:buClr>
                <a:srgbClr val="000043"/>
              </a:buClr>
              <a:buSzPts val="1400"/>
              <a:buFont typeface="Quicksand Medium"/>
              <a:buChar char="●"/>
              <a:defRPr sz="1200"/>
            </a:lvl7pPr>
            <a:lvl8pPr marL="3657600" lvl="7" indent="-317500" algn="l">
              <a:lnSpc>
                <a:spcPct val="100000"/>
              </a:lnSpc>
              <a:spcBef>
                <a:spcPts val="1600"/>
              </a:spcBef>
              <a:spcAft>
                <a:spcPts val="0"/>
              </a:spcAft>
              <a:buClr>
                <a:srgbClr val="000043"/>
              </a:buClr>
              <a:buSzPts val="1400"/>
              <a:buFont typeface="Quicksand Medium"/>
              <a:buChar char="○"/>
              <a:defRPr sz="1200"/>
            </a:lvl8pPr>
            <a:lvl9pPr marL="4114800" lvl="8" indent="-317500" algn="l">
              <a:lnSpc>
                <a:spcPct val="100000"/>
              </a:lnSpc>
              <a:spcBef>
                <a:spcPts val="1600"/>
              </a:spcBef>
              <a:spcAft>
                <a:spcPts val="1600"/>
              </a:spcAft>
              <a:buClr>
                <a:srgbClr val="000043"/>
              </a:buClr>
              <a:buSzPts val="1400"/>
              <a:buFont typeface="Quicksand Medium"/>
              <a:buChar char="■"/>
              <a:defRPr sz="1200"/>
            </a:lvl9pPr>
          </a:lstStyle>
          <a:p>
            <a:endParaRPr/>
          </a:p>
        </p:txBody>
      </p:sp>
      <p:sp>
        <p:nvSpPr>
          <p:cNvPr id="118" name="Google Shape;118;p67"/>
          <p:cNvSpPr txBox="1">
            <a:spLocks noGrp="1"/>
          </p:cNvSpPr>
          <p:nvPr>
            <p:ph type="body" idx="2"/>
          </p:nvPr>
        </p:nvSpPr>
        <p:spPr>
          <a:xfrm>
            <a:off x="3962400" y="2371675"/>
            <a:ext cx="2987100" cy="12792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43"/>
              </a:buClr>
              <a:buSzPts val="1400"/>
              <a:buFont typeface="Quicksand Medium"/>
              <a:buChar char="●"/>
              <a:defRPr sz="1400">
                <a:solidFill>
                  <a:schemeClr val="dk1"/>
                </a:solidFill>
              </a:defRPr>
            </a:lvl1pPr>
            <a:lvl2pPr marL="914400" lvl="1" indent="-317500" algn="l">
              <a:lnSpc>
                <a:spcPct val="100000"/>
              </a:lnSpc>
              <a:spcBef>
                <a:spcPts val="0"/>
              </a:spcBef>
              <a:spcAft>
                <a:spcPts val="0"/>
              </a:spcAft>
              <a:buClr>
                <a:srgbClr val="000043"/>
              </a:buClr>
              <a:buSzPts val="1400"/>
              <a:buFont typeface="Quicksand Medium"/>
              <a:buChar char="●"/>
              <a:defRPr sz="1200"/>
            </a:lvl2pPr>
            <a:lvl3pPr marL="1371600" lvl="2" indent="-317500" algn="l">
              <a:lnSpc>
                <a:spcPct val="100000"/>
              </a:lnSpc>
              <a:spcBef>
                <a:spcPts val="1600"/>
              </a:spcBef>
              <a:spcAft>
                <a:spcPts val="0"/>
              </a:spcAft>
              <a:buClr>
                <a:srgbClr val="000043"/>
              </a:buClr>
              <a:buSzPts val="1400"/>
              <a:buFont typeface="Quicksand Medium"/>
              <a:buChar char="■"/>
              <a:defRPr sz="1200"/>
            </a:lvl3pPr>
            <a:lvl4pPr marL="1828800" lvl="3" indent="-317500" algn="l">
              <a:lnSpc>
                <a:spcPct val="100000"/>
              </a:lnSpc>
              <a:spcBef>
                <a:spcPts val="1600"/>
              </a:spcBef>
              <a:spcAft>
                <a:spcPts val="0"/>
              </a:spcAft>
              <a:buClr>
                <a:srgbClr val="000043"/>
              </a:buClr>
              <a:buSzPts val="1400"/>
              <a:buFont typeface="Quicksand Medium"/>
              <a:buChar char="●"/>
              <a:defRPr sz="1200"/>
            </a:lvl4pPr>
            <a:lvl5pPr marL="2286000" lvl="4" indent="-317500" algn="l">
              <a:lnSpc>
                <a:spcPct val="100000"/>
              </a:lnSpc>
              <a:spcBef>
                <a:spcPts val="1600"/>
              </a:spcBef>
              <a:spcAft>
                <a:spcPts val="0"/>
              </a:spcAft>
              <a:buClr>
                <a:srgbClr val="000043"/>
              </a:buClr>
              <a:buSzPts val="1400"/>
              <a:buFont typeface="Quicksand Medium"/>
              <a:buChar char="○"/>
              <a:defRPr sz="1200"/>
            </a:lvl5pPr>
            <a:lvl6pPr marL="2743200" lvl="5" indent="-317500" algn="l">
              <a:lnSpc>
                <a:spcPct val="100000"/>
              </a:lnSpc>
              <a:spcBef>
                <a:spcPts val="1600"/>
              </a:spcBef>
              <a:spcAft>
                <a:spcPts val="0"/>
              </a:spcAft>
              <a:buClr>
                <a:srgbClr val="000043"/>
              </a:buClr>
              <a:buSzPts val="1400"/>
              <a:buFont typeface="Quicksand Medium"/>
              <a:buChar char="■"/>
              <a:defRPr sz="1200"/>
            </a:lvl6pPr>
            <a:lvl7pPr marL="3200400" lvl="6" indent="-317500" algn="l">
              <a:lnSpc>
                <a:spcPct val="100000"/>
              </a:lnSpc>
              <a:spcBef>
                <a:spcPts val="1600"/>
              </a:spcBef>
              <a:spcAft>
                <a:spcPts val="0"/>
              </a:spcAft>
              <a:buClr>
                <a:srgbClr val="000043"/>
              </a:buClr>
              <a:buSzPts val="1400"/>
              <a:buFont typeface="Quicksand Medium"/>
              <a:buChar char="●"/>
              <a:defRPr sz="1200"/>
            </a:lvl7pPr>
            <a:lvl8pPr marL="3657600" lvl="7" indent="-317500" algn="l">
              <a:lnSpc>
                <a:spcPct val="100000"/>
              </a:lnSpc>
              <a:spcBef>
                <a:spcPts val="1600"/>
              </a:spcBef>
              <a:spcAft>
                <a:spcPts val="0"/>
              </a:spcAft>
              <a:buClr>
                <a:srgbClr val="000043"/>
              </a:buClr>
              <a:buSzPts val="1400"/>
              <a:buFont typeface="Quicksand Medium"/>
              <a:buChar char="○"/>
              <a:defRPr sz="1200"/>
            </a:lvl8pPr>
            <a:lvl9pPr marL="4114800" lvl="8" indent="-317500" algn="l">
              <a:lnSpc>
                <a:spcPct val="100000"/>
              </a:lnSpc>
              <a:spcBef>
                <a:spcPts val="1600"/>
              </a:spcBef>
              <a:spcAft>
                <a:spcPts val="1600"/>
              </a:spcAft>
              <a:buClr>
                <a:srgbClr val="000043"/>
              </a:buClr>
              <a:buSzPts val="1400"/>
              <a:buFont typeface="Quicksand Medium"/>
              <a:buChar char="■"/>
              <a:defRPr sz="1200"/>
            </a:lvl9pPr>
          </a:lstStyle>
          <a:p>
            <a:endParaRPr/>
          </a:p>
        </p:txBody>
      </p:sp>
      <p:sp>
        <p:nvSpPr>
          <p:cNvPr id="119" name="Google Shape;119;p67"/>
          <p:cNvSpPr txBox="1">
            <a:spLocks noGrp="1"/>
          </p:cNvSpPr>
          <p:nvPr>
            <p:ph type="subTitle" idx="3"/>
          </p:nvPr>
        </p:nvSpPr>
        <p:spPr>
          <a:xfrm>
            <a:off x="713225" y="1925800"/>
            <a:ext cx="2987100" cy="47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20" name="Google Shape;120;p67"/>
          <p:cNvSpPr txBox="1">
            <a:spLocks noGrp="1"/>
          </p:cNvSpPr>
          <p:nvPr>
            <p:ph type="subTitle" idx="4"/>
          </p:nvPr>
        </p:nvSpPr>
        <p:spPr>
          <a:xfrm>
            <a:off x="3962400" y="1925800"/>
            <a:ext cx="2987100" cy="47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21" name="Google Shape;121;p67"/>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7"/>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7"/>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124"/>
        <p:cNvGrpSpPr/>
        <p:nvPr/>
      </p:nvGrpSpPr>
      <p:grpSpPr>
        <a:xfrm>
          <a:off x="0" y="0"/>
          <a:ext cx="0" cy="0"/>
          <a:chOff x="0" y="0"/>
          <a:chExt cx="0" cy="0"/>
        </a:xfrm>
      </p:grpSpPr>
      <p:sp>
        <p:nvSpPr>
          <p:cNvPr id="125" name="Google Shape;125;p68"/>
          <p:cNvSpPr txBox="1">
            <a:spLocks noGrp="1"/>
          </p:cNvSpPr>
          <p:nvPr>
            <p:ph type="title"/>
          </p:nvPr>
        </p:nvSpPr>
        <p:spPr>
          <a:xfrm>
            <a:off x="2683950" y="3273525"/>
            <a:ext cx="57573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800" b="1">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6" name="Google Shape;126;p68"/>
          <p:cNvSpPr txBox="1">
            <a:spLocks noGrp="1"/>
          </p:cNvSpPr>
          <p:nvPr>
            <p:ph type="subTitle" idx="1"/>
          </p:nvPr>
        </p:nvSpPr>
        <p:spPr>
          <a:xfrm flipH="1">
            <a:off x="2684000" y="1247225"/>
            <a:ext cx="5757300" cy="1855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7" name="Google Shape;127;p68"/>
          <p:cNvSpPr/>
          <p:nvPr/>
        </p:nvSpPr>
        <p:spPr>
          <a:xfrm rot="10800000" flipH="1">
            <a:off x="1216200" y="2571750"/>
            <a:ext cx="1216200" cy="2571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8"/>
          <p:cNvSpPr/>
          <p:nvPr/>
        </p:nvSpPr>
        <p:spPr>
          <a:xfrm rot="10800000" flipH="1">
            <a:off x="0" y="1061825"/>
            <a:ext cx="1216200" cy="1509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sp>
        <p:nvSpPr>
          <p:cNvPr id="131" name="Google Shape;131;p69"/>
          <p:cNvSpPr txBox="1">
            <a:spLocks noGrp="1"/>
          </p:cNvSpPr>
          <p:nvPr>
            <p:ph type="body" idx="1"/>
          </p:nvPr>
        </p:nvSpPr>
        <p:spPr>
          <a:xfrm>
            <a:off x="713225" y="544075"/>
            <a:ext cx="4264800" cy="1541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sz="3800" b="1">
                <a:solidFill>
                  <a:schemeClr val="accent1"/>
                </a:solidFill>
                <a:latin typeface="Inter"/>
                <a:ea typeface="Inter"/>
                <a:cs typeface="Inter"/>
                <a:sym typeface="Inter"/>
              </a:defRPr>
            </a:lvl1pPr>
          </a:lstStyle>
          <a:p>
            <a:endParaRPr/>
          </a:p>
        </p:txBody>
      </p:sp>
      <p:sp>
        <p:nvSpPr>
          <p:cNvPr id="132" name="Google Shape;132;p69"/>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4"/>
        <p:cNvGrpSpPr/>
        <p:nvPr/>
      </p:nvGrpSpPr>
      <p:grpSpPr>
        <a:xfrm>
          <a:off x="0" y="0"/>
          <a:ext cx="0" cy="0"/>
          <a:chOff x="0" y="0"/>
          <a:chExt cx="0" cy="0"/>
        </a:xfrm>
      </p:grpSpPr>
      <p:sp>
        <p:nvSpPr>
          <p:cNvPr id="15" name="Google Shape;15;p57"/>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 name="Google Shape;16;p57"/>
          <p:cNvSpPr txBox="1">
            <a:spLocks noGrp="1"/>
          </p:cNvSpPr>
          <p:nvPr>
            <p:ph type="ctrTitle" idx="2"/>
          </p:nvPr>
        </p:nvSpPr>
        <p:spPr>
          <a:xfrm>
            <a:off x="2310350" y="1446813"/>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17" name="Google Shape;17;p57"/>
          <p:cNvSpPr txBox="1">
            <a:spLocks noGrp="1"/>
          </p:cNvSpPr>
          <p:nvPr>
            <p:ph type="title" idx="3"/>
          </p:nvPr>
        </p:nvSpPr>
        <p:spPr>
          <a:xfrm>
            <a:off x="717800" y="1521025"/>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18" name="Google Shape;18;p57"/>
          <p:cNvSpPr txBox="1">
            <a:spLocks noGrp="1"/>
          </p:cNvSpPr>
          <p:nvPr>
            <p:ph type="subTitle" idx="1"/>
          </p:nvPr>
        </p:nvSpPr>
        <p:spPr>
          <a:xfrm>
            <a:off x="2310350" y="185887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19" name="Google Shape;19;p57"/>
          <p:cNvSpPr txBox="1">
            <a:spLocks noGrp="1"/>
          </p:cNvSpPr>
          <p:nvPr>
            <p:ph type="ctrTitle" idx="4"/>
          </p:nvPr>
        </p:nvSpPr>
        <p:spPr>
          <a:xfrm>
            <a:off x="6233050" y="1446813"/>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0" name="Google Shape;20;p57"/>
          <p:cNvSpPr txBox="1">
            <a:spLocks noGrp="1"/>
          </p:cNvSpPr>
          <p:nvPr>
            <p:ph type="title" idx="5"/>
          </p:nvPr>
        </p:nvSpPr>
        <p:spPr>
          <a:xfrm>
            <a:off x="4686400" y="1521025"/>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1" name="Google Shape;21;p57"/>
          <p:cNvSpPr txBox="1">
            <a:spLocks noGrp="1"/>
          </p:cNvSpPr>
          <p:nvPr>
            <p:ph type="subTitle" idx="6"/>
          </p:nvPr>
        </p:nvSpPr>
        <p:spPr>
          <a:xfrm>
            <a:off x="6275800" y="1858878"/>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2" name="Google Shape;22;p57"/>
          <p:cNvSpPr txBox="1">
            <a:spLocks noGrp="1"/>
          </p:cNvSpPr>
          <p:nvPr>
            <p:ph type="ctrTitle" idx="7"/>
          </p:nvPr>
        </p:nvSpPr>
        <p:spPr>
          <a:xfrm>
            <a:off x="2310350" y="2868777"/>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3" name="Google Shape;23;p57"/>
          <p:cNvSpPr txBox="1">
            <a:spLocks noGrp="1"/>
          </p:cNvSpPr>
          <p:nvPr>
            <p:ph type="title" idx="8"/>
          </p:nvPr>
        </p:nvSpPr>
        <p:spPr>
          <a:xfrm>
            <a:off x="717800" y="2960450"/>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4" name="Google Shape;24;p57"/>
          <p:cNvSpPr txBox="1">
            <a:spLocks noGrp="1"/>
          </p:cNvSpPr>
          <p:nvPr>
            <p:ph type="subTitle" idx="9"/>
          </p:nvPr>
        </p:nvSpPr>
        <p:spPr>
          <a:xfrm>
            <a:off x="2310350" y="329832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5" name="Google Shape;25;p57"/>
          <p:cNvSpPr txBox="1">
            <a:spLocks noGrp="1"/>
          </p:cNvSpPr>
          <p:nvPr>
            <p:ph type="ctrTitle" idx="13"/>
          </p:nvPr>
        </p:nvSpPr>
        <p:spPr>
          <a:xfrm>
            <a:off x="6275650" y="2868775"/>
            <a:ext cx="2150400" cy="384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26" name="Google Shape;26;p57"/>
          <p:cNvSpPr txBox="1">
            <a:spLocks noGrp="1"/>
          </p:cNvSpPr>
          <p:nvPr>
            <p:ph type="title" idx="14"/>
          </p:nvPr>
        </p:nvSpPr>
        <p:spPr>
          <a:xfrm>
            <a:off x="4686400" y="2960450"/>
            <a:ext cx="1493400" cy="941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8000"/>
              <a:buNone/>
              <a:defRPr sz="7000">
                <a:solidFill>
                  <a:srgbClr val="4A8CFF"/>
                </a:solidFill>
              </a:defRPr>
            </a:lvl1pPr>
            <a:lvl2pPr lvl="1"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endParaRPr/>
          </a:p>
        </p:txBody>
      </p:sp>
      <p:sp>
        <p:nvSpPr>
          <p:cNvPr id="27" name="Google Shape;27;p57"/>
          <p:cNvSpPr txBox="1">
            <a:spLocks noGrp="1"/>
          </p:cNvSpPr>
          <p:nvPr>
            <p:ph type="subTitle" idx="15"/>
          </p:nvPr>
        </p:nvSpPr>
        <p:spPr>
          <a:xfrm>
            <a:off x="6275800" y="3298325"/>
            <a:ext cx="2150400" cy="76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a:latin typeface="Montserrat"/>
                <a:ea typeface="Montserrat"/>
                <a:cs typeface="Montserrat"/>
                <a:sym typeface="Montserrat"/>
              </a:defRPr>
            </a:lvl2pPr>
            <a:lvl3pPr lvl="2" algn="l">
              <a:lnSpc>
                <a:spcPct val="100000"/>
              </a:lnSpc>
              <a:spcBef>
                <a:spcPts val="1600"/>
              </a:spcBef>
              <a:spcAft>
                <a:spcPts val="0"/>
              </a:spcAft>
              <a:buSzPts val="1400"/>
              <a:buFont typeface="Montserrat"/>
              <a:buNone/>
              <a:defRPr>
                <a:latin typeface="Montserrat"/>
                <a:ea typeface="Montserrat"/>
                <a:cs typeface="Montserrat"/>
                <a:sym typeface="Montserrat"/>
              </a:defRPr>
            </a:lvl3pPr>
            <a:lvl4pPr lvl="3" algn="l">
              <a:lnSpc>
                <a:spcPct val="100000"/>
              </a:lnSpc>
              <a:spcBef>
                <a:spcPts val="1600"/>
              </a:spcBef>
              <a:spcAft>
                <a:spcPts val="0"/>
              </a:spcAft>
              <a:buSzPts val="1400"/>
              <a:buFont typeface="Montserrat"/>
              <a:buNone/>
              <a:defRPr>
                <a:latin typeface="Montserrat"/>
                <a:ea typeface="Montserrat"/>
                <a:cs typeface="Montserrat"/>
                <a:sym typeface="Montserrat"/>
              </a:defRPr>
            </a:lvl4pPr>
            <a:lvl5pPr lvl="4" algn="l">
              <a:lnSpc>
                <a:spcPct val="100000"/>
              </a:lnSpc>
              <a:spcBef>
                <a:spcPts val="1600"/>
              </a:spcBef>
              <a:spcAft>
                <a:spcPts val="0"/>
              </a:spcAft>
              <a:buSzPts val="1400"/>
              <a:buFont typeface="Montserrat"/>
              <a:buNone/>
              <a:defRPr>
                <a:latin typeface="Montserrat"/>
                <a:ea typeface="Montserrat"/>
                <a:cs typeface="Montserrat"/>
                <a:sym typeface="Montserrat"/>
              </a:defRPr>
            </a:lvl5pPr>
            <a:lvl6pPr lvl="5" algn="l">
              <a:lnSpc>
                <a:spcPct val="100000"/>
              </a:lnSpc>
              <a:spcBef>
                <a:spcPts val="1600"/>
              </a:spcBef>
              <a:spcAft>
                <a:spcPts val="0"/>
              </a:spcAft>
              <a:buSzPts val="1400"/>
              <a:buFont typeface="Montserrat"/>
              <a:buNone/>
              <a:defRPr>
                <a:latin typeface="Montserrat"/>
                <a:ea typeface="Montserrat"/>
                <a:cs typeface="Montserrat"/>
                <a:sym typeface="Montserrat"/>
              </a:defRPr>
            </a:lvl6pPr>
            <a:lvl7pPr lvl="6" algn="l">
              <a:lnSpc>
                <a:spcPct val="100000"/>
              </a:lnSpc>
              <a:spcBef>
                <a:spcPts val="1600"/>
              </a:spcBef>
              <a:spcAft>
                <a:spcPts val="0"/>
              </a:spcAft>
              <a:buSzPts val="1400"/>
              <a:buFont typeface="Montserrat"/>
              <a:buNone/>
              <a:defRPr>
                <a:latin typeface="Montserrat"/>
                <a:ea typeface="Montserrat"/>
                <a:cs typeface="Montserrat"/>
                <a:sym typeface="Montserrat"/>
              </a:defRPr>
            </a:lvl7pPr>
            <a:lvl8pPr lvl="7" algn="l">
              <a:lnSpc>
                <a:spcPct val="100000"/>
              </a:lnSpc>
              <a:spcBef>
                <a:spcPts val="1600"/>
              </a:spcBef>
              <a:spcAft>
                <a:spcPts val="0"/>
              </a:spcAft>
              <a:buSzPts val="1400"/>
              <a:buFont typeface="Montserrat"/>
              <a:buNone/>
              <a:defRPr>
                <a:latin typeface="Montserrat"/>
                <a:ea typeface="Montserrat"/>
                <a:cs typeface="Montserrat"/>
                <a:sym typeface="Montserrat"/>
              </a:defRPr>
            </a:lvl8pPr>
            <a:lvl9pPr lvl="8" algn="l">
              <a:lnSpc>
                <a:spcPct val="100000"/>
              </a:lnSpc>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28" name="Google Shape;28;p57"/>
          <p:cNvSpPr/>
          <p:nvPr/>
        </p:nvSpPr>
        <p:spPr>
          <a:xfrm>
            <a:off x="50" y="4834275"/>
            <a:ext cx="4572000" cy="309300"/>
          </a:xfrm>
          <a:prstGeom prst="rect">
            <a:avLst/>
          </a:prstGeom>
          <a:gradFill>
            <a:gsLst>
              <a:gs pos="0">
                <a:srgbClr val="0054E5"/>
              </a:gs>
              <a:gs pos="100000">
                <a:srgbClr val="04255F"/>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7"/>
          <p:cNvSpPr/>
          <p:nvPr/>
        </p:nvSpPr>
        <p:spPr>
          <a:xfrm>
            <a:off x="4572000" y="4834275"/>
            <a:ext cx="4572000" cy="309300"/>
          </a:xfrm>
          <a:prstGeom prst="rect">
            <a:avLst/>
          </a:prstGeom>
          <a:gradFill>
            <a:gsLst>
              <a:gs pos="0">
                <a:srgbClr val="0054E5"/>
              </a:gs>
              <a:gs pos="100000">
                <a:srgbClr val="04255F"/>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57"/>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3"/>
        <p:cNvGrpSpPr/>
        <p:nvPr/>
      </p:nvGrpSpPr>
      <p:grpSpPr>
        <a:xfrm>
          <a:off x="0" y="0"/>
          <a:ext cx="0" cy="0"/>
          <a:chOff x="0" y="0"/>
          <a:chExt cx="0" cy="0"/>
        </a:xfrm>
      </p:grpSpPr>
      <p:sp>
        <p:nvSpPr>
          <p:cNvPr id="134" name="Google Shape;134;p70"/>
          <p:cNvSpPr txBox="1">
            <a:spLocks noGrp="1"/>
          </p:cNvSpPr>
          <p:nvPr>
            <p:ph type="title" hasCustomPrompt="1"/>
          </p:nvPr>
        </p:nvSpPr>
        <p:spPr>
          <a:xfrm>
            <a:off x="713225" y="1412150"/>
            <a:ext cx="7717500" cy="1657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92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5" name="Google Shape;135;p70"/>
          <p:cNvSpPr txBox="1">
            <a:spLocks noGrp="1"/>
          </p:cNvSpPr>
          <p:nvPr>
            <p:ph type="body" idx="1"/>
          </p:nvPr>
        </p:nvSpPr>
        <p:spPr>
          <a:xfrm>
            <a:off x="713400" y="3069625"/>
            <a:ext cx="7717500" cy="6615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400">
                <a:solidFill>
                  <a:schemeClr val="dk1"/>
                </a:solidFill>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sp>
        <p:nvSpPr>
          <p:cNvPr id="136" name="Google Shape;136;p70"/>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70"/>
          <p:cNvSpPr/>
          <p:nvPr/>
        </p:nvSpPr>
        <p:spPr>
          <a:xfrm rot="10800000" flipH="1">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9"/>
        <p:cNvGrpSpPr/>
        <p:nvPr/>
      </p:nvGrpSpPr>
      <p:grpSpPr>
        <a:xfrm>
          <a:off x="0" y="0"/>
          <a:ext cx="0" cy="0"/>
          <a:chOff x="0" y="0"/>
          <a:chExt cx="0" cy="0"/>
        </a:xfrm>
      </p:grpSpPr>
      <p:sp>
        <p:nvSpPr>
          <p:cNvPr id="140" name="Google Shape;140;p72"/>
          <p:cNvSpPr txBox="1">
            <a:spLocks noGrp="1"/>
          </p:cNvSpPr>
          <p:nvPr>
            <p:ph type="title"/>
          </p:nvPr>
        </p:nvSpPr>
        <p:spPr>
          <a:xfrm>
            <a:off x="713375" y="2227050"/>
            <a:ext cx="44625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700">
                <a:solidFill>
                  <a:schemeClr val="accen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41" name="Google Shape;141;p72"/>
          <p:cNvSpPr txBox="1">
            <a:spLocks noGrp="1"/>
          </p:cNvSpPr>
          <p:nvPr>
            <p:ph type="subTitle" idx="1"/>
          </p:nvPr>
        </p:nvSpPr>
        <p:spPr>
          <a:xfrm>
            <a:off x="713225" y="3045375"/>
            <a:ext cx="4462500" cy="67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42" name="Google Shape;142;p72"/>
          <p:cNvSpPr txBox="1">
            <a:spLocks noGrp="1"/>
          </p:cNvSpPr>
          <p:nvPr>
            <p:ph type="title" idx="2"/>
          </p:nvPr>
        </p:nvSpPr>
        <p:spPr>
          <a:xfrm>
            <a:off x="713300" y="1262325"/>
            <a:ext cx="4462500" cy="1141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7200"/>
              <a:buNone/>
              <a:defRPr sz="7200">
                <a:solidFill>
                  <a:schemeClr val="dk2"/>
                </a:solidFill>
              </a:defRPr>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sp>
        <p:nvSpPr>
          <p:cNvPr id="143" name="Google Shape;143;p72"/>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72"/>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7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146"/>
        <p:cNvGrpSpPr/>
        <p:nvPr/>
      </p:nvGrpSpPr>
      <p:grpSpPr>
        <a:xfrm>
          <a:off x="0" y="0"/>
          <a:ext cx="0" cy="0"/>
          <a:chOff x="0" y="0"/>
          <a:chExt cx="0" cy="0"/>
        </a:xfrm>
      </p:grpSpPr>
      <p:sp>
        <p:nvSpPr>
          <p:cNvPr id="147" name="Google Shape;147;p74"/>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8" name="Google Shape;148;p74"/>
          <p:cNvSpPr txBox="1">
            <a:spLocks noGrp="1"/>
          </p:cNvSpPr>
          <p:nvPr>
            <p:ph type="subTitle" idx="1"/>
          </p:nvPr>
        </p:nvSpPr>
        <p:spPr>
          <a:xfrm>
            <a:off x="1454225" y="33913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149" name="Google Shape;149;p74"/>
          <p:cNvSpPr txBox="1">
            <a:spLocks noGrp="1"/>
          </p:cNvSpPr>
          <p:nvPr>
            <p:ph type="subTitle" idx="2"/>
          </p:nvPr>
        </p:nvSpPr>
        <p:spPr>
          <a:xfrm>
            <a:off x="1454225" y="37667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0"/>
              </a:spcBef>
              <a:spcAft>
                <a:spcPts val="0"/>
              </a:spcAft>
              <a:buSzPts val="1400"/>
              <a:buNone/>
              <a:defRPr sz="1400">
                <a:solidFill>
                  <a:schemeClr val="dk1"/>
                </a:solidFill>
              </a:defRPr>
            </a:lvl2pPr>
            <a:lvl3pPr lvl="2" algn="ctr">
              <a:lnSpc>
                <a:spcPct val="100000"/>
              </a:lnSpc>
              <a:spcBef>
                <a:spcPts val="0"/>
              </a:spcBef>
              <a:spcAft>
                <a:spcPts val="0"/>
              </a:spcAft>
              <a:buSzPts val="1400"/>
              <a:buNone/>
              <a:defRPr sz="1400">
                <a:solidFill>
                  <a:schemeClr val="dk1"/>
                </a:solidFill>
              </a:defRPr>
            </a:lvl3pPr>
            <a:lvl4pPr lvl="3" algn="ctr">
              <a:lnSpc>
                <a:spcPct val="100000"/>
              </a:lnSpc>
              <a:spcBef>
                <a:spcPts val="0"/>
              </a:spcBef>
              <a:spcAft>
                <a:spcPts val="0"/>
              </a:spcAft>
              <a:buSzPts val="1400"/>
              <a:buNone/>
              <a:defRPr sz="1400">
                <a:solidFill>
                  <a:schemeClr val="dk1"/>
                </a:solidFill>
              </a:defRPr>
            </a:lvl4pPr>
            <a:lvl5pPr lvl="4" algn="ctr">
              <a:lnSpc>
                <a:spcPct val="100000"/>
              </a:lnSpc>
              <a:spcBef>
                <a:spcPts val="0"/>
              </a:spcBef>
              <a:spcAft>
                <a:spcPts val="0"/>
              </a:spcAft>
              <a:buSzPts val="1400"/>
              <a:buNone/>
              <a:defRPr sz="1400">
                <a:solidFill>
                  <a:schemeClr val="dk1"/>
                </a:solidFill>
              </a:defRPr>
            </a:lvl5pPr>
            <a:lvl6pPr lvl="5" algn="ctr">
              <a:lnSpc>
                <a:spcPct val="100000"/>
              </a:lnSpc>
              <a:spcBef>
                <a:spcPts val="0"/>
              </a:spcBef>
              <a:spcAft>
                <a:spcPts val="0"/>
              </a:spcAft>
              <a:buSzPts val="1400"/>
              <a:buNone/>
              <a:defRPr sz="1400">
                <a:solidFill>
                  <a:schemeClr val="dk1"/>
                </a:solidFill>
              </a:defRPr>
            </a:lvl6pPr>
            <a:lvl7pPr lvl="6" algn="ctr">
              <a:lnSpc>
                <a:spcPct val="100000"/>
              </a:lnSpc>
              <a:spcBef>
                <a:spcPts val="0"/>
              </a:spcBef>
              <a:spcAft>
                <a:spcPts val="0"/>
              </a:spcAft>
              <a:buSzPts val="1400"/>
              <a:buNone/>
              <a:defRPr sz="1400">
                <a:solidFill>
                  <a:schemeClr val="dk1"/>
                </a:solidFill>
              </a:defRPr>
            </a:lvl7pPr>
            <a:lvl8pPr lvl="7" algn="ctr">
              <a:lnSpc>
                <a:spcPct val="100000"/>
              </a:lnSpc>
              <a:spcBef>
                <a:spcPts val="0"/>
              </a:spcBef>
              <a:spcAft>
                <a:spcPts val="0"/>
              </a:spcAft>
              <a:buSzPts val="1400"/>
              <a:buNone/>
              <a:defRPr sz="1400">
                <a:solidFill>
                  <a:schemeClr val="dk1"/>
                </a:solidFill>
              </a:defRPr>
            </a:lvl8pPr>
            <a:lvl9pPr lvl="8" algn="ctr">
              <a:lnSpc>
                <a:spcPct val="100000"/>
              </a:lnSpc>
              <a:spcBef>
                <a:spcPts val="0"/>
              </a:spcBef>
              <a:spcAft>
                <a:spcPts val="0"/>
              </a:spcAft>
              <a:buSzPts val="1400"/>
              <a:buNone/>
              <a:defRPr sz="1400">
                <a:solidFill>
                  <a:schemeClr val="dk1"/>
                </a:solidFill>
              </a:defRPr>
            </a:lvl9pPr>
          </a:lstStyle>
          <a:p>
            <a:endParaRPr/>
          </a:p>
        </p:txBody>
      </p:sp>
      <p:sp>
        <p:nvSpPr>
          <p:cNvPr id="150" name="Google Shape;150;p74"/>
          <p:cNvSpPr txBox="1">
            <a:spLocks noGrp="1"/>
          </p:cNvSpPr>
          <p:nvPr>
            <p:ph type="subTitle" idx="3"/>
          </p:nvPr>
        </p:nvSpPr>
        <p:spPr>
          <a:xfrm>
            <a:off x="5427875" y="3391300"/>
            <a:ext cx="2261700" cy="40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b="1">
                <a:solidFill>
                  <a:schemeClr val="accent1"/>
                </a:solidFill>
              </a:defRPr>
            </a:lvl1pPr>
            <a:lvl2pPr lvl="1" algn="ctr">
              <a:lnSpc>
                <a:spcPct val="100000"/>
              </a:lnSpc>
              <a:spcBef>
                <a:spcPts val="1600"/>
              </a:spcBef>
              <a:spcAft>
                <a:spcPts val="0"/>
              </a:spcAft>
              <a:buSzPts val="1400"/>
              <a:buNone/>
              <a:defRPr b="1">
                <a:solidFill>
                  <a:schemeClr val="accent1"/>
                </a:solidFill>
              </a:defRPr>
            </a:lvl2pPr>
            <a:lvl3pPr lvl="2" algn="ctr">
              <a:lnSpc>
                <a:spcPct val="100000"/>
              </a:lnSpc>
              <a:spcBef>
                <a:spcPts val="1600"/>
              </a:spcBef>
              <a:spcAft>
                <a:spcPts val="0"/>
              </a:spcAft>
              <a:buSzPts val="1400"/>
              <a:buNone/>
              <a:defRPr b="1">
                <a:solidFill>
                  <a:schemeClr val="accent1"/>
                </a:solidFill>
              </a:defRPr>
            </a:lvl3pPr>
            <a:lvl4pPr lvl="3" algn="ctr">
              <a:lnSpc>
                <a:spcPct val="100000"/>
              </a:lnSpc>
              <a:spcBef>
                <a:spcPts val="1600"/>
              </a:spcBef>
              <a:spcAft>
                <a:spcPts val="0"/>
              </a:spcAft>
              <a:buSzPts val="1400"/>
              <a:buNone/>
              <a:defRPr b="1">
                <a:solidFill>
                  <a:schemeClr val="accent1"/>
                </a:solidFill>
              </a:defRPr>
            </a:lvl4pPr>
            <a:lvl5pPr lvl="4" algn="ctr">
              <a:lnSpc>
                <a:spcPct val="100000"/>
              </a:lnSpc>
              <a:spcBef>
                <a:spcPts val="1600"/>
              </a:spcBef>
              <a:spcAft>
                <a:spcPts val="0"/>
              </a:spcAft>
              <a:buSzPts val="1400"/>
              <a:buNone/>
              <a:defRPr b="1">
                <a:solidFill>
                  <a:schemeClr val="accent1"/>
                </a:solidFill>
              </a:defRPr>
            </a:lvl5pPr>
            <a:lvl6pPr lvl="5" algn="ctr">
              <a:lnSpc>
                <a:spcPct val="100000"/>
              </a:lnSpc>
              <a:spcBef>
                <a:spcPts val="1600"/>
              </a:spcBef>
              <a:spcAft>
                <a:spcPts val="0"/>
              </a:spcAft>
              <a:buSzPts val="1400"/>
              <a:buNone/>
              <a:defRPr b="1">
                <a:solidFill>
                  <a:schemeClr val="accent1"/>
                </a:solidFill>
              </a:defRPr>
            </a:lvl6pPr>
            <a:lvl7pPr lvl="6" algn="ctr">
              <a:lnSpc>
                <a:spcPct val="100000"/>
              </a:lnSpc>
              <a:spcBef>
                <a:spcPts val="1600"/>
              </a:spcBef>
              <a:spcAft>
                <a:spcPts val="0"/>
              </a:spcAft>
              <a:buSzPts val="1400"/>
              <a:buNone/>
              <a:defRPr b="1">
                <a:solidFill>
                  <a:schemeClr val="accent1"/>
                </a:solidFill>
              </a:defRPr>
            </a:lvl7pPr>
            <a:lvl8pPr lvl="7" algn="ctr">
              <a:lnSpc>
                <a:spcPct val="100000"/>
              </a:lnSpc>
              <a:spcBef>
                <a:spcPts val="1600"/>
              </a:spcBef>
              <a:spcAft>
                <a:spcPts val="0"/>
              </a:spcAft>
              <a:buSzPts val="1400"/>
              <a:buNone/>
              <a:defRPr b="1">
                <a:solidFill>
                  <a:schemeClr val="accent1"/>
                </a:solidFill>
              </a:defRPr>
            </a:lvl8pPr>
            <a:lvl9pPr lvl="8" algn="ctr">
              <a:lnSpc>
                <a:spcPct val="100000"/>
              </a:lnSpc>
              <a:spcBef>
                <a:spcPts val="1600"/>
              </a:spcBef>
              <a:spcAft>
                <a:spcPts val="1600"/>
              </a:spcAft>
              <a:buSzPts val="1400"/>
              <a:buNone/>
              <a:defRPr b="1">
                <a:solidFill>
                  <a:schemeClr val="accent1"/>
                </a:solidFill>
              </a:defRPr>
            </a:lvl9pPr>
          </a:lstStyle>
          <a:p>
            <a:endParaRPr/>
          </a:p>
        </p:txBody>
      </p:sp>
      <p:sp>
        <p:nvSpPr>
          <p:cNvPr id="151" name="Google Shape;151;p74"/>
          <p:cNvSpPr txBox="1">
            <a:spLocks noGrp="1"/>
          </p:cNvSpPr>
          <p:nvPr>
            <p:ph type="subTitle" idx="4"/>
          </p:nvPr>
        </p:nvSpPr>
        <p:spPr>
          <a:xfrm>
            <a:off x="5427875" y="3766750"/>
            <a:ext cx="2261700" cy="72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ctr">
              <a:lnSpc>
                <a:spcPct val="100000"/>
              </a:lnSpc>
              <a:spcBef>
                <a:spcPts val="0"/>
              </a:spcBef>
              <a:spcAft>
                <a:spcPts val="0"/>
              </a:spcAft>
              <a:buSzPts val="1400"/>
              <a:buNone/>
              <a:defRPr sz="1400">
                <a:solidFill>
                  <a:schemeClr val="dk1"/>
                </a:solidFill>
              </a:defRPr>
            </a:lvl2pPr>
            <a:lvl3pPr lvl="2" algn="ctr">
              <a:lnSpc>
                <a:spcPct val="100000"/>
              </a:lnSpc>
              <a:spcBef>
                <a:spcPts val="0"/>
              </a:spcBef>
              <a:spcAft>
                <a:spcPts val="0"/>
              </a:spcAft>
              <a:buSzPts val="1400"/>
              <a:buNone/>
              <a:defRPr sz="1400">
                <a:solidFill>
                  <a:schemeClr val="dk1"/>
                </a:solidFill>
              </a:defRPr>
            </a:lvl3pPr>
            <a:lvl4pPr lvl="3" algn="ctr">
              <a:lnSpc>
                <a:spcPct val="100000"/>
              </a:lnSpc>
              <a:spcBef>
                <a:spcPts val="0"/>
              </a:spcBef>
              <a:spcAft>
                <a:spcPts val="0"/>
              </a:spcAft>
              <a:buSzPts val="1400"/>
              <a:buNone/>
              <a:defRPr sz="1400">
                <a:solidFill>
                  <a:schemeClr val="dk1"/>
                </a:solidFill>
              </a:defRPr>
            </a:lvl4pPr>
            <a:lvl5pPr lvl="4" algn="ctr">
              <a:lnSpc>
                <a:spcPct val="100000"/>
              </a:lnSpc>
              <a:spcBef>
                <a:spcPts val="0"/>
              </a:spcBef>
              <a:spcAft>
                <a:spcPts val="0"/>
              </a:spcAft>
              <a:buSzPts val="1400"/>
              <a:buNone/>
              <a:defRPr sz="1400">
                <a:solidFill>
                  <a:schemeClr val="dk1"/>
                </a:solidFill>
              </a:defRPr>
            </a:lvl5pPr>
            <a:lvl6pPr lvl="5" algn="ctr">
              <a:lnSpc>
                <a:spcPct val="100000"/>
              </a:lnSpc>
              <a:spcBef>
                <a:spcPts val="0"/>
              </a:spcBef>
              <a:spcAft>
                <a:spcPts val="0"/>
              </a:spcAft>
              <a:buSzPts val="1400"/>
              <a:buNone/>
              <a:defRPr sz="1400">
                <a:solidFill>
                  <a:schemeClr val="dk1"/>
                </a:solidFill>
              </a:defRPr>
            </a:lvl6pPr>
            <a:lvl7pPr lvl="6" algn="ctr">
              <a:lnSpc>
                <a:spcPct val="100000"/>
              </a:lnSpc>
              <a:spcBef>
                <a:spcPts val="0"/>
              </a:spcBef>
              <a:spcAft>
                <a:spcPts val="0"/>
              </a:spcAft>
              <a:buSzPts val="1400"/>
              <a:buNone/>
              <a:defRPr sz="1400">
                <a:solidFill>
                  <a:schemeClr val="dk1"/>
                </a:solidFill>
              </a:defRPr>
            </a:lvl7pPr>
            <a:lvl8pPr lvl="7" algn="ctr">
              <a:lnSpc>
                <a:spcPct val="100000"/>
              </a:lnSpc>
              <a:spcBef>
                <a:spcPts val="0"/>
              </a:spcBef>
              <a:spcAft>
                <a:spcPts val="0"/>
              </a:spcAft>
              <a:buSzPts val="1400"/>
              <a:buNone/>
              <a:defRPr sz="1400">
                <a:solidFill>
                  <a:schemeClr val="dk1"/>
                </a:solidFill>
              </a:defRPr>
            </a:lvl8pPr>
            <a:lvl9pPr lvl="8" algn="ctr">
              <a:lnSpc>
                <a:spcPct val="100000"/>
              </a:lnSpc>
              <a:spcBef>
                <a:spcPts val="0"/>
              </a:spcBef>
              <a:spcAft>
                <a:spcPts val="0"/>
              </a:spcAft>
              <a:buSzPts val="1400"/>
              <a:buNone/>
              <a:defRPr sz="1400">
                <a:solidFill>
                  <a:schemeClr val="dk1"/>
                </a:solidFill>
              </a:defRPr>
            </a:lvl9pPr>
          </a:lstStyle>
          <a:p>
            <a:endParaRPr/>
          </a:p>
        </p:txBody>
      </p:sp>
      <p:sp>
        <p:nvSpPr>
          <p:cNvPr id="152" name="Google Shape;152;p74"/>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4"/>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1">
  <p:cSld name="CUSTOM_14">
    <p:spTree>
      <p:nvGrpSpPr>
        <p:cNvPr id="1" name="Shape 154"/>
        <p:cNvGrpSpPr/>
        <p:nvPr/>
      </p:nvGrpSpPr>
      <p:grpSpPr>
        <a:xfrm>
          <a:off x="0" y="0"/>
          <a:ext cx="0" cy="0"/>
          <a:chOff x="0" y="0"/>
          <a:chExt cx="0" cy="0"/>
        </a:xfrm>
      </p:grpSpPr>
      <p:sp>
        <p:nvSpPr>
          <p:cNvPr id="155" name="Google Shape;155;p75"/>
          <p:cNvSpPr txBox="1">
            <a:spLocks noGrp="1"/>
          </p:cNvSpPr>
          <p:nvPr>
            <p:ph type="subTitle" idx="1"/>
          </p:nvPr>
        </p:nvSpPr>
        <p:spPr>
          <a:xfrm>
            <a:off x="5951340" y="1570850"/>
            <a:ext cx="2479500" cy="423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56" name="Google Shape;156;p75"/>
          <p:cNvSpPr txBox="1">
            <a:spLocks noGrp="1"/>
          </p:cNvSpPr>
          <p:nvPr>
            <p:ph type="subTitle" idx="2"/>
          </p:nvPr>
        </p:nvSpPr>
        <p:spPr>
          <a:xfrm>
            <a:off x="5951336" y="1941975"/>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1600"/>
              </a:spcBef>
              <a:spcAft>
                <a:spcPts val="0"/>
              </a:spcAft>
              <a:buSzPts val="1400"/>
              <a:buNone/>
              <a:defRPr sz="1400">
                <a:solidFill>
                  <a:schemeClr val="dk1"/>
                </a:solidFill>
              </a:defRPr>
            </a:lvl2pPr>
            <a:lvl3pPr lvl="2" algn="r">
              <a:lnSpc>
                <a:spcPct val="100000"/>
              </a:lnSpc>
              <a:spcBef>
                <a:spcPts val="1600"/>
              </a:spcBef>
              <a:spcAft>
                <a:spcPts val="0"/>
              </a:spcAft>
              <a:buSzPts val="1400"/>
              <a:buNone/>
              <a:defRPr sz="1400">
                <a:solidFill>
                  <a:schemeClr val="dk1"/>
                </a:solidFill>
              </a:defRPr>
            </a:lvl3pPr>
            <a:lvl4pPr lvl="3" algn="r">
              <a:lnSpc>
                <a:spcPct val="100000"/>
              </a:lnSpc>
              <a:spcBef>
                <a:spcPts val="1600"/>
              </a:spcBef>
              <a:spcAft>
                <a:spcPts val="0"/>
              </a:spcAft>
              <a:buSzPts val="1400"/>
              <a:buNone/>
              <a:defRPr sz="1400">
                <a:solidFill>
                  <a:schemeClr val="dk1"/>
                </a:solidFill>
              </a:defRPr>
            </a:lvl4pPr>
            <a:lvl5pPr lvl="4" algn="r">
              <a:lnSpc>
                <a:spcPct val="100000"/>
              </a:lnSpc>
              <a:spcBef>
                <a:spcPts val="1600"/>
              </a:spcBef>
              <a:spcAft>
                <a:spcPts val="0"/>
              </a:spcAft>
              <a:buSzPts val="1400"/>
              <a:buNone/>
              <a:defRPr sz="1400">
                <a:solidFill>
                  <a:schemeClr val="dk1"/>
                </a:solidFill>
              </a:defRPr>
            </a:lvl5pPr>
            <a:lvl6pPr lvl="5" algn="r">
              <a:lnSpc>
                <a:spcPct val="100000"/>
              </a:lnSpc>
              <a:spcBef>
                <a:spcPts val="1600"/>
              </a:spcBef>
              <a:spcAft>
                <a:spcPts val="0"/>
              </a:spcAft>
              <a:buSzPts val="1400"/>
              <a:buNone/>
              <a:defRPr sz="1400">
                <a:solidFill>
                  <a:schemeClr val="dk1"/>
                </a:solidFill>
              </a:defRPr>
            </a:lvl6pPr>
            <a:lvl7pPr lvl="6" algn="r">
              <a:lnSpc>
                <a:spcPct val="100000"/>
              </a:lnSpc>
              <a:spcBef>
                <a:spcPts val="1600"/>
              </a:spcBef>
              <a:spcAft>
                <a:spcPts val="0"/>
              </a:spcAft>
              <a:buSzPts val="1400"/>
              <a:buNone/>
              <a:defRPr sz="1400">
                <a:solidFill>
                  <a:schemeClr val="dk1"/>
                </a:solidFill>
              </a:defRPr>
            </a:lvl7pPr>
            <a:lvl8pPr lvl="7" algn="r">
              <a:lnSpc>
                <a:spcPct val="100000"/>
              </a:lnSpc>
              <a:spcBef>
                <a:spcPts val="1600"/>
              </a:spcBef>
              <a:spcAft>
                <a:spcPts val="0"/>
              </a:spcAft>
              <a:buSzPts val="1400"/>
              <a:buNone/>
              <a:defRPr sz="1400">
                <a:solidFill>
                  <a:schemeClr val="dk1"/>
                </a:solidFill>
              </a:defRPr>
            </a:lvl8pPr>
            <a:lvl9pPr lvl="8" algn="r">
              <a:lnSpc>
                <a:spcPct val="100000"/>
              </a:lnSpc>
              <a:spcBef>
                <a:spcPts val="1600"/>
              </a:spcBef>
              <a:spcAft>
                <a:spcPts val="1600"/>
              </a:spcAft>
              <a:buSzPts val="1400"/>
              <a:buNone/>
              <a:defRPr sz="1400">
                <a:solidFill>
                  <a:schemeClr val="dk1"/>
                </a:solidFill>
              </a:defRPr>
            </a:lvl9pPr>
          </a:lstStyle>
          <a:p>
            <a:endParaRPr/>
          </a:p>
        </p:txBody>
      </p:sp>
      <p:sp>
        <p:nvSpPr>
          <p:cNvPr id="157" name="Google Shape;157;p75"/>
          <p:cNvSpPr txBox="1">
            <a:spLocks noGrp="1"/>
          </p:cNvSpPr>
          <p:nvPr>
            <p:ph type="subTitle" idx="3"/>
          </p:nvPr>
        </p:nvSpPr>
        <p:spPr>
          <a:xfrm>
            <a:off x="5951276" y="3064926"/>
            <a:ext cx="2479500" cy="34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58" name="Google Shape;158;p75"/>
          <p:cNvSpPr txBox="1">
            <a:spLocks noGrp="1"/>
          </p:cNvSpPr>
          <p:nvPr>
            <p:ph type="subTitle" idx="4"/>
          </p:nvPr>
        </p:nvSpPr>
        <p:spPr>
          <a:xfrm>
            <a:off x="5951276" y="3436049"/>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59" name="Google Shape;159;p75"/>
          <p:cNvSpPr txBox="1">
            <a:spLocks noGrp="1"/>
          </p:cNvSpPr>
          <p:nvPr>
            <p:ph type="subTitle" idx="5"/>
          </p:nvPr>
        </p:nvSpPr>
        <p:spPr>
          <a:xfrm>
            <a:off x="3156090" y="1570850"/>
            <a:ext cx="2479500" cy="423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60" name="Google Shape;160;p75"/>
          <p:cNvSpPr txBox="1">
            <a:spLocks noGrp="1"/>
          </p:cNvSpPr>
          <p:nvPr>
            <p:ph type="subTitle" idx="6"/>
          </p:nvPr>
        </p:nvSpPr>
        <p:spPr>
          <a:xfrm>
            <a:off x="3156036" y="1941975"/>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0"/>
              </a:spcBef>
              <a:spcAft>
                <a:spcPts val="0"/>
              </a:spcAft>
              <a:buSzPts val="1400"/>
              <a:buNone/>
              <a:defRPr sz="1400">
                <a:solidFill>
                  <a:schemeClr val="dk1"/>
                </a:solidFill>
              </a:defRPr>
            </a:lvl2pPr>
            <a:lvl3pPr lvl="2" algn="r">
              <a:lnSpc>
                <a:spcPct val="100000"/>
              </a:lnSpc>
              <a:spcBef>
                <a:spcPts val="0"/>
              </a:spcBef>
              <a:spcAft>
                <a:spcPts val="0"/>
              </a:spcAft>
              <a:buSzPts val="1400"/>
              <a:buNone/>
              <a:defRPr sz="1400">
                <a:solidFill>
                  <a:schemeClr val="dk1"/>
                </a:solidFill>
              </a:defRPr>
            </a:lvl3pPr>
            <a:lvl4pPr lvl="3" algn="r">
              <a:lnSpc>
                <a:spcPct val="100000"/>
              </a:lnSpc>
              <a:spcBef>
                <a:spcPts val="0"/>
              </a:spcBef>
              <a:spcAft>
                <a:spcPts val="0"/>
              </a:spcAft>
              <a:buSzPts val="1400"/>
              <a:buNone/>
              <a:defRPr sz="1400">
                <a:solidFill>
                  <a:schemeClr val="dk1"/>
                </a:solidFill>
              </a:defRPr>
            </a:lvl4pPr>
            <a:lvl5pPr lvl="4" algn="r">
              <a:lnSpc>
                <a:spcPct val="100000"/>
              </a:lnSpc>
              <a:spcBef>
                <a:spcPts val="0"/>
              </a:spcBef>
              <a:spcAft>
                <a:spcPts val="0"/>
              </a:spcAft>
              <a:buSzPts val="1400"/>
              <a:buNone/>
              <a:defRPr sz="1400">
                <a:solidFill>
                  <a:schemeClr val="dk1"/>
                </a:solidFill>
              </a:defRPr>
            </a:lvl5pPr>
            <a:lvl6pPr lvl="5" algn="r">
              <a:lnSpc>
                <a:spcPct val="100000"/>
              </a:lnSpc>
              <a:spcBef>
                <a:spcPts val="0"/>
              </a:spcBef>
              <a:spcAft>
                <a:spcPts val="0"/>
              </a:spcAft>
              <a:buSzPts val="1400"/>
              <a:buNone/>
              <a:defRPr sz="1400">
                <a:solidFill>
                  <a:schemeClr val="dk1"/>
                </a:solidFill>
              </a:defRPr>
            </a:lvl6pPr>
            <a:lvl7pPr lvl="6" algn="r">
              <a:lnSpc>
                <a:spcPct val="100000"/>
              </a:lnSpc>
              <a:spcBef>
                <a:spcPts val="0"/>
              </a:spcBef>
              <a:spcAft>
                <a:spcPts val="0"/>
              </a:spcAft>
              <a:buSzPts val="1400"/>
              <a:buNone/>
              <a:defRPr sz="1400">
                <a:solidFill>
                  <a:schemeClr val="dk1"/>
                </a:solidFill>
              </a:defRPr>
            </a:lvl7pPr>
            <a:lvl8pPr lvl="7" algn="r">
              <a:lnSpc>
                <a:spcPct val="100000"/>
              </a:lnSpc>
              <a:spcBef>
                <a:spcPts val="0"/>
              </a:spcBef>
              <a:spcAft>
                <a:spcPts val="0"/>
              </a:spcAft>
              <a:buSzPts val="1400"/>
              <a:buNone/>
              <a:defRPr sz="1400">
                <a:solidFill>
                  <a:schemeClr val="dk1"/>
                </a:solidFill>
              </a:defRPr>
            </a:lvl8pPr>
            <a:lvl9pPr lvl="8" algn="r">
              <a:lnSpc>
                <a:spcPct val="100000"/>
              </a:lnSpc>
              <a:spcBef>
                <a:spcPts val="0"/>
              </a:spcBef>
              <a:spcAft>
                <a:spcPts val="0"/>
              </a:spcAft>
              <a:buSzPts val="1400"/>
              <a:buNone/>
              <a:defRPr sz="1400">
                <a:solidFill>
                  <a:schemeClr val="dk1"/>
                </a:solidFill>
              </a:defRPr>
            </a:lvl9pPr>
          </a:lstStyle>
          <a:p>
            <a:endParaRPr/>
          </a:p>
        </p:txBody>
      </p:sp>
      <p:sp>
        <p:nvSpPr>
          <p:cNvPr id="161" name="Google Shape;161;p75"/>
          <p:cNvSpPr txBox="1">
            <a:spLocks noGrp="1"/>
          </p:cNvSpPr>
          <p:nvPr>
            <p:ph type="subTitle" idx="7"/>
          </p:nvPr>
        </p:nvSpPr>
        <p:spPr>
          <a:xfrm>
            <a:off x="3156026" y="3064926"/>
            <a:ext cx="2479500" cy="3402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b="1">
                <a:solidFill>
                  <a:schemeClr val="accent1"/>
                </a:solidFill>
              </a:defRPr>
            </a:lvl1pPr>
            <a:lvl2pPr lvl="1" algn="r">
              <a:lnSpc>
                <a:spcPct val="100000"/>
              </a:lnSpc>
              <a:spcBef>
                <a:spcPts val="1600"/>
              </a:spcBef>
              <a:spcAft>
                <a:spcPts val="0"/>
              </a:spcAft>
              <a:buSzPts val="1400"/>
              <a:buNone/>
              <a:defRPr b="1">
                <a:solidFill>
                  <a:schemeClr val="accent1"/>
                </a:solidFill>
              </a:defRPr>
            </a:lvl2pPr>
            <a:lvl3pPr lvl="2" algn="r">
              <a:lnSpc>
                <a:spcPct val="100000"/>
              </a:lnSpc>
              <a:spcBef>
                <a:spcPts val="1600"/>
              </a:spcBef>
              <a:spcAft>
                <a:spcPts val="0"/>
              </a:spcAft>
              <a:buSzPts val="1400"/>
              <a:buNone/>
              <a:defRPr b="1">
                <a:solidFill>
                  <a:schemeClr val="accent1"/>
                </a:solidFill>
              </a:defRPr>
            </a:lvl3pPr>
            <a:lvl4pPr lvl="3" algn="r">
              <a:lnSpc>
                <a:spcPct val="100000"/>
              </a:lnSpc>
              <a:spcBef>
                <a:spcPts val="1600"/>
              </a:spcBef>
              <a:spcAft>
                <a:spcPts val="0"/>
              </a:spcAft>
              <a:buSzPts val="1400"/>
              <a:buNone/>
              <a:defRPr b="1">
                <a:solidFill>
                  <a:schemeClr val="accent1"/>
                </a:solidFill>
              </a:defRPr>
            </a:lvl4pPr>
            <a:lvl5pPr lvl="4" algn="r">
              <a:lnSpc>
                <a:spcPct val="100000"/>
              </a:lnSpc>
              <a:spcBef>
                <a:spcPts val="1600"/>
              </a:spcBef>
              <a:spcAft>
                <a:spcPts val="0"/>
              </a:spcAft>
              <a:buSzPts val="1400"/>
              <a:buNone/>
              <a:defRPr b="1">
                <a:solidFill>
                  <a:schemeClr val="accent1"/>
                </a:solidFill>
              </a:defRPr>
            </a:lvl5pPr>
            <a:lvl6pPr lvl="5" algn="r">
              <a:lnSpc>
                <a:spcPct val="100000"/>
              </a:lnSpc>
              <a:spcBef>
                <a:spcPts val="1600"/>
              </a:spcBef>
              <a:spcAft>
                <a:spcPts val="0"/>
              </a:spcAft>
              <a:buSzPts val="1400"/>
              <a:buNone/>
              <a:defRPr b="1">
                <a:solidFill>
                  <a:schemeClr val="accent1"/>
                </a:solidFill>
              </a:defRPr>
            </a:lvl6pPr>
            <a:lvl7pPr lvl="6" algn="r">
              <a:lnSpc>
                <a:spcPct val="100000"/>
              </a:lnSpc>
              <a:spcBef>
                <a:spcPts val="1600"/>
              </a:spcBef>
              <a:spcAft>
                <a:spcPts val="0"/>
              </a:spcAft>
              <a:buSzPts val="1400"/>
              <a:buNone/>
              <a:defRPr b="1">
                <a:solidFill>
                  <a:schemeClr val="accent1"/>
                </a:solidFill>
              </a:defRPr>
            </a:lvl7pPr>
            <a:lvl8pPr lvl="7" algn="r">
              <a:lnSpc>
                <a:spcPct val="100000"/>
              </a:lnSpc>
              <a:spcBef>
                <a:spcPts val="1600"/>
              </a:spcBef>
              <a:spcAft>
                <a:spcPts val="0"/>
              </a:spcAft>
              <a:buSzPts val="1400"/>
              <a:buNone/>
              <a:defRPr b="1">
                <a:solidFill>
                  <a:schemeClr val="accent1"/>
                </a:solidFill>
              </a:defRPr>
            </a:lvl8pPr>
            <a:lvl9pPr lvl="8" algn="r">
              <a:lnSpc>
                <a:spcPct val="100000"/>
              </a:lnSpc>
              <a:spcBef>
                <a:spcPts val="1600"/>
              </a:spcBef>
              <a:spcAft>
                <a:spcPts val="1600"/>
              </a:spcAft>
              <a:buSzPts val="1400"/>
              <a:buNone/>
              <a:defRPr b="1">
                <a:solidFill>
                  <a:schemeClr val="accent1"/>
                </a:solidFill>
              </a:defRPr>
            </a:lvl9pPr>
          </a:lstStyle>
          <a:p>
            <a:endParaRPr/>
          </a:p>
        </p:txBody>
      </p:sp>
      <p:sp>
        <p:nvSpPr>
          <p:cNvPr id="162" name="Google Shape;162;p75"/>
          <p:cNvSpPr txBox="1">
            <a:spLocks noGrp="1"/>
          </p:cNvSpPr>
          <p:nvPr>
            <p:ph type="subTitle" idx="8"/>
          </p:nvPr>
        </p:nvSpPr>
        <p:spPr>
          <a:xfrm>
            <a:off x="3155976" y="3436049"/>
            <a:ext cx="2479500" cy="8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r">
              <a:lnSpc>
                <a:spcPct val="100000"/>
              </a:lnSpc>
              <a:spcBef>
                <a:spcPts val="1600"/>
              </a:spcBef>
              <a:spcAft>
                <a:spcPts val="0"/>
              </a:spcAft>
              <a:buSzPts val="1400"/>
              <a:buNone/>
              <a:defRPr sz="1400">
                <a:solidFill>
                  <a:schemeClr val="dk1"/>
                </a:solidFill>
              </a:defRPr>
            </a:lvl2pPr>
            <a:lvl3pPr lvl="2" algn="r">
              <a:lnSpc>
                <a:spcPct val="100000"/>
              </a:lnSpc>
              <a:spcBef>
                <a:spcPts val="1600"/>
              </a:spcBef>
              <a:spcAft>
                <a:spcPts val="0"/>
              </a:spcAft>
              <a:buSzPts val="1400"/>
              <a:buNone/>
              <a:defRPr sz="1400">
                <a:solidFill>
                  <a:schemeClr val="dk1"/>
                </a:solidFill>
              </a:defRPr>
            </a:lvl3pPr>
            <a:lvl4pPr lvl="3" algn="r">
              <a:lnSpc>
                <a:spcPct val="100000"/>
              </a:lnSpc>
              <a:spcBef>
                <a:spcPts val="1600"/>
              </a:spcBef>
              <a:spcAft>
                <a:spcPts val="0"/>
              </a:spcAft>
              <a:buSzPts val="1400"/>
              <a:buNone/>
              <a:defRPr sz="1400">
                <a:solidFill>
                  <a:schemeClr val="dk1"/>
                </a:solidFill>
              </a:defRPr>
            </a:lvl4pPr>
            <a:lvl5pPr lvl="4" algn="r">
              <a:lnSpc>
                <a:spcPct val="100000"/>
              </a:lnSpc>
              <a:spcBef>
                <a:spcPts val="1600"/>
              </a:spcBef>
              <a:spcAft>
                <a:spcPts val="0"/>
              </a:spcAft>
              <a:buSzPts val="1400"/>
              <a:buNone/>
              <a:defRPr sz="1400">
                <a:solidFill>
                  <a:schemeClr val="dk1"/>
                </a:solidFill>
              </a:defRPr>
            </a:lvl5pPr>
            <a:lvl6pPr lvl="5" algn="r">
              <a:lnSpc>
                <a:spcPct val="100000"/>
              </a:lnSpc>
              <a:spcBef>
                <a:spcPts val="1600"/>
              </a:spcBef>
              <a:spcAft>
                <a:spcPts val="0"/>
              </a:spcAft>
              <a:buSzPts val="1400"/>
              <a:buNone/>
              <a:defRPr sz="1400">
                <a:solidFill>
                  <a:schemeClr val="dk1"/>
                </a:solidFill>
              </a:defRPr>
            </a:lvl6pPr>
            <a:lvl7pPr lvl="6" algn="r">
              <a:lnSpc>
                <a:spcPct val="100000"/>
              </a:lnSpc>
              <a:spcBef>
                <a:spcPts val="1600"/>
              </a:spcBef>
              <a:spcAft>
                <a:spcPts val="0"/>
              </a:spcAft>
              <a:buSzPts val="1400"/>
              <a:buNone/>
              <a:defRPr sz="1400">
                <a:solidFill>
                  <a:schemeClr val="dk1"/>
                </a:solidFill>
              </a:defRPr>
            </a:lvl7pPr>
            <a:lvl8pPr lvl="7" algn="r">
              <a:lnSpc>
                <a:spcPct val="100000"/>
              </a:lnSpc>
              <a:spcBef>
                <a:spcPts val="1600"/>
              </a:spcBef>
              <a:spcAft>
                <a:spcPts val="0"/>
              </a:spcAft>
              <a:buSzPts val="1400"/>
              <a:buNone/>
              <a:defRPr sz="1400">
                <a:solidFill>
                  <a:schemeClr val="dk1"/>
                </a:solidFill>
              </a:defRPr>
            </a:lvl8pPr>
            <a:lvl9pPr lvl="8" algn="r">
              <a:lnSpc>
                <a:spcPct val="100000"/>
              </a:lnSpc>
              <a:spcBef>
                <a:spcPts val="1600"/>
              </a:spcBef>
              <a:spcAft>
                <a:spcPts val="1600"/>
              </a:spcAft>
              <a:buSzPts val="1400"/>
              <a:buNone/>
              <a:defRPr sz="1400">
                <a:solidFill>
                  <a:schemeClr val="dk1"/>
                </a:solidFill>
              </a:defRPr>
            </a:lvl9pPr>
          </a:lstStyle>
          <a:p>
            <a:endParaRPr/>
          </a:p>
        </p:txBody>
      </p:sp>
      <p:sp>
        <p:nvSpPr>
          <p:cNvPr id="163" name="Google Shape;163;p75"/>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4" name="Google Shape;164;p75"/>
          <p:cNvSpPr/>
          <p:nvPr/>
        </p:nvSpPr>
        <p:spPr>
          <a:xfrm rot="10800000">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75"/>
          <p:cNvSpPr/>
          <p:nvPr/>
        </p:nvSpPr>
        <p:spPr>
          <a:xfrm rot="10800000">
            <a:off x="1216200" y="1061825"/>
            <a:ext cx="1216200" cy="1509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75"/>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167"/>
        <p:cNvGrpSpPr/>
        <p:nvPr/>
      </p:nvGrpSpPr>
      <p:grpSpPr>
        <a:xfrm>
          <a:off x="0" y="0"/>
          <a:ext cx="0" cy="0"/>
          <a:chOff x="0" y="0"/>
          <a:chExt cx="0" cy="0"/>
        </a:xfrm>
      </p:grpSpPr>
      <p:sp>
        <p:nvSpPr>
          <p:cNvPr id="168" name="Google Shape;168;p76"/>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69" name="Google Shape;169;p76"/>
          <p:cNvSpPr txBox="1">
            <a:spLocks noGrp="1"/>
          </p:cNvSpPr>
          <p:nvPr>
            <p:ph type="subTitle" idx="1"/>
          </p:nvPr>
        </p:nvSpPr>
        <p:spPr>
          <a:xfrm>
            <a:off x="1098800" y="3775200"/>
            <a:ext cx="28131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70" name="Google Shape;170;p76"/>
          <p:cNvSpPr txBox="1">
            <a:spLocks noGrp="1"/>
          </p:cNvSpPr>
          <p:nvPr>
            <p:ph type="subTitle" idx="2"/>
          </p:nvPr>
        </p:nvSpPr>
        <p:spPr>
          <a:xfrm>
            <a:off x="1098800" y="3051300"/>
            <a:ext cx="28131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71" name="Google Shape;171;p76"/>
          <p:cNvSpPr txBox="1">
            <a:spLocks noGrp="1"/>
          </p:cNvSpPr>
          <p:nvPr>
            <p:ph type="subTitle" idx="3"/>
          </p:nvPr>
        </p:nvSpPr>
        <p:spPr>
          <a:xfrm>
            <a:off x="1098800" y="2315550"/>
            <a:ext cx="28131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72" name="Google Shape;172;p76"/>
          <p:cNvSpPr txBox="1">
            <a:spLocks noGrp="1"/>
          </p:cNvSpPr>
          <p:nvPr>
            <p:ph type="subTitle" idx="4"/>
          </p:nvPr>
        </p:nvSpPr>
        <p:spPr>
          <a:xfrm>
            <a:off x="1098800" y="1591650"/>
            <a:ext cx="28131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73" name="Google Shape;173;p7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7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7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12">
    <p:spTree>
      <p:nvGrpSpPr>
        <p:cNvPr id="1" name="Shape 176"/>
        <p:cNvGrpSpPr/>
        <p:nvPr/>
      </p:nvGrpSpPr>
      <p:grpSpPr>
        <a:xfrm>
          <a:off x="0" y="0"/>
          <a:ext cx="0" cy="0"/>
          <a:chOff x="0" y="0"/>
          <a:chExt cx="0" cy="0"/>
        </a:xfrm>
      </p:grpSpPr>
      <p:sp>
        <p:nvSpPr>
          <p:cNvPr id="177" name="Google Shape;177;p77"/>
          <p:cNvSpPr txBox="1">
            <a:spLocks noGrp="1"/>
          </p:cNvSpPr>
          <p:nvPr>
            <p:ph type="subTitle" idx="1"/>
          </p:nvPr>
        </p:nvSpPr>
        <p:spPr>
          <a:xfrm>
            <a:off x="71190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78" name="Google Shape;178;p77"/>
          <p:cNvSpPr txBox="1">
            <a:spLocks noGrp="1"/>
          </p:cNvSpPr>
          <p:nvPr>
            <p:ph type="subTitle" idx="2"/>
          </p:nvPr>
        </p:nvSpPr>
        <p:spPr>
          <a:xfrm>
            <a:off x="71190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79" name="Google Shape;179;p77"/>
          <p:cNvSpPr txBox="1">
            <a:spLocks noGrp="1"/>
          </p:cNvSpPr>
          <p:nvPr>
            <p:ph type="subTitle" idx="3"/>
          </p:nvPr>
        </p:nvSpPr>
        <p:spPr>
          <a:xfrm>
            <a:off x="298395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80" name="Google Shape;180;p77"/>
          <p:cNvSpPr txBox="1">
            <a:spLocks noGrp="1"/>
          </p:cNvSpPr>
          <p:nvPr>
            <p:ph type="subTitle" idx="4"/>
          </p:nvPr>
        </p:nvSpPr>
        <p:spPr>
          <a:xfrm>
            <a:off x="298395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81" name="Google Shape;181;p77"/>
          <p:cNvSpPr txBox="1">
            <a:spLocks noGrp="1"/>
          </p:cNvSpPr>
          <p:nvPr>
            <p:ph type="subTitle" idx="5"/>
          </p:nvPr>
        </p:nvSpPr>
        <p:spPr>
          <a:xfrm>
            <a:off x="5256000" y="14760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82" name="Google Shape;182;p77"/>
          <p:cNvSpPr txBox="1">
            <a:spLocks noGrp="1"/>
          </p:cNvSpPr>
          <p:nvPr>
            <p:ph type="subTitle" idx="6"/>
          </p:nvPr>
        </p:nvSpPr>
        <p:spPr>
          <a:xfrm>
            <a:off x="5256000" y="18514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solidFill>
                  <a:schemeClr val="dk1"/>
                </a:solidFill>
              </a:defRPr>
            </a:lvl2pPr>
            <a:lvl3pPr lvl="2" algn="l">
              <a:lnSpc>
                <a:spcPct val="100000"/>
              </a:lnSpc>
              <a:spcBef>
                <a:spcPts val="1600"/>
              </a:spcBef>
              <a:spcAft>
                <a:spcPts val="0"/>
              </a:spcAft>
              <a:buSzPts val="1400"/>
              <a:buNone/>
              <a:defRPr sz="1400">
                <a:solidFill>
                  <a:schemeClr val="dk1"/>
                </a:solidFill>
              </a:defRPr>
            </a:lvl3pPr>
            <a:lvl4pPr lvl="3" algn="l">
              <a:lnSpc>
                <a:spcPct val="100000"/>
              </a:lnSpc>
              <a:spcBef>
                <a:spcPts val="1600"/>
              </a:spcBef>
              <a:spcAft>
                <a:spcPts val="0"/>
              </a:spcAft>
              <a:buSzPts val="1400"/>
              <a:buNone/>
              <a:defRPr sz="1400">
                <a:solidFill>
                  <a:schemeClr val="dk1"/>
                </a:solidFill>
              </a:defRPr>
            </a:lvl4pPr>
            <a:lvl5pPr lvl="4" algn="l">
              <a:lnSpc>
                <a:spcPct val="100000"/>
              </a:lnSpc>
              <a:spcBef>
                <a:spcPts val="1600"/>
              </a:spcBef>
              <a:spcAft>
                <a:spcPts val="0"/>
              </a:spcAft>
              <a:buSzPts val="1400"/>
              <a:buNone/>
              <a:defRPr sz="1400">
                <a:solidFill>
                  <a:schemeClr val="dk1"/>
                </a:solidFill>
              </a:defRPr>
            </a:lvl5pPr>
            <a:lvl6pPr lvl="5" algn="l">
              <a:lnSpc>
                <a:spcPct val="100000"/>
              </a:lnSpc>
              <a:spcBef>
                <a:spcPts val="1600"/>
              </a:spcBef>
              <a:spcAft>
                <a:spcPts val="0"/>
              </a:spcAft>
              <a:buSzPts val="1400"/>
              <a:buNone/>
              <a:defRPr sz="1400">
                <a:solidFill>
                  <a:schemeClr val="dk1"/>
                </a:solidFill>
              </a:defRPr>
            </a:lvl6pPr>
            <a:lvl7pPr lvl="6" algn="l">
              <a:lnSpc>
                <a:spcPct val="100000"/>
              </a:lnSpc>
              <a:spcBef>
                <a:spcPts val="1600"/>
              </a:spcBef>
              <a:spcAft>
                <a:spcPts val="0"/>
              </a:spcAft>
              <a:buSzPts val="1400"/>
              <a:buNone/>
              <a:defRPr sz="1400">
                <a:solidFill>
                  <a:schemeClr val="dk1"/>
                </a:solidFill>
              </a:defRPr>
            </a:lvl7pPr>
            <a:lvl8pPr lvl="7" algn="l">
              <a:lnSpc>
                <a:spcPct val="100000"/>
              </a:lnSpc>
              <a:spcBef>
                <a:spcPts val="1600"/>
              </a:spcBef>
              <a:spcAft>
                <a:spcPts val="0"/>
              </a:spcAft>
              <a:buSzPts val="1400"/>
              <a:buNone/>
              <a:defRPr sz="1400">
                <a:solidFill>
                  <a:schemeClr val="dk1"/>
                </a:solidFill>
              </a:defRPr>
            </a:lvl8pPr>
            <a:lvl9pPr lvl="8" algn="l">
              <a:lnSpc>
                <a:spcPct val="100000"/>
              </a:lnSpc>
              <a:spcBef>
                <a:spcPts val="1600"/>
              </a:spcBef>
              <a:spcAft>
                <a:spcPts val="1600"/>
              </a:spcAft>
              <a:buSzPts val="1400"/>
              <a:buNone/>
              <a:defRPr sz="1400">
                <a:solidFill>
                  <a:schemeClr val="dk1"/>
                </a:solidFill>
              </a:defRPr>
            </a:lvl9pPr>
          </a:lstStyle>
          <a:p>
            <a:endParaRPr/>
          </a:p>
        </p:txBody>
      </p:sp>
      <p:sp>
        <p:nvSpPr>
          <p:cNvPr id="183" name="Google Shape;183;p77"/>
          <p:cNvSpPr txBox="1">
            <a:spLocks noGrp="1"/>
          </p:cNvSpPr>
          <p:nvPr>
            <p:ph type="subTitle" idx="7"/>
          </p:nvPr>
        </p:nvSpPr>
        <p:spPr>
          <a:xfrm>
            <a:off x="71190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84" name="Google Shape;184;p77"/>
          <p:cNvSpPr txBox="1">
            <a:spLocks noGrp="1"/>
          </p:cNvSpPr>
          <p:nvPr>
            <p:ph type="subTitle" idx="8"/>
          </p:nvPr>
        </p:nvSpPr>
        <p:spPr>
          <a:xfrm>
            <a:off x="71190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85" name="Google Shape;185;p77"/>
          <p:cNvSpPr txBox="1">
            <a:spLocks noGrp="1"/>
          </p:cNvSpPr>
          <p:nvPr>
            <p:ph type="subTitle" idx="9"/>
          </p:nvPr>
        </p:nvSpPr>
        <p:spPr>
          <a:xfrm>
            <a:off x="298395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86" name="Google Shape;186;p77"/>
          <p:cNvSpPr txBox="1">
            <a:spLocks noGrp="1"/>
          </p:cNvSpPr>
          <p:nvPr>
            <p:ph type="subTitle" idx="13"/>
          </p:nvPr>
        </p:nvSpPr>
        <p:spPr>
          <a:xfrm>
            <a:off x="298395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87" name="Google Shape;187;p77"/>
          <p:cNvSpPr txBox="1">
            <a:spLocks noGrp="1"/>
          </p:cNvSpPr>
          <p:nvPr>
            <p:ph type="subTitle" idx="14"/>
          </p:nvPr>
        </p:nvSpPr>
        <p:spPr>
          <a:xfrm>
            <a:off x="5256000" y="2952200"/>
            <a:ext cx="2261700" cy="40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b="1">
                <a:solidFill>
                  <a:schemeClr val="accent1"/>
                </a:solidFill>
              </a:defRPr>
            </a:lvl1pPr>
            <a:lvl2pPr lvl="1" algn="l">
              <a:lnSpc>
                <a:spcPct val="100000"/>
              </a:lnSpc>
              <a:spcBef>
                <a:spcPts val="1600"/>
              </a:spcBef>
              <a:spcAft>
                <a:spcPts val="0"/>
              </a:spcAft>
              <a:buSzPts val="1400"/>
              <a:buNone/>
              <a:defRPr b="1">
                <a:solidFill>
                  <a:schemeClr val="accent1"/>
                </a:solidFill>
              </a:defRPr>
            </a:lvl2pPr>
            <a:lvl3pPr lvl="2" algn="l">
              <a:lnSpc>
                <a:spcPct val="100000"/>
              </a:lnSpc>
              <a:spcBef>
                <a:spcPts val="1600"/>
              </a:spcBef>
              <a:spcAft>
                <a:spcPts val="0"/>
              </a:spcAft>
              <a:buSzPts val="1400"/>
              <a:buNone/>
              <a:defRPr b="1">
                <a:solidFill>
                  <a:schemeClr val="accent1"/>
                </a:solidFill>
              </a:defRPr>
            </a:lvl3pPr>
            <a:lvl4pPr lvl="3" algn="l">
              <a:lnSpc>
                <a:spcPct val="100000"/>
              </a:lnSpc>
              <a:spcBef>
                <a:spcPts val="1600"/>
              </a:spcBef>
              <a:spcAft>
                <a:spcPts val="0"/>
              </a:spcAft>
              <a:buSzPts val="1400"/>
              <a:buNone/>
              <a:defRPr b="1">
                <a:solidFill>
                  <a:schemeClr val="accent1"/>
                </a:solidFill>
              </a:defRPr>
            </a:lvl4pPr>
            <a:lvl5pPr lvl="4" algn="l">
              <a:lnSpc>
                <a:spcPct val="100000"/>
              </a:lnSpc>
              <a:spcBef>
                <a:spcPts val="1600"/>
              </a:spcBef>
              <a:spcAft>
                <a:spcPts val="0"/>
              </a:spcAft>
              <a:buSzPts val="1400"/>
              <a:buNone/>
              <a:defRPr b="1">
                <a:solidFill>
                  <a:schemeClr val="accent1"/>
                </a:solidFill>
              </a:defRPr>
            </a:lvl5pPr>
            <a:lvl6pPr lvl="5" algn="l">
              <a:lnSpc>
                <a:spcPct val="100000"/>
              </a:lnSpc>
              <a:spcBef>
                <a:spcPts val="1600"/>
              </a:spcBef>
              <a:spcAft>
                <a:spcPts val="0"/>
              </a:spcAft>
              <a:buSzPts val="1400"/>
              <a:buNone/>
              <a:defRPr b="1">
                <a:solidFill>
                  <a:schemeClr val="accent1"/>
                </a:solidFill>
              </a:defRPr>
            </a:lvl6pPr>
            <a:lvl7pPr lvl="6" algn="l">
              <a:lnSpc>
                <a:spcPct val="100000"/>
              </a:lnSpc>
              <a:spcBef>
                <a:spcPts val="1600"/>
              </a:spcBef>
              <a:spcAft>
                <a:spcPts val="0"/>
              </a:spcAft>
              <a:buSzPts val="1400"/>
              <a:buNone/>
              <a:defRPr b="1">
                <a:solidFill>
                  <a:schemeClr val="accent1"/>
                </a:solidFill>
              </a:defRPr>
            </a:lvl7pPr>
            <a:lvl8pPr lvl="7" algn="l">
              <a:lnSpc>
                <a:spcPct val="100000"/>
              </a:lnSpc>
              <a:spcBef>
                <a:spcPts val="1600"/>
              </a:spcBef>
              <a:spcAft>
                <a:spcPts val="0"/>
              </a:spcAft>
              <a:buSzPts val="1400"/>
              <a:buNone/>
              <a:defRPr b="1">
                <a:solidFill>
                  <a:schemeClr val="accent1"/>
                </a:solidFill>
              </a:defRPr>
            </a:lvl8pPr>
            <a:lvl9pPr lvl="8" algn="l">
              <a:lnSpc>
                <a:spcPct val="100000"/>
              </a:lnSpc>
              <a:spcBef>
                <a:spcPts val="1600"/>
              </a:spcBef>
              <a:spcAft>
                <a:spcPts val="1600"/>
              </a:spcAft>
              <a:buSzPts val="1400"/>
              <a:buNone/>
              <a:defRPr b="1">
                <a:solidFill>
                  <a:schemeClr val="accent1"/>
                </a:solidFill>
              </a:defRPr>
            </a:lvl9pPr>
          </a:lstStyle>
          <a:p>
            <a:endParaRPr/>
          </a:p>
        </p:txBody>
      </p:sp>
      <p:sp>
        <p:nvSpPr>
          <p:cNvPr id="188" name="Google Shape;188;p77"/>
          <p:cNvSpPr txBox="1">
            <a:spLocks noGrp="1"/>
          </p:cNvSpPr>
          <p:nvPr>
            <p:ph type="subTitle" idx="15"/>
          </p:nvPr>
        </p:nvSpPr>
        <p:spPr>
          <a:xfrm>
            <a:off x="5256000" y="3327650"/>
            <a:ext cx="2261700" cy="72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sz="1400">
                <a:solidFill>
                  <a:schemeClr val="dk1"/>
                </a:solidFill>
              </a:defRPr>
            </a:lvl2pPr>
            <a:lvl3pPr lvl="2" algn="l">
              <a:lnSpc>
                <a:spcPct val="100000"/>
              </a:lnSpc>
              <a:spcBef>
                <a:spcPts val="0"/>
              </a:spcBef>
              <a:spcAft>
                <a:spcPts val="0"/>
              </a:spcAft>
              <a:buSzPts val="1400"/>
              <a:buNone/>
              <a:defRPr sz="1400">
                <a:solidFill>
                  <a:schemeClr val="dk1"/>
                </a:solidFill>
              </a:defRPr>
            </a:lvl3pPr>
            <a:lvl4pPr lvl="3" algn="l">
              <a:lnSpc>
                <a:spcPct val="100000"/>
              </a:lnSpc>
              <a:spcBef>
                <a:spcPts val="0"/>
              </a:spcBef>
              <a:spcAft>
                <a:spcPts val="0"/>
              </a:spcAft>
              <a:buSzPts val="1400"/>
              <a:buNone/>
              <a:defRPr sz="1400">
                <a:solidFill>
                  <a:schemeClr val="dk1"/>
                </a:solidFill>
              </a:defRPr>
            </a:lvl4pPr>
            <a:lvl5pPr lvl="4" algn="l">
              <a:lnSpc>
                <a:spcPct val="100000"/>
              </a:lnSpc>
              <a:spcBef>
                <a:spcPts val="0"/>
              </a:spcBef>
              <a:spcAft>
                <a:spcPts val="0"/>
              </a:spcAft>
              <a:buSzPts val="1400"/>
              <a:buNone/>
              <a:defRPr sz="1400">
                <a:solidFill>
                  <a:schemeClr val="dk1"/>
                </a:solidFill>
              </a:defRPr>
            </a:lvl5pPr>
            <a:lvl6pPr lvl="5" algn="l">
              <a:lnSpc>
                <a:spcPct val="100000"/>
              </a:lnSpc>
              <a:spcBef>
                <a:spcPts val="0"/>
              </a:spcBef>
              <a:spcAft>
                <a:spcPts val="0"/>
              </a:spcAft>
              <a:buSzPts val="1400"/>
              <a:buNone/>
              <a:defRPr sz="1400">
                <a:solidFill>
                  <a:schemeClr val="dk1"/>
                </a:solidFill>
              </a:defRPr>
            </a:lvl6pPr>
            <a:lvl7pPr lvl="6" algn="l">
              <a:lnSpc>
                <a:spcPct val="100000"/>
              </a:lnSpc>
              <a:spcBef>
                <a:spcPts val="0"/>
              </a:spcBef>
              <a:spcAft>
                <a:spcPts val="0"/>
              </a:spcAft>
              <a:buSzPts val="1400"/>
              <a:buNone/>
              <a:defRPr sz="1400">
                <a:solidFill>
                  <a:schemeClr val="dk1"/>
                </a:solidFill>
              </a:defRPr>
            </a:lvl7pPr>
            <a:lvl8pPr lvl="7" algn="l">
              <a:lnSpc>
                <a:spcPct val="100000"/>
              </a:lnSpc>
              <a:spcBef>
                <a:spcPts val="0"/>
              </a:spcBef>
              <a:spcAft>
                <a:spcPts val="0"/>
              </a:spcAft>
              <a:buSzPts val="1400"/>
              <a:buNone/>
              <a:defRPr sz="1400">
                <a:solidFill>
                  <a:schemeClr val="dk1"/>
                </a:solidFill>
              </a:defRPr>
            </a:lvl8pPr>
            <a:lvl9pPr lvl="8" algn="l">
              <a:lnSpc>
                <a:spcPct val="100000"/>
              </a:lnSpc>
              <a:spcBef>
                <a:spcPts val="0"/>
              </a:spcBef>
              <a:spcAft>
                <a:spcPts val="0"/>
              </a:spcAft>
              <a:buSzPts val="1400"/>
              <a:buNone/>
              <a:defRPr sz="1400">
                <a:solidFill>
                  <a:schemeClr val="dk1"/>
                </a:solidFill>
              </a:defRPr>
            </a:lvl9pPr>
          </a:lstStyle>
          <a:p>
            <a:endParaRPr/>
          </a:p>
        </p:txBody>
      </p:sp>
      <p:sp>
        <p:nvSpPr>
          <p:cNvPr id="189" name="Google Shape;189;p77"/>
          <p:cNvSpPr txBox="1">
            <a:spLocks noGrp="1"/>
          </p:cNvSpPr>
          <p:nvPr>
            <p:ph type="title"/>
          </p:nvPr>
        </p:nvSpPr>
        <p:spPr>
          <a:xfrm>
            <a:off x="717800" y="383175"/>
            <a:ext cx="7708200" cy="64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90" name="Google Shape;190;p77"/>
          <p:cNvSpPr/>
          <p:nvPr/>
        </p:nvSpPr>
        <p:spPr>
          <a:xfrm>
            <a:off x="7927800" y="257160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77"/>
          <p:cNvSpPr/>
          <p:nvPr/>
        </p:nvSpPr>
        <p:spPr>
          <a:xfrm>
            <a:off x="792780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77"/>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93"/>
        <p:cNvGrpSpPr/>
        <p:nvPr/>
      </p:nvGrpSpPr>
      <p:grpSpPr>
        <a:xfrm>
          <a:off x="0" y="0"/>
          <a:ext cx="0" cy="0"/>
          <a:chOff x="0" y="0"/>
          <a:chExt cx="0" cy="0"/>
        </a:xfrm>
      </p:grpSpPr>
      <p:sp>
        <p:nvSpPr>
          <p:cNvPr id="194" name="Google Shape;194;p60"/>
          <p:cNvSpPr txBox="1">
            <a:spLocks noGrp="1"/>
          </p:cNvSpPr>
          <p:nvPr>
            <p:ph type="title"/>
          </p:nvPr>
        </p:nvSpPr>
        <p:spPr>
          <a:xfrm>
            <a:off x="3984975" y="1495800"/>
            <a:ext cx="4055400" cy="72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1"/>
              </a:buClr>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5" name="Google Shape;195;p60"/>
          <p:cNvSpPr txBox="1">
            <a:spLocks noGrp="1"/>
          </p:cNvSpPr>
          <p:nvPr>
            <p:ph type="subTitle" idx="1"/>
          </p:nvPr>
        </p:nvSpPr>
        <p:spPr>
          <a:xfrm>
            <a:off x="3994375" y="2142600"/>
            <a:ext cx="4055400" cy="1505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4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196" name="Google Shape;196;p6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3"/>
        <p:cNvGrpSpPr/>
        <p:nvPr/>
      </p:nvGrpSpPr>
      <p:grpSpPr>
        <a:xfrm>
          <a:off x="0" y="0"/>
          <a:ext cx="0" cy="0"/>
          <a:chOff x="0" y="0"/>
          <a:chExt cx="0" cy="0"/>
        </a:xfrm>
      </p:grpSpPr>
      <p:sp>
        <p:nvSpPr>
          <p:cNvPr id="204" name="Google Shape;204;g24d3795cf94_0_2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5" name="Google Shape;205;g24d3795cf94_0_2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g24d3795cf94_0_2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7"/>
        <p:cNvGrpSpPr/>
        <p:nvPr/>
      </p:nvGrpSpPr>
      <p:grpSpPr>
        <a:xfrm>
          <a:off x="0" y="0"/>
          <a:ext cx="0" cy="0"/>
          <a:chOff x="0" y="0"/>
          <a:chExt cx="0" cy="0"/>
        </a:xfrm>
      </p:grpSpPr>
      <p:sp>
        <p:nvSpPr>
          <p:cNvPr id="208" name="Google Shape;208;g24d3795cf94_0_23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9" name="Google Shape;209;g24d3795cf94_0_2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0"/>
        <p:cNvGrpSpPr/>
        <p:nvPr/>
      </p:nvGrpSpPr>
      <p:grpSpPr>
        <a:xfrm>
          <a:off x="0" y="0"/>
          <a:ext cx="0" cy="0"/>
          <a:chOff x="0" y="0"/>
          <a:chExt cx="0" cy="0"/>
        </a:xfrm>
      </p:grpSpPr>
      <p:sp>
        <p:nvSpPr>
          <p:cNvPr id="211" name="Google Shape;211;g24d3795cf94_0_2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2" name="Google Shape;212;g24d3795cf94_0_2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3" name="Google Shape;213;g24d3795cf94_0_2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9"/>
          <p:cNvSpPr txBox="1">
            <a:spLocks noGrp="1"/>
          </p:cNvSpPr>
          <p:nvPr>
            <p:ph type="title"/>
          </p:nvPr>
        </p:nvSpPr>
        <p:spPr>
          <a:xfrm>
            <a:off x="3968425" y="2227050"/>
            <a:ext cx="4462500" cy="841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4700">
                <a:solidFill>
                  <a:schemeClr val="accen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59"/>
          <p:cNvSpPr txBox="1">
            <a:spLocks noGrp="1"/>
          </p:cNvSpPr>
          <p:nvPr>
            <p:ph type="subTitle" idx="1"/>
          </p:nvPr>
        </p:nvSpPr>
        <p:spPr>
          <a:xfrm>
            <a:off x="3968275" y="3045375"/>
            <a:ext cx="4462500" cy="67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a:endParaRPr/>
          </a:p>
        </p:txBody>
      </p:sp>
      <p:sp>
        <p:nvSpPr>
          <p:cNvPr id="34" name="Google Shape;34;p59"/>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7200"/>
              <a:buNone/>
              <a:defRPr sz="7200">
                <a:solidFill>
                  <a:schemeClr val="dk2"/>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
        <p:nvSpPr>
          <p:cNvPr id="35" name="Google Shape;35;p59"/>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9"/>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9"/>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4"/>
        <p:cNvGrpSpPr/>
        <p:nvPr/>
      </p:nvGrpSpPr>
      <p:grpSpPr>
        <a:xfrm>
          <a:off x="0" y="0"/>
          <a:ext cx="0" cy="0"/>
          <a:chOff x="0" y="0"/>
          <a:chExt cx="0" cy="0"/>
        </a:xfrm>
      </p:grpSpPr>
      <p:sp>
        <p:nvSpPr>
          <p:cNvPr id="215" name="Google Shape;215;g24d3795cf94_0_2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g24d3795cf94_0_2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7" name="Google Shape;217;g24d3795cf94_0_2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18" name="Google Shape;218;g24d3795cf94_0_2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g24d3795cf94_0_2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g24d3795cf94_0_2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2"/>
        <p:cNvGrpSpPr/>
        <p:nvPr/>
      </p:nvGrpSpPr>
      <p:grpSpPr>
        <a:xfrm>
          <a:off x="0" y="0"/>
          <a:ext cx="0" cy="0"/>
          <a:chOff x="0" y="0"/>
          <a:chExt cx="0" cy="0"/>
        </a:xfrm>
      </p:grpSpPr>
      <p:sp>
        <p:nvSpPr>
          <p:cNvPr id="223" name="Google Shape;223;g24d3795cf94_0_25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4" name="Google Shape;224;g24d3795cf94_0_25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25" name="Google Shape;225;g24d3795cf94_0_2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6"/>
        <p:cNvGrpSpPr/>
        <p:nvPr/>
      </p:nvGrpSpPr>
      <p:grpSpPr>
        <a:xfrm>
          <a:off x="0" y="0"/>
          <a:ext cx="0" cy="0"/>
          <a:chOff x="0" y="0"/>
          <a:chExt cx="0" cy="0"/>
        </a:xfrm>
      </p:grpSpPr>
      <p:sp>
        <p:nvSpPr>
          <p:cNvPr id="227" name="Google Shape;227;g24d3795cf94_0_25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8" name="Google Shape;228;g24d3795cf94_0_2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9"/>
        <p:cNvGrpSpPr/>
        <p:nvPr/>
      </p:nvGrpSpPr>
      <p:grpSpPr>
        <a:xfrm>
          <a:off x="0" y="0"/>
          <a:ext cx="0" cy="0"/>
          <a:chOff x="0" y="0"/>
          <a:chExt cx="0" cy="0"/>
        </a:xfrm>
      </p:grpSpPr>
      <p:sp>
        <p:nvSpPr>
          <p:cNvPr id="230" name="Google Shape;230;g24d3795cf94_0_2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24d3795cf94_0_2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2" name="Google Shape;232;g24d3795cf94_0_2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g24d3795cf94_0_2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4" name="Google Shape;234;g24d3795cf94_0_2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5"/>
        <p:cNvGrpSpPr/>
        <p:nvPr/>
      </p:nvGrpSpPr>
      <p:grpSpPr>
        <a:xfrm>
          <a:off x="0" y="0"/>
          <a:ext cx="0" cy="0"/>
          <a:chOff x="0" y="0"/>
          <a:chExt cx="0" cy="0"/>
        </a:xfrm>
      </p:grpSpPr>
      <p:sp>
        <p:nvSpPr>
          <p:cNvPr id="236" name="Google Shape;236;g24d3795cf94_0_26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237" name="Google Shape;237;g24d3795cf94_0_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8"/>
        <p:cNvGrpSpPr/>
        <p:nvPr/>
      </p:nvGrpSpPr>
      <p:grpSpPr>
        <a:xfrm>
          <a:off x="0" y="0"/>
          <a:ext cx="0" cy="0"/>
          <a:chOff x="0" y="0"/>
          <a:chExt cx="0" cy="0"/>
        </a:xfrm>
      </p:grpSpPr>
      <p:sp>
        <p:nvSpPr>
          <p:cNvPr id="239" name="Google Shape;239;g24d3795cf94_0_26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0" name="Google Shape;240;g24d3795cf94_0_26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41" name="Google Shape;241;g24d3795cf94_0_2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2"/>
        <p:cNvGrpSpPr/>
        <p:nvPr/>
      </p:nvGrpSpPr>
      <p:grpSpPr>
        <a:xfrm>
          <a:off x="0" y="0"/>
          <a:ext cx="0" cy="0"/>
          <a:chOff x="0" y="0"/>
          <a:chExt cx="0" cy="0"/>
        </a:xfrm>
      </p:grpSpPr>
      <p:sp>
        <p:nvSpPr>
          <p:cNvPr id="243" name="Google Shape;243;g24d3795cf94_0_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58"/>
          <p:cNvSpPr txBox="1">
            <a:spLocks noGrp="1"/>
          </p:cNvSpPr>
          <p:nvPr>
            <p:ph type="title"/>
          </p:nvPr>
        </p:nvSpPr>
        <p:spPr>
          <a:xfrm>
            <a:off x="1156525" y="1340400"/>
            <a:ext cx="42321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solidFill>
                  <a:schemeClr val="accen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58"/>
          <p:cNvSpPr txBox="1">
            <a:spLocks noGrp="1"/>
          </p:cNvSpPr>
          <p:nvPr>
            <p:ph type="body" idx="1"/>
          </p:nvPr>
        </p:nvSpPr>
        <p:spPr>
          <a:xfrm>
            <a:off x="1156525" y="2096100"/>
            <a:ext cx="4232100" cy="20118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400">
                <a:solidFill>
                  <a:schemeClr val="accent2"/>
                </a:solidFill>
              </a:defRPr>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1600"/>
              </a:spcBef>
              <a:spcAft>
                <a:spcPts val="0"/>
              </a:spcAft>
              <a:buSzPts val="1200"/>
              <a:buChar char="■"/>
              <a:defRPr sz="1200"/>
            </a:lvl3pPr>
            <a:lvl4pPr marL="1828800" lvl="3" indent="-304800" algn="l">
              <a:lnSpc>
                <a:spcPct val="100000"/>
              </a:lnSpc>
              <a:spcBef>
                <a:spcPts val="1600"/>
              </a:spcBef>
              <a:spcAft>
                <a:spcPts val="0"/>
              </a:spcAft>
              <a:buSzPts val="1200"/>
              <a:buChar char="●"/>
              <a:defRPr sz="1200"/>
            </a:lvl4pPr>
            <a:lvl5pPr marL="2286000" lvl="4" indent="-304800" algn="l">
              <a:lnSpc>
                <a:spcPct val="100000"/>
              </a:lnSpc>
              <a:spcBef>
                <a:spcPts val="1600"/>
              </a:spcBef>
              <a:spcAft>
                <a:spcPts val="0"/>
              </a:spcAft>
              <a:buSzPts val="1200"/>
              <a:buChar char="○"/>
              <a:defRPr sz="1200"/>
            </a:lvl5pPr>
            <a:lvl6pPr marL="2743200" lvl="5" indent="-304800" algn="l">
              <a:lnSpc>
                <a:spcPct val="100000"/>
              </a:lnSpc>
              <a:spcBef>
                <a:spcPts val="1600"/>
              </a:spcBef>
              <a:spcAft>
                <a:spcPts val="0"/>
              </a:spcAft>
              <a:buSzPts val="1200"/>
              <a:buChar char="■"/>
              <a:defRPr sz="1200"/>
            </a:lvl6pPr>
            <a:lvl7pPr marL="3200400" lvl="6" indent="-304800" algn="l">
              <a:lnSpc>
                <a:spcPct val="100000"/>
              </a:lnSpc>
              <a:spcBef>
                <a:spcPts val="1600"/>
              </a:spcBef>
              <a:spcAft>
                <a:spcPts val="0"/>
              </a:spcAft>
              <a:buSzPts val="1200"/>
              <a:buChar char="●"/>
              <a:defRPr sz="1200"/>
            </a:lvl7pPr>
            <a:lvl8pPr marL="3657600" lvl="7" indent="-304800" algn="l">
              <a:lnSpc>
                <a:spcPct val="100000"/>
              </a:lnSpc>
              <a:spcBef>
                <a:spcPts val="1600"/>
              </a:spcBef>
              <a:spcAft>
                <a:spcPts val="0"/>
              </a:spcAft>
              <a:buSzPts val="1200"/>
              <a:buChar char="○"/>
              <a:defRPr sz="1200"/>
            </a:lvl8pPr>
            <a:lvl9pPr marL="4114800" lvl="8" indent="-304800" algn="l">
              <a:lnSpc>
                <a:spcPct val="100000"/>
              </a:lnSpc>
              <a:spcBef>
                <a:spcPts val="1600"/>
              </a:spcBef>
              <a:spcAft>
                <a:spcPts val="1600"/>
              </a:spcAft>
              <a:buSzPts val="1200"/>
              <a:buChar char="■"/>
              <a:defRPr sz="1200"/>
            </a:lvl9pPr>
          </a:lstStyle>
          <a:p>
            <a:endParaRPr/>
          </a:p>
        </p:txBody>
      </p:sp>
      <p:sp>
        <p:nvSpPr>
          <p:cNvPr id="41" name="Google Shape;41;p58"/>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8"/>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44"/>
        <p:cNvGrpSpPr/>
        <p:nvPr/>
      </p:nvGrpSpPr>
      <p:grpSpPr>
        <a:xfrm>
          <a:off x="0" y="0"/>
          <a:ext cx="0" cy="0"/>
          <a:chOff x="0" y="0"/>
          <a:chExt cx="0" cy="0"/>
        </a:xfrm>
      </p:grpSpPr>
      <p:sp>
        <p:nvSpPr>
          <p:cNvPr id="45" name="Google Shape;45;p73"/>
          <p:cNvSpPr txBox="1">
            <a:spLocks noGrp="1"/>
          </p:cNvSpPr>
          <p:nvPr>
            <p:ph type="title"/>
          </p:nvPr>
        </p:nvSpPr>
        <p:spPr>
          <a:xfrm>
            <a:off x="750975"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46" name="Google Shape;46;p73"/>
          <p:cNvSpPr txBox="1">
            <a:spLocks noGrp="1"/>
          </p:cNvSpPr>
          <p:nvPr>
            <p:ph type="subTitle" idx="1"/>
          </p:nvPr>
        </p:nvSpPr>
        <p:spPr>
          <a:xfrm>
            <a:off x="750975"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47" name="Google Shape;47;p73"/>
          <p:cNvSpPr txBox="1">
            <a:spLocks noGrp="1"/>
          </p:cNvSpPr>
          <p:nvPr>
            <p:ph type="title" idx="2"/>
          </p:nvPr>
        </p:nvSpPr>
        <p:spPr>
          <a:xfrm>
            <a:off x="3508587"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48" name="Google Shape;48;p73"/>
          <p:cNvSpPr txBox="1">
            <a:spLocks noGrp="1"/>
          </p:cNvSpPr>
          <p:nvPr>
            <p:ph type="subTitle" idx="3"/>
          </p:nvPr>
        </p:nvSpPr>
        <p:spPr>
          <a:xfrm>
            <a:off x="3508587"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49" name="Google Shape;49;p73"/>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50" name="Google Shape;50;p73"/>
          <p:cNvSpPr txBox="1">
            <a:spLocks noGrp="1"/>
          </p:cNvSpPr>
          <p:nvPr>
            <p:ph type="title" idx="5"/>
          </p:nvPr>
        </p:nvSpPr>
        <p:spPr>
          <a:xfrm>
            <a:off x="6216100" y="2819150"/>
            <a:ext cx="2164200" cy="647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4800"/>
              <a:buNone/>
              <a:defRPr sz="3000">
                <a:solidFill>
                  <a:schemeClr val="dk2"/>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endParaRPr/>
          </a:p>
        </p:txBody>
      </p:sp>
      <p:sp>
        <p:nvSpPr>
          <p:cNvPr id="51" name="Google Shape;51;p73"/>
          <p:cNvSpPr txBox="1">
            <a:spLocks noGrp="1"/>
          </p:cNvSpPr>
          <p:nvPr>
            <p:ph type="subTitle" idx="6"/>
          </p:nvPr>
        </p:nvSpPr>
        <p:spPr>
          <a:xfrm>
            <a:off x="6216100" y="3390050"/>
            <a:ext cx="2164200" cy="64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800"/>
              <a:buNone/>
              <a:defRPr sz="1400">
                <a:solidFill>
                  <a:schemeClr val="dk1"/>
                </a:solidFill>
              </a:defRPr>
            </a:lvl1pPr>
            <a:lvl2pPr lvl="1" algn="r">
              <a:lnSpc>
                <a:spcPct val="100000"/>
              </a:lnSpc>
              <a:spcBef>
                <a:spcPts val="1600"/>
              </a:spcBef>
              <a:spcAft>
                <a:spcPts val="0"/>
              </a:spcAft>
              <a:buClr>
                <a:schemeClr val="dk1"/>
              </a:buClr>
              <a:buSzPts val="2000"/>
              <a:buNone/>
              <a:defRPr sz="2000">
                <a:solidFill>
                  <a:schemeClr val="dk1"/>
                </a:solidFill>
              </a:defRPr>
            </a:lvl2pPr>
            <a:lvl3pPr lvl="2" algn="r">
              <a:lnSpc>
                <a:spcPct val="100000"/>
              </a:lnSpc>
              <a:spcBef>
                <a:spcPts val="1600"/>
              </a:spcBef>
              <a:spcAft>
                <a:spcPts val="0"/>
              </a:spcAft>
              <a:buClr>
                <a:schemeClr val="dk1"/>
              </a:buClr>
              <a:buSzPts val="2000"/>
              <a:buNone/>
              <a:defRPr sz="2000">
                <a:solidFill>
                  <a:schemeClr val="dk1"/>
                </a:solidFill>
              </a:defRPr>
            </a:lvl3pPr>
            <a:lvl4pPr lvl="3" algn="r">
              <a:lnSpc>
                <a:spcPct val="100000"/>
              </a:lnSpc>
              <a:spcBef>
                <a:spcPts val="1600"/>
              </a:spcBef>
              <a:spcAft>
                <a:spcPts val="0"/>
              </a:spcAft>
              <a:buClr>
                <a:schemeClr val="dk1"/>
              </a:buClr>
              <a:buSzPts val="2000"/>
              <a:buNone/>
              <a:defRPr sz="2000">
                <a:solidFill>
                  <a:schemeClr val="dk1"/>
                </a:solidFill>
              </a:defRPr>
            </a:lvl4pPr>
            <a:lvl5pPr lvl="4" algn="r">
              <a:lnSpc>
                <a:spcPct val="100000"/>
              </a:lnSpc>
              <a:spcBef>
                <a:spcPts val="1600"/>
              </a:spcBef>
              <a:spcAft>
                <a:spcPts val="0"/>
              </a:spcAft>
              <a:buClr>
                <a:schemeClr val="dk1"/>
              </a:buClr>
              <a:buSzPts val="2000"/>
              <a:buNone/>
              <a:defRPr sz="2000">
                <a:solidFill>
                  <a:schemeClr val="dk1"/>
                </a:solidFill>
              </a:defRPr>
            </a:lvl5pPr>
            <a:lvl6pPr lvl="5" algn="r">
              <a:lnSpc>
                <a:spcPct val="100000"/>
              </a:lnSpc>
              <a:spcBef>
                <a:spcPts val="1600"/>
              </a:spcBef>
              <a:spcAft>
                <a:spcPts val="0"/>
              </a:spcAft>
              <a:buClr>
                <a:schemeClr val="dk1"/>
              </a:buClr>
              <a:buSzPts val="2000"/>
              <a:buNone/>
              <a:defRPr sz="2000">
                <a:solidFill>
                  <a:schemeClr val="dk1"/>
                </a:solidFill>
              </a:defRPr>
            </a:lvl6pPr>
            <a:lvl7pPr lvl="6" algn="r">
              <a:lnSpc>
                <a:spcPct val="100000"/>
              </a:lnSpc>
              <a:spcBef>
                <a:spcPts val="1600"/>
              </a:spcBef>
              <a:spcAft>
                <a:spcPts val="0"/>
              </a:spcAft>
              <a:buClr>
                <a:schemeClr val="dk1"/>
              </a:buClr>
              <a:buSzPts val="2000"/>
              <a:buNone/>
              <a:defRPr sz="2000">
                <a:solidFill>
                  <a:schemeClr val="dk1"/>
                </a:solidFill>
              </a:defRPr>
            </a:lvl7pPr>
            <a:lvl8pPr lvl="7" algn="r">
              <a:lnSpc>
                <a:spcPct val="100000"/>
              </a:lnSpc>
              <a:spcBef>
                <a:spcPts val="1600"/>
              </a:spcBef>
              <a:spcAft>
                <a:spcPts val="0"/>
              </a:spcAft>
              <a:buClr>
                <a:schemeClr val="dk1"/>
              </a:buClr>
              <a:buSzPts val="2000"/>
              <a:buNone/>
              <a:defRPr sz="2000">
                <a:solidFill>
                  <a:schemeClr val="dk1"/>
                </a:solidFill>
              </a:defRPr>
            </a:lvl8pPr>
            <a:lvl9pPr lvl="8" algn="r">
              <a:lnSpc>
                <a:spcPct val="100000"/>
              </a:lnSpc>
              <a:spcBef>
                <a:spcPts val="1600"/>
              </a:spcBef>
              <a:spcAft>
                <a:spcPts val="1600"/>
              </a:spcAft>
              <a:buClr>
                <a:schemeClr val="dk1"/>
              </a:buClr>
              <a:buSzPts val="2000"/>
              <a:buNone/>
              <a:defRPr sz="2000">
                <a:solidFill>
                  <a:schemeClr val="dk1"/>
                </a:solidFill>
              </a:defRPr>
            </a:lvl9pPr>
          </a:lstStyle>
          <a:p>
            <a:endParaRPr/>
          </a:p>
        </p:txBody>
      </p:sp>
      <p:sp>
        <p:nvSpPr>
          <p:cNvPr id="52" name="Google Shape;52;p7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sp>
        <p:nvSpPr>
          <p:cNvPr id="54" name="Google Shape;54;p56"/>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Barlow"/>
              <a:buChar char="●"/>
              <a:defRPr sz="1200"/>
            </a:lvl1pPr>
            <a:lvl2pPr marL="914400" lvl="1" indent="-317500" algn="l">
              <a:lnSpc>
                <a:spcPct val="100000"/>
              </a:lnSpc>
              <a:spcBef>
                <a:spcPts val="1600"/>
              </a:spcBef>
              <a:spcAft>
                <a:spcPts val="0"/>
              </a:spcAft>
              <a:buSzPts val="1400"/>
              <a:buFont typeface="Barlow"/>
              <a:buChar char="○"/>
              <a:defRPr sz="1200"/>
            </a:lvl2pPr>
            <a:lvl3pPr marL="1371600" lvl="2" indent="-317500" algn="l">
              <a:lnSpc>
                <a:spcPct val="100000"/>
              </a:lnSpc>
              <a:spcBef>
                <a:spcPts val="1600"/>
              </a:spcBef>
              <a:spcAft>
                <a:spcPts val="0"/>
              </a:spcAft>
              <a:buClr>
                <a:schemeClr val="lt1"/>
              </a:buClr>
              <a:buSzPts val="1400"/>
              <a:buFont typeface="Barlow"/>
              <a:buChar char="■"/>
              <a:defRPr/>
            </a:lvl3pPr>
            <a:lvl4pPr marL="1828800" lvl="3" indent="-317500" algn="l">
              <a:lnSpc>
                <a:spcPct val="100000"/>
              </a:lnSpc>
              <a:spcBef>
                <a:spcPts val="1600"/>
              </a:spcBef>
              <a:spcAft>
                <a:spcPts val="0"/>
              </a:spcAft>
              <a:buClr>
                <a:schemeClr val="lt1"/>
              </a:buClr>
              <a:buSzPts val="1400"/>
              <a:buFont typeface="Barlow"/>
              <a:buChar char="●"/>
              <a:defRPr/>
            </a:lvl4pPr>
            <a:lvl5pPr marL="2286000" lvl="4" indent="-317500" algn="l">
              <a:lnSpc>
                <a:spcPct val="100000"/>
              </a:lnSpc>
              <a:spcBef>
                <a:spcPts val="1600"/>
              </a:spcBef>
              <a:spcAft>
                <a:spcPts val="0"/>
              </a:spcAft>
              <a:buClr>
                <a:schemeClr val="lt1"/>
              </a:buClr>
              <a:buSzPts val="1400"/>
              <a:buFont typeface="Barlow"/>
              <a:buChar char="○"/>
              <a:defRPr/>
            </a:lvl5pPr>
            <a:lvl6pPr marL="2743200" lvl="5" indent="-317500" algn="l">
              <a:lnSpc>
                <a:spcPct val="100000"/>
              </a:lnSpc>
              <a:spcBef>
                <a:spcPts val="1600"/>
              </a:spcBef>
              <a:spcAft>
                <a:spcPts val="0"/>
              </a:spcAft>
              <a:buClr>
                <a:schemeClr val="lt1"/>
              </a:buClr>
              <a:buSzPts val="1400"/>
              <a:buFont typeface="Barlow"/>
              <a:buChar char="■"/>
              <a:defRPr/>
            </a:lvl6pPr>
            <a:lvl7pPr marL="3200400" lvl="6" indent="-317500" algn="l">
              <a:lnSpc>
                <a:spcPct val="100000"/>
              </a:lnSpc>
              <a:spcBef>
                <a:spcPts val="1600"/>
              </a:spcBef>
              <a:spcAft>
                <a:spcPts val="0"/>
              </a:spcAft>
              <a:buClr>
                <a:schemeClr val="lt1"/>
              </a:buClr>
              <a:buSzPts val="1400"/>
              <a:buFont typeface="Barlow"/>
              <a:buChar char="●"/>
              <a:defRPr/>
            </a:lvl7pPr>
            <a:lvl8pPr marL="3657600" lvl="7" indent="-317500" algn="l">
              <a:lnSpc>
                <a:spcPct val="100000"/>
              </a:lnSpc>
              <a:spcBef>
                <a:spcPts val="1600"/>
              </a:spcBef>
              <a:spcAft>
                <a:spcPts val="0"/>
              </a:spcAft>
              <a:buClr>
                <a:schemeClr val="lt1"/>
              </a:buClr>
              <a:buSzPts val="1400"/>
              <a:buFont typeface="Barlow"/>
              <a:buChar char="○"/>
              <a:defRPr/>
            </a:lvl8pPr>
            <a:lvl9pPr marL="4114800" lvl="8" indent="-317500" algn="l">
              <a:lnSpc>
                <a:spcPct val="100000"/>
              </a:lnSpc>
              <a:spcBef>
                <a:spcPts val="1600"/>
              </a:spcBef>
              <a:spcAft>
                <a:spcPts val="1600"/>
              </a:spcAft>
              <a:buClr>
                <a:schemeClr val="lt1"/>
              </a:buClr>
              <a:buSzPts val="1400"/>
              <a:buFont typeface="Barlow"/>
              <a:buChar char="■"/>
              <a:defRPr/>
            </a:lvl9pPr>
          </a:lstStyle>
          <a:p>
            <a:endParaRPr/>
          </a:p>
        </p:txBody>
      </p:sp>
      <p:sp>
        <p:nvSpPr>
          <p:cNvPr id="55" name="Google Shape;55;p56"/>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accen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5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2"/>
          <p:cNvSpPr txBox="1">
            <a:spLocks noGrp="1"/>
          </p:cNvSpPr>
          <p:nvPr>
            <p:ph type="title"/>
          </p:nvPr>
        </p:nvSpPr>
        <p:spPr>
          <a:xfrm>
            <a:off x="717800" y="383175"/>
            <a:ext cx="7708200" cy="6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59" name="Google Shape;59;p62"/>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61"/>
        <p:cNvGrpSpPr/>
        <p:nvPr/>
      </p:nvGrpSpPr>
      <p:grpSpPr>
        <a:xfrm>
          <a:off x="0" y="0"/>
          <a:ext cx="0" cy="0"/>
          <a:chOff x="0" y="0"/>
          <a:chExt cx="0" cy="0"/>
        </a:xfrm>
      </p:grpSpPr>
      <p:sp>
        <p:nvSpPr>
          <p:cNvPr id="62" name="Google Shape;62;p63"/>
          <p:cNvSpPr txBox="1">
            <a:spLocks noGrp="1"/>
          </p:cNvSpPr>
          <p:nvPr>
            <p:ph type="title"/>
          </p:nvPr>
        </p:nvSpPr>
        <p:spPr>
          <a:xfrm>
            <a:off x="717800" y="383175"/>
            <a:ext cx="7708200" cy="93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lgn="l">
              <a:lnSpc>
                <a:spcPct val="100000"/>
              </a:lnSpc>
              <a:spcBef>
                <a:spcPts val="0"/>
              </a:spcBef>
              <a:spcAft>
                <a:spcPts val="0"/>
              </a:spcAft>
              <a:buSzPts val="2800"/>
              <a:buFont typeface="Montserrat"/>
              <a:buNone/>
              <a:defRPr>
                <a:latin typeface="Montserrat"/>
                <a:ea typeface="Montserrat"/>
                <a:cs typeface="Montserrat"/>
                <a:sym typeface="Montserrat"/>
              </a:defRPr>
            </a:lvl2pPr>
            <a:lvl3pPr lvl="2" algn="l">
              <a:lnSpc>
                <a:spcPct val="100000"/>
              </a:lnSpc>
              <a:spcBef>
                <a:spcPts val="0"/>
              </a:spcBef>
              <a:spcAft>
                <a:spcPts val="0"/>
              </a:spcAft>
              <a:buSzPts val="2800"/>
              <a:buFont typeface="Montserrat"/>
              <a:buNone/>
              <a:defRPr>
                <a:latin typeface="Montserrat"/>
                <a:ea typeface="Montserrat"/>
                <a:cs typeface="Montserrat"/>
                <a:sym typeface="Montserrat"/>
              </a:defRPr>
            </a:lvl3pPr>
            <a:lvl4pPr lvl="3" algn="l">
              <a:lnSpc>
                <a:spcPct val="100000"/>
              </a:lnSpc>
              <a:spcBef>
                <a:spcPts val="0"/>
              </a:spcBef>
              <a:spcAft>
                <a:spcPts val="0"/>
              </a:spcAft>
              <a:buSzPts val="2800"/>
              <a:buFont typeface="Montserrat"/>
              <a:buNone/>
              <a:defRPr>
                <a:latin typeface="Montserrat"/>
                <a:ea typeface="Montserrat"/>
                <a:cs typeface="Montserrat"/>
                <a:sym typeface="Montserrat"/>
              </a:defRPr>
            </a:lvl4pPr>
            <a:lvl5pPr lvl="4" algn="l">
              <a:lnSpc>
                <a:spcPct val="100000"/>
              </a:lnSpc>
              <a:spcBef>
                <a:spcPts val="0"/>
              </a:spcBef>
              <a:spcAft>
                <a:spcPts val="0"/>
              </a:spcAft>
              <a:buSzPts val="2800"/>
              <a:buFont typeface="Montserrat"/>
              <a:buNone/>
              <a:defRPr>
                <a:latin typeface="Montserrat"/>
                <a:ea typeface="Montserrat"/>
                <a:cs typeface="Montserrat"/>
                <a:sym typeface="Montserrat"/>
              </a:defRPr>
            </a:lvl5pPr>
            <a:lvl6pPr lvl="5" algn="l">
              <a:lnSpc>
                <a:spcPct val="100000"/>
              </a:lnSpc>
              <a:spcBef>
                <a:spcPts val="0"/>
              </a:spcBef>
              <a:spcAft>
                <a:spcPts val="0"/>
              </a:spcAft>
              <a:buSzPts val="2800"/>
              <a:buFont typeface="Montserrat"/>
              <a:buNone/>
              <a:defRPr>
                <a:latin typeface="Montserrat"/>
                <a:ea typeface="Montserrat"/>
                <a:cs typeface="Montserrat"/>
                <a:sym typeface="Montserrat"/>
              </a:defRPr>
            </a:lvl6pPr>
            <a:lvl7pPr lvl="6" algn="l">
              <a:lnSpc>
                <a:spcPct val="100000"/>
              </a:lnSpc>
              <a:spcBef>
                <a:spcPts val="0"/>
              </a:spcBef>
              <a:spcAft>
                <a:spcPts val="0"/>
              </a:spcAft>
              <a:buSzPts val="2800"/>
              <a:buFont typeface="Montserrat"/>
              <a:buNone/>
              <a:defRPr>
                <a:latin typeface="Montserrat"/>
                <a:ea typeface="Montserrat"/>
                <a:cs typeface="Montserrat"/>
                <a:sym typeface="Montserrat"/>
              </a:defRPr>
            </a:lvl7pPr>
            <a:lvl8pPr lvl="7" algn="l">
              <a:lnSpc>
                <a:spcPct val="100000"/>
              </a:lnSpc>
              <a:spcBef>
                <a:spcPts val="0"/>
              </a:spcBef>
              <a:spcAft>
                <a:spcPts val="0"/>
              </a:spcAft>
              <a:buSzPts val="2800"/>
              <a:buFont typeface="Montserrat"/>
              <a:buNone/>
              <a:defRPr>
                <a:latin typeface="Montserrat"/>
                <a:ea typeface="Montserrat"/>
                <a:cs typeface="Montserrat"/>
                <a:sym typeface="Montserrat"/>
              </a:defRPr>
            </a:lvl8pPr>
            <a:lvl9pPr lvl="8" algn="l">
              <a:lnSpc>
                <a:spcPct val="100000"/>
              </a:lnSpc>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6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8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endParaRPr/>
          </a:p>
        </p:txBody>
      </p:sp>
      <p:sp>
        <p:nvSpPr>
          <p:cNvPr id="7" name="Google Shape;7;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54"/>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9"/>
        <p:cNvGrpSpPr/>
        <p:nvPr/>
      </p:nvGrpSpPr>
      <p:grpSpPr>
        <a:xfrm>
          <a:off x="0" y="0"/>
          <a:ext cx="0" cy="0"/>
          <a:chOff x="0" y="0"/>
          <a:chExt cx="0" cy="0"/>
        </a:xfrm>
      </p:grpSpPr>
      <p:sp>
        <p:nvSpPr>
          <p:cNvPr id="200" name="Google Shape;200;g24d3795cf94_0_2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01" name="Google Shape;201;g24d3795cf94_0_2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02" name="Google Shape;202;g24d3795cf94_0_2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git-scm.com/" TargetMode="External"/><Relationship Id="rId5" Type="http://schemas.openxmlformats.org/officeDocument/2006/relationships/hyperlink" Target="https://opensource.googleblog.com/2022/06/" TargetMode="External"/><Relationship Id="rId4" Type="http://schemas.openxmlformats.org/officeDocument/2006/relationships/hyperlink" Target="https://opensource.googleblog.co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oftware_maintenance"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openhub.net/p/git/contributors/summary" TargetMode="External"/><Relationship Id="rId5" Type="http://schemas.openxmlformats.org/officeDocument/2006/relationships/hyperlink" Target="https://git-scm.com/book/en/v2/Getting-Started-A-Short-History-of-Git"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hyperlink" Target="https://about.gitlab.com/press/" TargetMode="Externa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hyperlink" Target="https://github.com/logos" TargetMode="External"/><Relationship Id="rId17" Type="http://schemas.openxmlformats.org/officeDocument/2006/relationships/hyperlink" Target="https://bitbucket.org/product/guides/getting-started/overview#a-brief-overview-of-bitbucket" TargetMode="External"/><Relationship Id="rId2" Type="http://schemas.openxmlformats.org/officeDocument/2006/relationships/notesSlide" Target="../notesSlides/notesSlide14.xml"/><Relationship Id="rId16" Type="http://schemas.openxmlformats.org/officeDocument/2006/relationships/hyperlink" Target="https://www.techtarget.com/whatis/definition/GitLab" TargetMode="Externa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hyperlink" Target="https://git-scm.com/downloads/logos" TargetMode="External"/><Relationship Id="rId5" Type="http://schemas.openxmlformats.org/officeDocument/2006/relationships/image" Target="../media/image14.png"/><Relationship Id="rId15" Type="http://schemas.openxmlformats.org/officeDocument/2006/relationships/hyperlink" Target="https://docs.github.com/en/get-started/quickstart/hello-world" TargetMode="External"/><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hyperlink" Target="https://bitbucket.or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www.7pace.com/blog/story-point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s3/pricing/?p=pm&amp;c=s3&amp;z=4"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datamigrationpro.com/data-migration-testing-strategy"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www.microfocus.com/en-us/what-is/functional-testing#:~:text=Functional%20testing%20is%20a%20type,with%20the%20end%20user's%20expectations"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hyperlink" Target="https://www.techtarget.com/searchsoftwarequality/definition/integration-testing#:~:text=Integration%20testing%20%2D%2D%20also%20known,tested%20as%20a%20combined%20entit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ecemberlabs.com/blog/validation-testing/#:~:text=Validation%20testing%20is%20the%20Quality,product%20meets%20its%20acceptance%20criteria"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hyperlink" Target="https://www.guru99.com/user-acceptance-testing.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www.jrothman.com/articles/2002/03/release-criteria-is-this-software-done/"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hyperlink" Target="https://karlwiegers.medium.com/are-we-there-yet-defining-product-release-criteria-9fa7e66870e9"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indeed.com/career-advice/career-development/release-management-checklist#:~:text=A%20release%20management%20checklist%20is%20a%20document%20that%20details%20all,to%20quality%20checks%20and%20delivery"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hyperlink" Target="https://www.smartsheet.com/sites/default/files/IC-Release-Management-Checklist-Template-10615_PDF.pdf"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atlassian.com/blog/agile/product-managers-guide-release-planning" TargetMode="External"/><Relationship Id="rId2" Type="http://schemas.openxmlformats.org/officeDocument/2006/relationships/notesSlide" Target="../notesSlides/notesSlide56.xml"/><Relationship Id="rId1" Type="http://schemas.openxmlformats.org/officeDocument/2006/relationships/slideLayout" Target="../slideLayouts/slideLayout27.xml"/><Relationship Id="rId4" Type="http://schemas.openxmlformats.org/officeDocument/2006/relationships/hyperlink" Target="https://en.wikipedia.org/wiki/Software_versionin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www.browserstack.com/guide/bug-severity-vs-priority"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hyperlink" Target="https://www.instabug.com/blog/jira-bug-reporting-tool" TargetMode="External"/><Relationship Id="rId4" Type="http://schemas.openxmlformats.org/officeDocument/2006/relationships/hyperlink" Target="https://www.idalko.com/jira-bug-workflow/"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guide.quickscrum.com/git-guide/"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www.atlassian.com/git/tutorials/why-git"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hyperlink" Target="https://www.atlassian.com/git/tutorials/comparing-workflows/gitflow-workflow"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1"/>
          <p:cNvSpPr txBox="1">
            <a:spLocks noGrp="1"/>
          </p:cNvSpPr>
          <p:nvPr>
            <p:ph type="ctrTitle"/>
          </p:nvPr>
        </p:nvSpPr>
        <p:spPr>
          <a:xfrm>
            <a:off x="1643858" y="1172225"/>
            <a:ext cx="6770700" cy="2052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200"/>
              <a:buNone/>
            </a:pPr>
            <a:r>
              <a:rPr lang="en">
                <a:solidFill>
                  <a:schemeClr val="accent1"/>
                </a:solidFill>
              </a:rPr>
              <a:t>OSS</a:t>
            </a:r>
            <a:r>
              <a:rPr lang="en">
                <a:solidFill>
                  <a:srgbClr val="4A8CFF"/>
                </a:solidFill>
              </a:rPr>
              <a:t> Final Report</a:t>
            </a:r>
            <a:endParaRPr>
              <a:solidFill>
                <a:srgbClr val="4A8CFF"/>
              </a:solidFill>
            </a:endParaRPr>
          </a:p>
          <a:p>
            <a:pPr marL="0" lvl="0" indent="0" algn="r" rtl="0">
              <a:lnSpc>
                <a:spcPct val="100000"/>
              </a:lnSpc>
              <a:spcBef>
                <a:spcPts val="0"/>
              </a:spcBef>
              <a:spcAft>
                <a:spcPts val="0"/>
              </a:spcAft>
              <a:buSzPts val="5200"/>
              <a:buNone/>
            </a:pPr>
            <a:r>
              <a:rPr lang="en">
                <a:solidFill>
                  <a:srgbClr val="4A8CFF"/>
                </a:solidFill>
              </a:rPr>
              <a:t>Team </a:t>
            </a:r>
            <a:r>
              <a:rPr lang="en">
                <a:solidFill>
                  <a:schemeClr val="accent1"/>
                </a:solidFill>
              </a:rPr>
              <a:t>1</a:t>
            </a:r>
            <a:endParaRPr>
              <a:solidFill>
                <a:schemeClr val="accent1"/>
              </a:solidFill>
            </a:endParaRPr>
          </a:p>
        </p:txBody>
      </p:sp>
      <p:sp>
        <p:nvSpPr>
          <p:cNvPr id="249" name="Google Shape;249;p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a:t>
            </a:fld>
            <a:endParaRPr/>
          </a:p>
        </p:txBody>
      </p:sp>
      <p:sp>
        <p:nvSpPr>
          <p:cNvPr id="250" name="Google Shape;250;p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251" name="Google Shape;251;p1"/>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p>
            <a:pPr marL="0" lvl="0" indent="0" algn="r" rtl="0">
              <a:lnSpc>
                <a:spcPct val="150000"/>
              </a:lnSpc>
              <a:spcBef>
                <a:spcPts val="0"/>
              </a:spcBef>
              <a:spcAft>
                <a:spcPts val="0"/>
              </a:spcAft>
              <a:buNone/>
            </a:pPr>
            <a:r>
              <a:rPr lang="en"/>
              <a:t>Scrum Master: Amelia Mazer</a:t>
            </a:r>
            <a:endParaRPr/>
          </a:p>
          <a:p>
            <a:pPr marL="0" lvl="0" indent="0" algn="r" rtl="0">
              <a:lnSpc>
                <a:spcPct val="150000"/>
              </a:lnSpc>
              <a:spcBef>
                <a:spcPts val="0"/>
              </a:spcBef>
              <a:spcAft>
                <a:spcPts val="0"/>
              </a:spcAft>
              <a:buNone/>
            </a:pPr>
            <a:r>
              <a:rPr lang="en"/>
              <a:t>Product Owner: Rahul Sridhar Bangalore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30fee6dae0_1_40"/>
          <p:cNvSpPr txBox="1">
            <a:spLocks noGrp="1"/>
          </p:cNvSpPr>
          <p:nvPr>
            <p:ph type="title"/>
          </p:nvPr>
        </p:nvSpPr>
        <p:spPr>
          <a:xfrm>
            <a:off x="3968425" y="2227050"/>
            <a:ext cx="44625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About Git</a:t>
            </a:r>
            <a:endParaRPr/>
          </a:p>
        </p:txBody>
      </p:sp>
      <p:sp>
        <p:nvSpPr>
          <p:cNvPr id="358" name="Google Shape;358;g230fee6dae0_1_40"/>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02</a:t>
            </a:r>
            <a:endParaRPr/>
          </a:p>
        </p:txBody>
      </p:sp>
      <p:sp>
        <p:nvSpPr>
          <p:cNvPr id="359" name="Google Shape;359;g230fee6dae0_1_4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10</a:t>
            </a:fld>
            <a:endParaRPr/>
          </a:p>
        </p:txBody>
      </p:sp>
      <p:sp>
        <p:nvSpPr>
          <p:cNvPr id="360" name="Google Shape;360;g230fee6dae0_1_4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30fee6dae0_1_126"/>
          <p:cNvSpPr txBox="1">
            <a:spLocks noGrp="1"/>
          </p:cNvSpPr>
          <p:nvPr>
            <p:ph type="title" idx="4"/>
          </p:nvPr>
        </p:nvSpPr>
        <p:spPr>
          <a:xfrm>
            <a:off x="717900" y="1651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Key Git Concepts</a:t>
            </a:r>
            <a:endParaRPr/>
          </a:p>
        </p:txBody>
      </p:sp>
      <p:sp>
        <p:nvSpPr>
          <p:cNvPr id="366" name="Google Shape;366;g230fee6dae0_1_12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11</a:t>
            </a:fld>
            <a:endParaRPr/>
          </a:p>
        </p:txBody>
      </p:sp>
      <p:pic>
        <p:nvPicPr>
          <p:cNvPr id="367" name="Google Shape;367;g230fee6dae0_1_126"/>
          <p:cNvPicPr preferRelativeResize="0"/>
          <p:nvPr/>
        </p:nvPicPr>
        <p:blipFill rotWithShape="1">
          <a:blip r:embed="rId3">
            <a:alphaModFix/>
          </a:blip>
          <a:srcRect t="6803"/>
          <a:stretch/>
        </p:blipFill>
        <p:spPr>
          <a:xfrm>
            <a:off x="71775" y="1030275"/>
            <a:ext cx="3850574" cy="3549174"/>
          </a:xfrm>
          <a:prstGeom prst="rect">
            <a:avLst/>
          </a:prstGeom>
          <a:noFill/>
          <a:ln>
            <a:noFill/>
          </a:ln>
        </p:spPr>
      </p:pic>
      <p:sp>
        <p:nvSpPr>
          <p:cNvPr id="368" name="Google Shape;368;g230fee6dae0_1_126"/>
          <p:cNvSpPr txBox="1"/>
          <p:nvPr/>
        </p:nvSpPr>
        <p:spPr>
          <a:xfrm>
            <a:off x="4000150" y="1030275"/>
            <a:ext cx="5055600" cy="3913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Local Repository:</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Git provides a private copy of the entire repository. Users can add, remove, rename, move, and commit changes.</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Working Directory and Staging Area or Index:</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The working directory is where files are checked out. Git only tracks files in the staging area during commit, not all modified files.</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Commits:</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Commits are created with the git to capture the state of a project at that point in time.</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Branches:</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Branches are used to create another line of development. Git has a master branch by default. A branch is created to work on a new feature, then merged back with the master branch.</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Clone</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Clone creates a local repository instance to perform operations on. Networking is only involved when synchronizing repository instances.</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Pull:</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Pull copies changes from a remote repository instance to a local one, synchronizing them.</a:t>
            </a:r>
            <a:endParaRPr sz="10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400"/>
              </a:spcBef>
              <a:spcAft>
                <a:spcPts val="0"/>
              </a:spcAft>
              <a:buClr>
                <a:schemeClr val="dk1"/>
              </a:buClr>
              <a:buSzPts val="1100"/>
              <a:buFont typeface="Arial"/>
              <a:buNone/>
            </a:pPr>
            <a:r>
              <a:rPr lang="en" sz="1000" b="1" i="0" u="none" strike="noStrike" cap="none">
                <a:solidFill>
                  <a:schemeClr val="accent3"/>
                </a:solidFill>
                <a:latin typeface="Montserrat"/>
                <a:ea typeface="Montserrat"/>
                <a:cs typeface="Montserrat"/>
                <a:sym typeface="Montserrat"/>
              </a:rPr>
              <a:t>Push:</a:t>
            </a:r>
            <a:r>
              <a:rPr lang="en" sz="1000" b="1" i="0" u="none" strike="noStrike" cap="none">
                <a:solidFill>
                  <a:schemeClr val="dk1"/>
                </a:solidFill>
                <a:latin typeface="Montserrat"/>
                <a:ea typeface="Montserrat"/>
                <a:cs typeface="Montserrat"/>
                <a:sym typeface="Montserrat"/>
              </a:rPr>
              <a:t> </a:t>
            </a:r>
            <a:r>
              <a:rPr lang="en" sz="1000" b="0" i="0" u="none" strike="noStrike" cap="none">
                <a:solidFill>
                  <a:schemeClr val="dk1"/>
                </a:solidFill>
                <a:latin typeface="Montserrat"/>
                <a:ea typeface="Montserrat"/>
                <a:cs typeface="Montserrat"/>
                <a:sym typeface="Montserrat"/>
              </a:rPr>
              <a:t>Push copies changes from a local repository instance to a remote one, permanently storing them in the Git repository.</a:t>
            </a:r>
            <a:endParaRPr sz="1000" b="0" i="0" u="none" strike="noStrike" cap="none">
              <a:solidFill>
                <a:schemeClr val="dk1"/>
              </a:solidFill>
              <a:latin typeface="Montserrat"/>
              <a:ea typeface="Montserrat"/>
              <a:cs typeface="Montserrat"/>
              <a:sym typeface="Montserrat"/>
            </a:endParaRPr>
          </a:p>
          <a:p>
            <a:pPr marL="0" marR="0" lvl="0" indent="0" algn="just" rtl="0">
              <a:lnSpc>
                <a:spcPct val="6000"/>
              </a:lnSpc>
              <a:spcBef>
                <a:spcPts val="1400"/>
              </a:spcBef>
              <a:spcAft>
                <a:spcPts val="400"/>
              </a:spcAft>
              <a:buClr>
                <a:srgbClr val="000000"/>
              </a:buClr>
              <a:buSzPts val="1000"/>
              <a:buFont typeface="Arial"/>
              <a:buNone/>
            </a:pPr>
            <a:endParaRPr sz="1000" b="0" i="0" u="none" strike="noStrike" cap="none">
              <a:solidFill>
                <a:srgbClr val="000000"/>
              </a:solidFill>
              <a:latin typeface="Montserrat"/>
              <a:ea typeface="Montserrat"/>
              <a:cs typeface="Montserrat"/>
              <a:sym typeface="Montserrat"/>
            </a:endParaRPr>
          </a:p>
        </p:txBody>
      </p:sp>
      <p:sp>
        <p:nvSpPr>
          <p:cNvPr id="369" name="Google Shape;369;g230fee6dae0_1_12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70" name="Google Shape;370;g230fee6dae0_1_126"/>
          <p:cNvSpPr txBox="1"/>
          <p:nvPr/>
        </p:nvSpPr>
        <p:spPr>
          <a:xfrm>
            <a:off x="3544450" y="940050"/>
            <a:ext cx="45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aseline="30000">
                <a:latin typeface="Montserrat"/>
                <a:ea typeface="Montserrat"/>
                <a:cs typeface="Montserrat"/>
                <a:sym typeface="Montserrat"/>
              </a:rPr>
              <a:t>[1]</a:t>
            </a:r>
            <a:endParaRPr sz="1100" baseline="30000">
              <a:latin typeface="Montserrat"/>
              <a:ea typeface="Montserrat"/>
              <a:cs typeface="Montserrat"/>
              <a:sym typeface="Montserrat"/>
            </a:endParaRPr>
          </a:p>
        </p:txBody>
      </p:sp>
      <p:sp>
        <p:nvSpPr>
          <p:cNvPr id="371" name="Google Shape;371;g230fee6dae0_1_126"/>
          <p:cNvSpPr txBox="1"/>
          <p:nvPr/>
        </p:nvSpPr>
        <p:spPr>
          <a:xfrm>
            <a:off x="8688300" y="940050"/>
            <a:ext cx="455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aseline="30000">
                <a:latin typeface="Montserrat"/>
                <a:ea typeface="Montserrat"/>
                <a:cs typeface="Montserrat"/>
                <a:sym typeface="Montserrat"/>
              </a:rPr>
              <a:t>[2]</a:t>
            </a:r>
            <a:endParaRPr sz="1100" baseline="30000">
              <a:latin typeface="Montserrat"/>
              <a:ea typeface="Montserrat"/>
              <a:cs typeface="Montserrat"/>
              <a:sym typeface="Montserrat"/>
            </a:endParaRPr>
          </a:p>
        </p:txBody>
      </p:sp>
      <p:sp>
        <p:nvSpPr>
          <p:cNvPr id="372" name="Google Shape;372;g230fee6dae0_1_126"/>
          <p:cNvSpPr txBox="1"/>
          <p:nvPr/>
        </p:nvSpPr>
        <p:spPr>
          <a:xfrm>
            <a:off x="-8550" y="4767250"/>
            <a:ext cx="906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latin typeface="Montserrat"/>
                <a:ea typeface="Montserrat"/>
                <a:cs typeface="Montserrat"/>
                <a:sym typeface="Montserrat"/>
              </a:rPr>
              <a:t>[1] Git Key concepts image retrieved from:  https://www.linkedin.com/feed/update/urn:li:activity:7056202268383010818?utm_source=share&amp;utm_medium=member_desktop</a:t>
            </a:r>
            <a:endParaRPr sz="60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00">
                <a:latin typeface="Montserrat"/>
                <a:ea typeface="Montserrat"/>
                <a:cs typeface="Montserrat"/>
                <a:sym typeface="Montserrat"/>
              </a:rPr>
              <a:t>[2] Definitions of key Git concepts retrieved from:  https://www.tutorialspoint.com/git/git_basic_concepts.htm</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230fee6dae0_1_71"/>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Sponsors</a:t>
            </a:r>
            <a:endParaRPr/>
          </a:p>
        </p:txBody>
      </p:sp>
      <p:sp>
        <p:nvSpPr>
          <p:cNvPr id="378" name="Google Shape;378;g230fee6dae0_1_7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a:p>
        </p:txBody>
      </p:sp>
      <p:sp>
        <p:nvSpPr>
          <p:cNvPr id="379" name="Google Shape;379;g230fee6dae0_1_71"/>
          <p:cNvSpPr txBox="1"/>
          <p:nvPr/>
        </p:nvSpPr>
        <p:spPr>
          <a:xfrm>
            <a:off x="717800" y="1030275"/>
            <a:ext cx="7944300" cy="14493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0"/>
              </a:spcBef>
              <a:spcAft>
                <a:spcPts val="0"/>
              </a:spcAft>
              <a:buClr>
                <a:srgbClr val="1F1F1F"/>
              </a:buClr>
              <a:buSzPts val="1200"/>
              <a:buFont typeface="Montserrat"/>
              <a:buChar char="●"/>
            </a:pPr>
            <a:r>
              <a:rPr lang="en" sz="1200" b="0" i="0" u="none" strike="noStrike" cap="none">
                <a:solidFill>
                  <a:srgbClr val="1F1F1F"/>
                </a:solidFill>
                <a:latin typeface="Montserrat"/>
                <a:ea typeface="Montserrat"/>
                <a:cs typeface="Montserrat"/>
                <a:sym typeface="Montserrat"/>
              </a:rPr>
              <a:t>Git is developed and maintained by a community of volunteers. The project is funded by </a:t>
            </a:r>
            <a:r>
              <a:rPr lang="en" sz="1300" b="1" i="0" u="none" strike="noStrike" cap="none">
                <a:solidFill>
                  <a:srgbClr val="0944A1"/>
                </a:solidFill>
                <a:latin typeface="Montserrat"/>
                <a:ea typeface="Montserrat"/>
                <a:cs typeface="Montserrat"/>
                <a:sym typeface="Montserrat"/>
              </a:rPr>
              <a:t>donations from individuals and companies</a:t>
            </a:r>
            <a:r>
              <a:rPr lang="en" sz="1200" b="0" i="0" u="none" strike="noStrike" cap="none">
                <a:solidFill>
                  <a:srgbClr val="1F1F1F"/>
                </a:solidFill>
                <a:latin typeface="Montserrat"/>
                <a:ea typeface="Montserrat"/>
                <a:cs typeface="Montserrat"/>
                <a:sym typeface="Montserrat"/>
              </a:rPr>
              <a:t>, and it is hosted on GitHub.</a:t>
            </a:r>
            <a:endParaRPr sz="1200" b="0" i="0" u="none" strike="noStrike" cap="none">
              <a:solidFill>
                <a:srgbClr val="1F1F1F"/>
              </a:solidFill>
              <a:latin typeface="Montserrat"/>
              <a:ea typeface="Montserrat"/>
              <a:cs typeface="Montserrat"/>
              <a:sym typeface="Montserrat"/>
            </a:endParaRPr>
          </a:p>
          <a:p>
            <a:pPr marL="457200" marR="0" lvl="0" indent="-304800" algn="l" rtl="0">
              <a:lnSpc>
                <a:spcPct val="115000"/>
              </a:lnSpc>
              <a:spcBef>
                <a:spcPts val="0"/>
              </a:spcBef>
              <a:spcAft>
                <a:spcPts val="0"/>
              </a:spcAft>
              <a:buClr>
                <a:srgbClr val="1F1F1F"/>
              </a:buClr>
              <a:buSzPts val="1200"/>
              <a:buFont typeface="Montserrat"/>
              <a:buChar char="●"/>
            </a:pPr>
            <a:r>
              <a:rPr lang="en" sz="1200" b="0" i="0" u="none" strike="noStrike" cap="none">
                <a:solidFill>
                  <a:srgbClr val="1F1F1F"/>
                </a:solidFill>
                <a:latin typeface="Montserrat"/>
                <a:ea typeface="Montserrat"/>
                <a:cs typeface="Montserrat"/>
                <a:sym typeface="Montserrat"/>
              </a:rPr>
              <a:t>There are a number of companies that use Git internally and contribute to the project. These companies include Google, Microsoft, Amazon, IBM, Red Hat, Intel, Cisco, VMware, Docker, and Travis CI. The contributions of these companies help to ensure that Git remains a leading version control system.</a:t>
            </a:r>
            <a:endParaRPr sz="1200" b="0" i="0" u="none" strike="noStrike" cap="none">
              <a:solidFill>
                <a:srgbClr val="000000"/>
              </a:solidFill>
              <a:latin typeface="Montserrat"/>
              <a:ea typeface="Montserrat"/>
              <a:cs typeface="Montserrat"/>
              <a:sym typeface="Montserrat"/>
            </a:endParaRPr>
          </a:p>
        </p:txBody>
      </p:sp>
      <p:pic>
        <p:nvPicPr>
          <p:cNvPr id="380" name="Google Shape;380;g230fee6dae0_1_71"/>
          <p:cNvPicPr preferRelativeResize="0"/>
          <p:nvPr/>
        </p:nvPicPr>
        <p:blipFill rotWithShape="1">
          <a:blip r:embed="rId3">
            <a:alphaModFix/>
          </a:blip>
          <a:srcRect/>
          <a:stretch/>
        </p:blipFill>
        <p:spPr>
          <a:xfrm>
            <a:off x="1144652" y="2609100"/>
            <a:ext cx="7090575" cy="1608475"/>
          </a:xfrm>
          <a:prstGeom prst="rect">
            <a:avLst/>
          </a:prstGeom>
          <a:noFill/>
          <a:ln>
            <a:noFill/>
          </a:ln>
        </p:spPr>
      </p:pic>
      <p:sp>
        <p:nvSpPr>
          <p:cNvPr id="381" name="Google Shape;381;g230fee6dae0_1_71"/>
          <p:cNvSpPr txBox="1"/>
          <p:nvPr/>
        </p:nvSpPr>
        <p:spPr>
          <a:xfrm>
            <a:off x="290888" y="4706375"/>
            <a:ext cx="879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700"/>
              <a:buFont typeface="Arial"/>
              <a:buNone/>
            </a:pPr>
            <a:r>
              <a:rPr lang="en" sz="600">
                <a:solidFill>
                  <a:schemeClr val="dk1"/>
                </a:solidFill>
                <a:latin typeface="Montserrat"/>
                <a:ea typeface="Montserrat"/>
                <a:cs typeface="Montserrat"/>
                <a:sym typeface="Montserrat"/>
              </a:rPr>
              <a:t>[1] </a:t>
            </a:r>
            <a:r>
              <a:rPr lang="en" sz="600">
                <a:solidFill>
                  <a:srgbClr val="202124"/>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Google Open Source Blog</a:t>
            </a:r>
            <a:r>
              <a:rPr lang="en" sz="600">
                <a:solidFill>
                  <a:schemeClr val="dk1"/>
                </a:solidFill>
                <a:latin typeface="Montserrat"/>
                <a:ea typeface="Montserrat"/>
                <a:cs typeface="Montserrat"/>
                <a:sym typeface="Montserrat"/>
              </a:rPr>
              <a:t>. 2022, June. </a:t>
            </a:r>
            <a:r>
              <a:rPr lang="en" sz="600">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https://opensource.googleblog.com/2022/06/</a:t>
            </a:r>
            <a:endParaRPr sz="6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7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2</a:t>
            </a:r>
            <a:r>
              <a:rPr lang="en" sz="600" b="0" u="none" strike="noStrike" cap="none">
                <a:solidFill>
                  <a:srgbClr val="000000"/>
                </a:solidFill>
                <a:latin typeface="Montserrat"/>
                <a:ea typeface="Montserrat"/>
                <a:cs typeface="Montserrat"/>
                <a:sym typeface="Montserrat"/>
              </a:rPr>
              <a:t>] Image from Git website. </a:t>
            </a:r>
            <a:r>
              <a:rPr lang="en" sz="600" b="0" u="none" strike="noStrike" cap="none">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https://git-scm.com/</a:t>
            </a:r>
            <a:endParaRPr sz="600" b="0" u="none" strike="noStrike" cap="none">
              <a:solidFill>
                <a:schemeClr val="dk1"/>
              </a:solidFill>
              <a:latin typeface="Montserrat"/>
              <a:ea typeface="Montserrat"/>
              <a:cs typeface="Montserrat"/>
              <a:sym typeface="Montserrat"/>
            </a:endParaRPr>
          </a:p>
        </p:txBody>
      </p:sp>
      <p:sp>
        <p:nvSpPr>
          <p:cNvPr id="382" name="Google Shape;382;g230fee6dae0_1_7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83" name="Google Shape;383;g230fee6dae0_1_71"/>
          <p:cNvSpPr txBox="1"/>
          <p:nvPr/>
        </p:nvSpPr>
        <p:spPr>
          <a:xfrm>
            <a:off x="2980825" y="2142625"/>
            <a:ext cx="666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1100" b="0" i="0" u="none" strike="noStrike" cap="none" baseline="30000">
                <a:solidFill>
                  <a:srgbClr val="000000"/>
                </a:solidFill>
                <a:latin typeface="Montserrat"/>
                <a:ea typeface="Montserrat"/>
                <a:cs typeface="Montserrat"/>
                <a:sym typeface="Montserrat"/>
              </a:rPr>
              <a:t>[</a:t>
            </a:r>
            <a:r>
              <a:rPr lang="en" sz="1100" baseline="30000">
                <a:latin typeface="Montserrat"/>
                <a:ea typeface="Montserrat"/>
                <a:cs typeface="Montserrat"/>
                <a:sym typeface="Montserrat"/>
              </a:rPr>
              <a:t>1</a:t>
            </a:r>
            <a:r>
              <a:rPr lang="en" sz="1100" b="0" i="0" u="none" strike="noStrike" cap="none" baseline="30000">
                <a:solidFill>
                  <a:srgbClr val="000000"/>
                </a:solidFill>
                <a:latin typeface="Montserrat"/>
                <a:ea typeface="Montserrat"/>
                <a:cs typeface="Montserrat"/>
                <a:sym typeface="Montserrat"/>
              </a:rPr>
              <a:t>]</a:t>
            </a:r>
            <a:endParaRPr sz="1100" b="0" i="0" u="none" strike="noStrike" cap="none" baseline="30000">
              <a:solidFill>
                <a:srgbClr val="000000"/>
              </a:solidFill>
              <a:latin typeface="Montserrat"/>
              <a:ea typeface="Montserrat"/>
              <a:cs typeface="Montserrat"/>
              <a:sym typeface="Montserrat"/>
            </a:endParaRPr>
          </a:p>
        </p:txBody>
      </p:sp>
      <p:sp>
        <p:nvSpPr>
          <p:cNvPr id="384" name="Google Shape;384;g230fee6dae0_1_71"/>
          <p:cNvSpPr txBox="1"/>
          <p:nvPr/>
        </p:nvSpPr>
        <p:spPr>
          <a:xfrm>
            <a:off x="8177600" y="3975975"/>
            <a:ext cx="666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1100" b="0" i="0" u="none" strike="noStrike" cap="none" baseline="30000">
                <a:solidFill>
                  <a:srgbClr val="000000"/>
                </a:solidFill>
                <a:latin typeface="Montserrat"/>
                <a:ea typeface="Montserrat"/>
                <a:cs typeface="Montserrat"/>
                <a:sym typeface="Montserrat"/>
              </a:rPr>
              <a:t>[</a:t>
            </a:r>
            <a:r>
              <a:rPr lang="en" sz="1100" baseline="30000">
                <a:latin typeface="Montserrat"/>
                <a:ea typeface="Montserrat"/>
                <a:cs typeface="Montserrat"/>
                <a:sym typeface="Montserrat"/>
              </a:rPr>
              <a:t>2</a:t>
            </a:r>
            <a:r>
              <a:rPr lang="en" sz="1100" b="0" i="0" u="none" strike="noStrike" cap="none" baseline="30000">
                <a:solidFill>
                  <a:srgbClr val="000000"/>
                </a:solidFill>
                <a:latin typeface="Montserrat"/>
                <a:ea typeface="Montserrat"/>
                <a:cs typeface="Montserrat"/>
                <a:sym typeface="Montserrat"/>
              </a:rPr>
              <a:t>]</a:t>
            </a:r>
            <a:endParaRPr sz="1100" b="0" i="0" u="none" strike="noStrike" cap="none" baseline="30000">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238cd9ec279_0_1330"/>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Contributors</a:t>
            </a:r>
            <a:endParaRPr/>
          </a:p>
        </p:txBody>
      </p:sp>
      <p:sp>
        <p:nvSpPr>
          <p:cNvPr id="390" name="Google Shape;390;g238cd9ec279_0_133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13</a:t>
            </a:fld>
            <a:endParaRPr/>
          </a:p>
        </p:txBody>
      </p:sp>
      <p:sp>
        <p:nvSpPr>
          <p:cNvPr id="391" name="Google Shape;391;g238cd9ec279_0_1330"/>
          <p:cNvSpPr txBox="1"/>
          <p:nvPr/>
        </p:nvSpPr>
        <p:spPr>
          <a:xfrm>
            <a:off x="814800" y="1030275"/>
            <a:ext cx="7780500" cy="7542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00000"/>
              </a:lnSpc>
              <a:spcBef>
                <a:spcPts val="0"/>
              </a:spcBef>
              <a:spcAft>
                <a:spcPts val="0"/>
              </a:spcAft>
              <a:buClr>
                <a:schemeClr val="dk1"/>
              </a:buClr>
              <a:buSzPts val="1200"/>
              <a:buFont typeface="Montserrat"/>
              <a:buChar char="●"/>
            </a:pPr>
            <a:r>
              <a:rPr lang="en" sz="1200" b="0" i="0" u="none" strike="noStrike" cap="none">
                <a:solidFill>
                  <a:schemeClr val="dk1"/>
                </a:solidFill>
                <a:highlight>
                  <a:srgbClr val="FFFFFF"/>
                </a:highlight>
                <a:latin typeface="Montserrat"/>
                <a:ea typeface="Montserrat"/>
                <a:cs typeface="Montserrat"/>
                <a:sym typeface="Montserrat"/>
              </a:rPr>
              <a:t>Linus Torvalds turned over </a:t>
            </a:r>
            <a:r>
              <a:rPr lang="en" sz="1200" b="0"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maintenance</a:t>
            </a:r>
            <a:r>
              <a:rPr lang="en" sz="1200" b="0" i="0" u="none" strike="noStrike" cap="none">
                <a:solidFill>
                  <a:schemeClr val="dk1"/>
                </a:solidFill>
                <a:highlight>
                  <a:srgbClr val="FFFFFF"/>
                </a:highlight>
                <a:latin typeface="Montserrat"/>
                <a:ea typeface="Montserrat"/>
                <a:cs typeface="Montserrat"/>
                <a:sym typeface="Montserrat"/>
              </a:rPr>
              <a:t> on 26 July 2005 to </a:t>
            </a:r>
            <a:r>
              <a:rPr lang="en" sz="1300" b="1" i="0" u="none" strike="noStrike" cap="none">
                <a:solidFill>
                  <a:schemeClr val="accent1"/>
                </a:solidFill>
                <a:highlight>
                  <a:srgbClr val="FFFFFF"/>
                </a:highlight>
                <a:latin typeface="Montserrat"/>
                <a:ea typeface="Montserrat"/>
                <a:cs typeface="Montserrat"/>
                <a:sym typeface="Montserrat"/>
              </a:rPr>
              <a:t>Junio Hamano</a:t>
            </a:r>
            <a:r>
              <a:rPr lang="en" sz="1200" b="0" i="0" u="none" strike="noStrike" cap="none">
                <a:solidFill>
                  <a:schemeClr val="dk1"/>
                </a:solidFill>
                <a:highlight>
                  <a:srgbClr val="FFFFFF"/>
                </a:highlight>
                <a:latin typeface="Montserrat"/>
                <a:ea typeface="Montserrat"/>
                <a:cs typeface="Montserrat"/>
                <a:sym typeface="Montserrat"/>
              </a:rPr>
              <a:t>, a major contributor to the project.</a:t>
            </a:r>
            <a:endParaRPr sz="1200" b="0" i="0" u="none" strike="noStrike" cap="none">
              <a:solidFill>
                <a:schemeClr val="dk1"/>
              </a:solidFill>
              <a:highlight>
                <a:srgbClr val="FFFFFF"/>
              </a:highlight>
              <a:latin typeface="Montserrat"/>
              <a:ea typeface="Montserrat"/>
              <a:cs typeface="Montserrat"/>
              <a:sym typeface="Montserrat"/>
            </a:endParaRPr>
          </a:p>
          <a:p>
            <a:pPr marL="457200" marR="0" lvl="0" indent="-304800" algn="l" rtl="0">
              <a:lnSpc>
                <a:spcPct val="100000"/>
              </a:lnSpc>
              <a:spcBef>
                <a:spcPts val="0"/>
              </a:spcBef>
              <a:spcAft>
                <a:spcPts val="0"/>
              </a:spcAft>
              <a:buClr>
                <a:schemeClr val="dk1"/>
              </a:buClr>
              <a:buSzPts val="1200"/>
              <a:buFont typeface="Montserrat"/>
              <a:buChar char="●"/>
            </a:pPr>
            <a:r>
              <a:rPr lang="en" sz="1200" b="0" i="0" u="none" strike="noStrike" cap="none">
                <a:solidFill>
                  <a:schemeClr val="dk1"/>
                </a:solidFill>
                <a:highlight>
                  <a:srgbClr val="FFFFFF"/>
                </a:highlight>
                <a:latin typeface="Montserrat"/>
                <a:ea typeface="Montserrat"/>
                <a:cs typeface="Montserrat"/>
                <a:sym typeface="Montserrat"/>
              </a:rPr>
              <a:t>Hamano is currently the top contributor.</a:t>
            </a:r>
            <a:endParaRPr sz="1200" b="0" i="0" u="none" strike="noStrike" cap="none">
              <a:solidFill>
                <a:schemeClr val="dk1"/>
              </a:solidFill>
              <a:latin typeface="Montserrat"/>
              <a:ea typeface="Montserrat"/>
              <a:cs typeface="Montserrat"/>
              <a:sym typeface="Montserrat"/>
            </a:endParaRPr>
          </a:p>
        </p:txBody>
      </p:sp>
      <p:pic>
        <p:nvPicPr>
          <p:cNvPr id="392" name="Google Shape;392;g238cd9ec279_0_1330"/>
          <p:cNvPicPr preferRelativeResize="0"/>
          <p:nvPr/>
        </p:nvPicPr>
        <p:blipFill rotWithShape="1">
          <a:blip r:embed="rId4">
            <a:alphaModFix/>
          </a:blip>
          <a:srcRect/>
          <a:stretch/>
        </p:blipFill>
        <p:spPr>
          <a:xfrm>
            <a:off x="717788" y="1769175"/>
            <a:ext cx="4084173" cy="3069525"/>
          </a:xfrm>
          <a:prstGeom prst="rect">
            <a:avLst/>
          </a:prstGeom>
          <a:noFill/>
          <a:ln>
            <a:noFill/>
          </a:ln>
        </p:spPr>
      </p:pic>
      <p:sp>
        <p:nvSpPr>
          <p:cNvPr id="393" name="Google Shape;393;g238cd9ec279_0_1330"/>
          <p:cNvSpPr txBox="1"/>
          <p:nvPr/>
        </p:nvSpPr>
        <p:spPr>
          <a:xfrm>
            <a:off x="4801950" y="1769175"/>
            <a:ext cx="3624000" cy="2938500"/>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120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Contributors All Time Rankings (by number of Commits)</a:t>
            </a:r>
            <a:endParaRPr sz="1400" b="1"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120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Junio Hamano</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Jeff King</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Johannes Schindelin</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Ævar Arnfjörð Bjarmason</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Nguyễn Thái Ngọc Duy</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Taylor Blau</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15000"/>
              </a:lnSpc>
              <a:spcBef>
                <a:spcPts val="0"/>
              </a:spcBef>
              <a:spcAft>
                <a:spcPts val="0"/>
              </a:spcAft>
              <a:buClr>
                <a:srgbClr val="000000"/>
              </a:buClr>
              <a:buSzPts val="1400"/>
              <a:buFont typeface="Montserrat"/>
              <a:buAutoNum type="arabicPeriod"/>
            </a:pPr>
            <a:r>
              <a:rPr lang="en" sz="1400" b="0" i="0" u="none" strike="noStrike" cap="none">
                <a:solidFill>
                  <a:srgbClr val="000000"/>
                </a:solidFill>
                <a:latin typeface="Montserrat"/>
                <a:ea typeface="Montserrat"/>
                <a:cs typeface="Montserrat"/>
                <a:sym typeface="Montserrat"/>
              </a:rPr>
              <a:t>Glen Choo</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94" name="Google Shape;394;g238cd9ec279_0_1330"/>
          <p:cNvSpPr txBox="1"/>
          <p:nvPr/>
        </p:nvSpPr>
        <p:spPr>
          <a:xfrm>
            <a:off x="306000" y="4769175"/>
            <a:ext cx="8798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1</a:t>
            </a:r>
            <a:r>
              <a:rPr lang="en" sz="600" b="0" u="none" strike="noStrike" cap="none">
                <a:solidFill>
                  <a:srgbClr val="000000"/>
                </a:solidFill>
                <a:latin typeface="Montserrat"/>
                <a:ea typeface="Montserrat"/>
                <a:cs typeface="Montserrat"/>
                <a:sym typeface="Montserrat"/>
              </a:rPr>
              <a:t>] </a:t>
            </a:r>
            <a:r>
              <a:rPr lang="en" sz="600" b="0" u="none" strike="noStrike" cap="none">
                <a:solidFill>
                  <a:schemeClr val="dk1"/>
                </a:solidFill>
                <a:highlight>
                  <a:srgbClr val="FFFFFF"/>
                </a:highlight>
                <a:latin typeface="Montserrat"/>
                <a:ea typeface="Montserrat"/>
                <a:cs typeface="Montserrat"/>
                <a:sym typeface="Montserrat"/>
              </a:rPr>
              <a:t>Chacon, S., &amp; Straub, B. (2014). </a:t>
            </a:r>
            <a:r>
              <a:rPr lang="en" sz="600" b="0" u="none" strike="noStrike" cap="none">
                <a:solidFill>
                  <a:schemeClr val="dk1"/>
                </a:solidFill>
                <a:latin typeface="Montserrat"/>
                <a:ea typeface="Montserrat"/>
                <a:cs typeface="Montserrat"/>
                <a:sym typeface="Montserrat"/>
              </a:rPr>
              <a:t>Pro git</a:t>
            </a:r>
            <a:r>
              <a:rPr lang="en" sz="600" b="0" u="none" strike="noStrike" cap="none">
                <a:solidFill>
                  <a:schemeClr val="dk1"/>
                </a:solidFill>
                <a:highlight>
                  <a:srgbClr val="FFFFFF"/>
                </a:highlight>
                <a:latin typeface="Montserrat"/>
                <a:ea typeface="Montserrat"/>
                <a:cs typeface="Montserrat"/>
                <a:sym typeface="Montserrat"/>
              </a:rPr>
              <a:t>. Apress.</a:t>
            </a:r>
            <a:r>
              <a:rPr lang="en" sz="600" b="0" u="none" strike="noStrike" cap="none">
                <a:solidFill>
                  <a:srgbClr val="000000"/>
                </a:solidFill>
                <a:latin typeface="Montserrat"/>
                <a:ea typeface="Montserrat"/>
                <a:cs typeface="Montserrat"/>
                <a:sym typeface="Montserrat"/>
              </a:rPr>
              <a:t> </a:t>
            </a:r>
            <a:r>
              <a:rPr lang="en" sz="600" b="0" u="none" strike="noStrike" cap="none">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https://git-scm.com/book/en/v2/Getting-Started-A-Short-History-of-Git</a:t>
            </a:r>
            <a:endParaRPr sz="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700"/>
              <a:buFont typeface="Arial"/>
              <a:buNone/>
            </a:pPr>
            <a:r>
              <a:rPr lang="en" sz="600">
                <a:solidFill>
                  <a:schemeClr val="dk1"/>
                </a:solidFill>
                <a:latin typeface="Montserrat"/>
                <a:ea typeface="Montserrat"/>
                <a:cs typeface="Montserrat"/>
                <a:sym typeface="Montserrat"/>
              </a:rPr>
              <a:t>[2] Graph from Synopsys Open Hub. </a:t>
            </a:r>
            <a:r>
              <a:rPr lang="en" sz="600">
                <a:solidFill>
                  <a:schemeClr val="dk1"/>
                </a:solidFill>
                <a:uFill>
                  <a:noFill/>
                </a:u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https://www.openhub.net/p/git/contributors/summary</a:t>
            </a:r>
            <a:endParaRPr sz="600">
              <a:solidFill>
                <a:schemeClr val="dk1"/>
              </a:solidFill>
              <a:latin typeface="Montserrat"/>
              <a:ea typeface="Montserrat"/>
              <a:cs typeface="Montserrat"/>
              <a:sym typeface="Montserrat"/>
            </a:endParaRPr>
          </a:p>
        </p:txBody>
      </p:sp>
      <p:sp>
        <p:nvSpPr>
          <p:cNvPr id="395" name="Google Shape;395;g238cd9ec279_0_133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96" name="Google Shape;396;g238cd9ec279_0_1330"/>
          <p:cNvSpPr txBox="1"/>
          <p:nvPr/>
        </p:nvSpPr>
        <p:spPr>
          <a:xfrm>
            <a:off x="3997950" y="4415175"/>
            <a:ext cx="666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1100" b="0" i="0" u="none" strike="noStrike" cap="none" baseline="30000">
                <a:solidFill>
                  <a:srgbClr val="000000"/>
                </a:solidFill>
                <a:latin typeface="Montserrat"/>
                <a:ea typeface="Montserrat"/>
                <a:cs typeface="Montserrat"/>
                <a:sym typeface="Montserrat"/>
              </a:rPr>
              <a:t>[</a:t>
            </a:r>
            <a:r>
              <a:rPr lang="en" sz="1100" baseline="30000">
                <a:latin typeface="Montserrat"/>
                <a:ea typeface="Montserrat"/>
                <a:cs typeface="Montserrat"/>
                <a:sym typeface="Montserrat"/>
              </a:rPr>
              <a:t>2]</a:t>
            </a:r>
            <a:endParaRPr sz="1100" b="0" i="0" u="none" strike="noStrike" cap="none" baseline="30000">
              <a:solidFill>
                <a:srgbClr val="000000"/>
              </a:solidFill>
              <a:latin typeface="Montserrat"/>
              <a:ea typeface="Montserrat"/>
              <a:cs typeface="Montserrat"/>
              <a:sym typeface="Montserrat"/>
            </a:endParaRPr>
          </a:p>
        </p:txBody>
      </p:sp>
      <p:sp>
        <p:nvSpPr>
          <p:cNvPr id="397" name="Google Shape;397;g238cd9ec279_0_1330"/>
          <p:cNvSpPr txBox="1"/>
          <p:nvPr/>
        </p:nvSpPr>
        <p:spPr>
          <a:xfrm>
            <a:off x="3331350" y="1253475"/>
            <a:ext cx="666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1100" b="0" i="0" u="none" strike="noStrike" cap="none" baseline="30000">
                <a:solidFill>
                  <a:srgbClr val="000000"/>
                </a:solidFill>
                <a:latin typeface="Montserrat"/>
                <a:ea typeface="Montserrat"/>
                <a:cs typeface="Montserrat"/>
                <a:sym typeface="Montserrat"/>
              </a:rPr>
              <a:t>[</a:t>
            </a:r>
            <a:r>
              <a:rPr lang="en" sz="1100" baseline="30000">
                <a:latin typeface="Montserrat"/>
                <a:ea typeface="Montserrat"/>
                <a:cs typeface="Montserrat"/>
                <a:sym typeface="Montserrat"/>
              </a:rPr>
              <a:t>1</a:t>
            </a:r>
            <a:r>
              <a:rPr lang="en" sz="1100" b="0" i="0" u="none" strike="noStrike" cap="none" baseline="30000">
                <a:solidFill>
                  <a:srgbClr val="000000"/>
                </a:solidFill>
                <a:latin typeface="Montserrat"/>
                <a:ea typeface="Montserrat"/>
                <a:cs typeface="Montserrat"/>
                <a:sym typeface="Montserrat"/>
              </a:rPr>
              <a:t>]</a:t>
            </a:r>
            <a:endParaRPr sz="1100" b="0" i="0" u="none" strike="noStrike" cap="none" baseline="30000">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467bfce6f0_0_0"/>
          <p:cNvSpPr txBox="1">
            <a:spLocks noGrp="1"/>
          </p:cNvSpPr>
          <p:nvPr>
            <p:ph type="title" idx="4"/>
          </p:nvPr>
        </p:nvSpPr>
        <p:spPr>
          <a:xfrm>
            <a:off x="717900" y="0"/>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Upstream and Downstream</a:t>
            </a:r>
            <a:endParaRPr/>
          </a:p>
        </p:txBody>
      </p:sp>
      <p:sp>
        <p:nvSpPr>
          <p:cNvPr id="403" name="Google Shape;403;g2467bfce6f0_0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14</a:t>
            </a:fld>
            <a:endParaRPr/>
          </a:p>
        </p:txBody>
      </p:sp>
      <p:cxnSp>
        <p:nvCxnSpPr>
          <p:cNvPr id="404" name="Google Shape;404;g2467bfce6f0_0_0"/>
          <p:cNvCxnSpPr/>
          <p:nvPr/>
        </p:nvCxnSpPr>
        <p:spPr>
          <a:xfrm>
            <a:off x="4572000" y="647100"/>
            <a:ext cx="300" cy="4014300"/>
          </a:xfrm>
          <a:prstGeom prst="straightConnector1">
            <a:avLst/>
          </a:prstGeom>
          <a:noFill/>
          <a:ln w="9525" cap="flat" cmpd="sng">
            <a:solidFill>
              <a:schemeClr val="accent5"/>
            </a:solidFill>
            <a:prstDash val="solid"/>
            <a:round/>
            <a:headEnd type="none" w="med" len="med"/>
            <a:tailEnd type="none" w="med" len="med"/>
          </a:ln>
        </p:spPr>
      </p:cxnSp>
      <p:sp>
        <p:nvSpPr>
          <p:cNvPr id="405" name="Google Shape;405;g2467bfce6f0_0_0"/>
          <p:cNvSpPr txBox="1"/>
          <p:nvPr/>
        </p:nvSpPr>
        <p:spPr>
          <a:xfrm>
            <a:off x="295650" y="647100"/>
            <a:ext cx="4572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Montserrat"/>
                <a:ea typeface="Montserrat"/>
                <a:cs typeface="Montserrat"/>
                <a:sym typeface="Montserrat"/>
              </a:rPr>
              <a:t>Many companies utilize downstreams of Git.</a:t>
            </a:r>
            <a:endParaRPr sz="1100">
              <a:latin typeface="Montserrat"/>
              <a:ea typeface="Montserrat"/>
              <a:cs typeface="Montserrat"/>
              <a:sym typeface="Montserrat"/>
            </a:endParaRPr>
          </a:p>
          <a:p>
            <a:pPr marL="0" lvl="0" indent="0" algn="l" rtl="0">
              <a:spcBef>
                <a:spcPts val="0"/>
              </a:spcBef>
              <a:spcAft>
                <a:spcPts val="0"/>
              </a:spcAft>
              <a:buNone/>
            </a:pPr>
            <a:r>
              <a:rPr lang="en" sz="1100">
                <a:latin typeface="Montserrat"/>
                <a:ea typeface="Montserrat"/>
                <a:cs typeface="Montserrat"/>
                <a:sym typeface="Montserrat"/>
              </a:rPr>
              <a:t>Some of the downstreams are as follows;</a:t>
            </a:r>
            <a:endParaRPr sz="1100">
              <a:latin typeface="Montserrat"/>
              <a:ea typeface="Montserrat"/>
              <a:cs typeface="Montserrat"/>
              <a:sym typeface="Montserrat"/>
            </a:endParaRPr>
          </a:p>
        </p:txBody>
      </p:sp>
      <p:grpSp>
        <p:nvGrpSpPr>
          <p:cNvPr id="406" name="Google Shape;406;g2467bfce6f0_0_0"/>
          <p:cNvGrpSpPr/>
          <p:nvPr/>
        </p:nvGrpSpPr>
        <p:grpSpPr>
          <a:xfrm>
            <a:off x="295658" y="1116119"/>
            <a:ext cx="983139" cy="903570"/>
            <a:chOff x="1083025" y="1485625"/>
            <a:chExt cx="1834900" cy="1655800"/>
          </a:xfrm>
        </p:grpSpPr>
        <p:sp>
          <p:nvSpPr>
            <p:cNvPr id="407" name="Google Shape;407;g2467bfce6f0_0_0"/>
            <p:cNvSpPr txBox="1"/>
            <p:nvPr/>
          </p:nvSpPr>
          <p:spPr>
            <a:xfrm>
              <a:off x="1187492" y="1485625"/>
              <a:ext cx="992700" cy="24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0C58D3"/>
                  </a:solidFill>
                  <a:latin typeface="Montserrat"/>
                  <a:ea typeface="Montserrat"/>
                  <a:cs typeface="Montserrat"/>
                  <a:sym typeface="Montserrat"/>
                </a:rPr>
                <a:t>Upstream</a:t>
              </a:r>
              <a:endParaRPr sz="500" b="0" i="0" u="none" strike="noStrike" cap="none">
                <a:solidFill>
                  <a:srgbClr val="0C58D3"/>
                </a:solidFill>
                <a:latin typeface="Montserrat"/>
                <a:ea typeface="Montserrat"/>
                <a:cs typeface="Montserrat"/>
                <a:sym typeface="Montserrat"/>
              </a:endParaRPr>
            </a:p>
          </p:txBody>
        </p:sp>
        <p:sp>
          <p:nvSpPr>
            <p:cNvPr id="408" name="Google Shape;408;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i="0" u="none" strike="noStrike" cap="none">
                  <a:solidFill>
                    <a:srgbClr val="0C58D3"/>
                  </a:solidFill>
                  <a:latin typeface="Montserrat"/>
                  <a:ea typeface="Montserrat"/>
                  <a:cs typeface="Montserrat"/>
                  <a:sym typeface="Montserrat"/>
                </a:rPr>
                <a:t>Git</a:t>
              </a:r>
              <a:endParaRPr sz="800" b="1" i="0" u="none" strike="noStrike" cap="none">
                <a:solidFill>
                  <a:srgbClr val="0C58D3"/>
                </a:solidFill>
                <a:latin typeface="Montserrat"/>
                <a:ea typeface="Montserrat"/>
                <a:cs typeface="Montserrat"/>
                <a:sym typeface="Montserrat"/>
              </a:endParaRPr>
            </a:p>
          </p:txBody>
        </p:sp>
        <p:cxnSp>
          <p:nvCxnSpPr>
            <p:cNvPr id="409" name="Google Shape;409;g2467bfce6f0_0_0"/>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410" name="Google Shape;410;g2467bfce6f0_0_0"/>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11" name="Google Shape;411;g2467bfce6f0_0_0"/>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 name="Google Shape;412;g2467bfce6f0_0_0"/>
          <p:cNvGrpSpPr/>
          <p:nvPr/>
        </p:nvGrpSpPr>
        <p:grpSpPr>
          <a:xfrm>
            <a:off x="1170441" y="1116119"/>
            <a:ext cx="3256404" cy="1199665"/>
            <a:chOff x="755777" y="1469562"/>
            <a:chExt cx="6492033" cy="2250778"/>
          </a:xfrm>
        </p:grpSpPr>
        <p:sp>
          <p:nvSpPr>
            <p:cNvPr id="413" name="Google Shape;413;g2467bfce6f0_0_0"/>
            <p:cNvSpPr txBox="1"/>
            <p:nvPr/>
          </p:nvSpPr>
          <p:spPr>
            <a:xfrm>
              <a:off x="755777" y="1469562"/>
              <a:ext cx="1424400" cy="261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858585"/>
                  </a:solidFill>
                  <a:latin typeface="Montserrat"/>
                  <a:ea typeface="Montserrat"/>
                  <a:cs typeface="Montserrat"/>
                  <a:sym typeface="Montserrat"/>
                </a:rPr>
                <a:t>Downstream</a:t>
              </a:r>
              <a:endParaRPr sz="500" b="0" i="0" u="none" strike="noStrike" cap="none">
                <a:solidFill>
                  <a:srgbClr val="858585"/>
                </a:solidFill>
                <a:latin typeface="Montserrat"/>
                <a:ea typeface="Montserrat"/>
                <a:cs typeface="Montserrat"/>
                <a:sym typeface="Montserrat"/>
              </a:endParaRPr>
            </a:p>
          </p:txBody>
        </p:sp>
        <p:sp>
          <p:nvSpPr>
            <p:cNvPr id="414" name="Google Shape;414;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i="0" u="none" strike="noStrike" cap="none">
                  <a:solidFill>
                    <a:srgbClr val="858585"/>
                  </a:solidFill>
                  <a:latin typeface="Montserrat"/>
                  <a:ea typeface="Montserrat"/>
                  <a:cs typeface="Montserrat"/>
                  <a:sym typeface="Montserrat"/>
                </a:rPr>
                <a:t>GitHub</a:t>
              </a:r>
              <a:endParaRPr sz="800" b="1" i="0" u="none" strike="noStrike" cap="none">
                <a:solidFill>
                  <a:srgbClr val="858585"/>
                </a:solidFill>
                <a:latin typeface="Montserrat"/>
                <a:ea typeface="Montserrat"/>
                <a:cs typeface="Montserrat"/>
                <a:sym typeface="Montserrat"/>
              </a:endParaRPr>
            </a:p>
          </p:txBody>
        </p:sp>
        <p:sp>
          <p:nvSpPr>
            <p:cNvPr id="415" name="Google Shape;415;g2467bfce6f0_0_0"/>
            <p:cNvSpPr txBox="1"/>
            <p:nvPr/>
          </p:nvSpPr>
          <p:spPr>
            <a:xfrm>
              <a:off x="1235810" y="2982941"/>
              <a:ext cx="6012000" cy="737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700"/>
                <a:buFont typeface="Arial"/>
                <a:buNone/>
              </a:pPr>
              <a:r>
                <a:rPr lang="en" sz="500" b="0" i="0" u="none" strike="noStrike" cap="none">
                  <a:solidFill>
                    <a:srgbClr val="858585"/>
                  </a:solidFill>
                  <a:latin typeface="Montserrat"/>
                  <a:ea typeface="Montserrat"/>
                  <a:cs typeface="Montserrat"/>
                  <a:sym typeface="Montserrat"/>
                </a:rPr>
                <a:t>GitHub is a code hosting platform for version control and collaboration. It lets you and others work together on projects from anywhere.</a:t>
              </a:r>
              <a:endParaRPr sz="500" b="0" i="0" u="none" strike="noStrike" cap="none">
                <a:solidFill>
                  <a:srgbClr val="858585"/>
                </a:solidFill>
                <a:latin typeface="Montserrat"/>
                <a:ea typeface="Montserrat"/>
                <a:cs typeface="Montserrat"/>
                <a:sym typeface="Montserrat"/>
              </a:endParaRPr>
            </a:p>
          </p:txBody>
        </p:sp>
        <p:cxnSp>
          <p:nvCxnSpPr>
            <p:cNvPr id="416" name="Google Shape;416;g2467bfce6f0_0_0"/>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17" name="Google Shape;417;g2467bfce6f0_0_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18" name="Google Shape;418;g2467bfce6f0_0_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19" name="Google Shape;419;g2467bfce6f0_0_0"/>
          <p:cNvPicPr preferRelativeResize="0"/>
          <p:nvPr/>
        </p:nvPicPr>
        <p:blipFill rotWithShape="1">
          <a:blip r:embed="rId3">
            <a:alphaModFix/>
          </a:blip>
          <a:srcRect/>
          <a:stretch/>
        </p:blipFill>
        <p:spPr>
          <a:xfrm>
            <a:off x="512275" y="1312075"/>
            <a:ext cx="241800" cy="241800"/>
          </a:xfrm>
          <a:prstGeom prst="rect">
            <a:avLst/>
          </a:prstGeom>
          <a:noFill/>
          <a:ln>
            <a:noFill/>
          </a:ln>
        </p:spPr>
      </p:pic>
      <p:pic>
        <p:nvPicPr>
          <p:cNvPr id="420" name="Google Shape;420;g2467bfce6f0_0_0"/>
          <p:cNvPicPr preferRelativeResize="0"/>
          <p:nvPr/>
        </p:nvPicPr>
        <p:blipFill rotWithShape="1">
          <a:blip r:embed="rId4">
            <a:alphaModFix/>
          </a:blip>
          <a:srcRect/>
          <a:stretch/>
        </p:blipFill>
        <p:spPr>
          <a:xfrm>
            <a:off x="1473225" y="1312075"/>
            <a:ext cx="241800" cy="241800"/>
          </a:xfrm>
          <a:prstGeom prst="rect">
            <a:avLst/>
          </a:prstGeom>
          <a:noFill/>
          <a:ln>
            <a:noFill/>
          </a:ln>
        </p:spPr>
      </p:pic>
      <p:sp>
        <p:nvSpPr>
          <p:cNvPr id="421" name="Google Shape;421;g2467bfce6f0_0_0"/>
          <p:cNvSpPr txBox="1"/>
          <p:nvPr/>
        </p:nvSpPr>
        <p:spPr>
          <a:xfrm>
            <a:off x="745675" y="1302175"/>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[1]</a:t>
            </a:r>
            <a:endParaRPr sz="500" b="0" i="0" u="none" strike="noStrike" cap="none">
              <a:solidFill>
                <a:srgbClr val="000000"/>
              </a:solidFill>
              <a:latin typeface="Montserrat"/>
              <a:ea typeface="Montserrat"/>
              <a:cs typeface="Montserrat"/>
              <a:sym typeface="Montserrat"/>
            </a:endParaRPr>
          </a:p>
        </p:txBody>
      </p:sp>
      <p:sp>
        <p:nvSpPr>
          <p:cNvPr id="422" name="Google Shape;422;g2467bfce6f0_0_0"/>
          <p:cNvSpPr txBox="1"/>
          <p:nvPr/>
        </p:nvSpPr>
        <p:spPr>
          <a:xfrm>
            <a:off x="1715025" y="1302175"/>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2</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sp>
        <p:nvSpPr>
          <p:cNvPr id="423" name="Google Shape;423;g2467bfce6f0_0_0"/>
          <p:cNvSpPr txBox="1"/>
          <p:nvPr/>
        </p:nvSpPr>
        <p:spPr>
          <a:xfrm>
            <a:off x="3303325" y="2019700"/>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5</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grpSp>
        <p:nvGrpSpPr>
          <p:cNvPr id="424" name="Google Shape;424;g2467bfce6f0_0_0"/>
          <p:cNvGrpSpPr/>
          <p:nvPr/>
        </p:nvGrpSpPr>
        <p:grpSpPr>
          <a:xfrm>
            <a:off x="295658" y="2281294"/>
            <a:ext cx="983139" cy="903570"/>
            <a:chOff x="1083025" y="1485625"/>
            <a:chExt cx="1834900" cy="1655800"/>
          </a:xfrm>
        </p:grpSpPr>
        <p:sp>
          <p:nvSpPr>
            <p:cNvPr id="425" name="Google Shape;425;g2467bfce6f0_0_0"/>
            <p:cNvSpPr txBox="1"/>
            <p:nvPr/>
          </p:nvSpPr>
          <p:spPr>
            <a:xfrm>
              <a:off x="1187492" y="1485625"/>
              <a:ext cx="992700" cy="24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0C58D3"/>
                  </a:solidFill>
                  <a:latin typeface="Montserrat"/>
                  <a:ea typeface="Montserrat"/>
                  <a:cs typeface="Montserrat"/>
                  <a:sym typeface="Montserrat"/>
                </a:rPr>
                <a:t>Upstream</a:t>
              </a:r>
              <a:endParaRPr sz="500" b="0" i="0" u="none" strike="noStrike" cap="none">
                <a:solidFill>
                  <a:srgbClr val="0C58D3"/>
                </a:solidFill>
                <a:latin typeface="Montserrat"/>
                <a:ea typeface="Montserrat"/>
                <a:cs typeface="Montserrat"/>
                <a:sym typeface="Montserrat"/>
              </a:endParaRPr>
            </a:p>
          </p:txBody>
        </p:sp>
        <p:sp>
          <p:nvSpPr>
            <p:cNvPr id="426" name="Google Shape;426;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i="0" u="none" strike="noStrike" cap="none">
                  <a:solidFill>
                    <a:srgbClr val="0C58D3"/>
                  </a:solidFill>
                  <a:latin typeface="Montserrat"/>
                  <a:ea typeface="Montserrat"/>
                  <a:cs typeface="Montserrat"/>
                  <a:sym typeface="Montserrat"/>
                </a:rPr>
                <a:t>Git</a:t>
              </a:r>
              <a:endParaRPr sz="800" b="1" i="0" u="none" strike="noStrike" cap="none">
                <a:solidFill>
                  <a:srgbClr val="0C58D3"/>
                </a:solidFill>
                <a:latin typeface="Montserrat"/>
                <a:ea typeface="Montserrat"/>
                <a:cs typeface="Montserrat"/>
                <a:sym typeface="Montserrat"/>
              </a:endParaRPr>
            </a:p>
          </p:txBody>
        </p:sp>
        <p:cxnSp>
          <p:nvCxnSpPr>
            <p:cNvPr id="427" name="Google Shape;427;g2467bfce6f0_0_0"/>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428" name="Google Shape;428;g2467bfce6f0_0_0"/>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29" name="Google Shape;429;g2467bfce6f0_0_0"/>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g2467bfce6f0_0_0"/>
          <p:cNvGrpSpPr/>
          <p:nvPr/>
        </p:nvGrpSpPr>
        <p:grpSpPr>
          <a:xfrm>
            <a:off x="1170441" y="2281294"/>
            <a:ext cx="3256404" cy="1199665"/>
            <a:chOff x="755777" y="1469562"/>
            <a:chExt cx="6492033" cy="2250778"/>
          </a:xfrm>
        </p:grpSpPr>
        <p:sp>
          <p:nvSpPr>
            <p:cNvPr id="431" name="Google Shape;431;g2467bfce6f0_0_0"/>
            <p:cNvSpPr txBox="1"/>
            <p:nvPr/>
          </p:nvSpPr>
          <p:spPr>
            <a:xfrm>
              <a:off x="755777" y="1469562"/>
              <a:ext cx="1424400" cy="261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858585"/>
                  </a:solidFill>
                  <a:latin typeface="Montserrat"/>
                  <a:ea typeface="Montserrat"/>
                  <a:cs typeface="Montserrat"/>
                  <a:sym typeface="Montserrat"/>
                </a:rPr>
                <a:t>Downstream</a:t>
              </a:r>
              <a:endParaRPr sz="500" b="0" i="0" u="none" strike="noStrike" cap="none">
                <a:solidFill>
                  <a:srgbClr val="858585"/>
                </a:solidFill>
                <a:latin typeface="Montserrat"/>
                <a:ea typeface="Montserrat"/>
                <a:cs typeface="Montserrat"/>
                <a:sym typeface="Montserrat"/>
              </a:endParaRPr>
            </a:p>
          </p:txBody>
        </p:sp>
        <p:sp>
          <p:nvSpPr>
            <p:cNvPr id="432" name="Google Shape;432;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i="0" u="none" strike="noStrike" cap="none">
                  <a:solidFill>
                    <a:srgbClr val="858585"/>
                  </a:solidFill>
                  <a:latin typeface="Montserrat"/>
                  <a:ea typeface="Montserrat"/>
                  <a:cs typeface="Montserrat"/>
                  <a:sym typeface="Montserrat"/>
                </a:rPr>
                <a:t>Git</a:t>
              </a:r>
              <a:r>
                <a:rPr lang="en" sz="800" b="1">
                  <a:solidFill>
                    <a:srgbClr val="858585"/>
                  </a:solidFill>
                  <a:latin typeface="Montserrat"/>
                  <a:ea typeface="Montserrat"/>
                  <a:cs typeface="Montserrat"/>
                  <a:sym typeface="Montserrat"/>
                </a:rPr>
                <a:t>Lab</a:t>
              </a:r>
              <a:endParaRPr sz="800" b="1" i="0" u="none" strike="noStrike" cap="none">
                <a:solidFill>
                  <a:srgbClr val="858585"/>
                </a:solidFill>
                <a:latin typeface="Montserrat"/>
                <a:ea typeface="Montserrat"/>
                <a:cs typeface="Montserrat"/>
                <a:sym typeface="Montserrat"/>
              </a:endParaRPr>
            </a:p>
          </p:txBody>
        </p:sp>
        <p:sp>
          <p:nvSpPr>
            <p:cNvPr id="433" name="Google Shape;433;g2467bfce6f0_0_0"/>
            <p:cNvSpPr txBox="1"/>
            <p:nvPr/>
          </p:nvSpPr>
          <p:spPr>
            <a:xfrm>
              <a:off x="1235810" y="2982941"/>
              <a:ext cx="60120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700"/>
                <a:buFont typeface="Arial"/>
                <a:buNone/>
              </a:pPr>
              <a:r>
                <a:rPr lang="en" sz="500">
                  <a:solidFill>
                    <a:srgbClr val="858585"/>
                  </a:solidFill>
                  <a:latin typeface="Montserrat"/>
                  <a:ea typeface="Montserrat"/>
                  <a:cs typeface="Montserrat"/>
                  <a:sym typeface="Montserrat"/>
                </a:rPr>
                <a:t>GitLab is an open source code repository and collaborative software development platform for large DevOps and DevSecOps.</a:t>
              </a:r>
              <a:endParaRPr sz="500">
                <a:solidFill>
                  <a:srgbClr val="858585"/>
                </a:solidFill>
                <a:latin typeface="Montserrat"/>
                <a:ea typeface="Montserrat"/>
                <a:cs typeface="Montserrat"/>
                <a:sym typeface="Montserrat"/>
              </a:endParaRPr>
            </a:p>
            <a:p>
              <a:pPr marL="0" marR="0" lvl="0" indent="0" algn="l" rtl="0">
                <a:lnSpc>
                  <a:spcPct val="115000"/>
                </a:lnSpc>
                <a:spcBef>
                  <a:spcPts val="1600"/>
                </a:spcBef>
                <a:spcAft>
                  <a:spcPts val="1600"/>
                </a:spcAft>
                <a:buClr>
                  <a:srgbClr val="000000"/>
                </a:buClr>
                <a:buSzPts val="700"/>
                <a:buFont typeface="Arial"/>
                <a:buNone/>
              </a:pPr>
              <a:endParaRPr sz="500">
                <a:solidFill>
                  <a:srgbClr val="858585"/>
                </a:solidFill>
                <a:latin typeface="Montserrat"/>
                <a:ea typeface="Montserrat"/>
                <a:cs typeface="Montserrat"/>
                <a:sym typeface="Montserrat"/>
              </a:endParaRPr>
            </a:p>
          </p:txBody>
        </p:sp>
        <p:cxnSp>
          <p:nvCxnSpPr>
            <p:cNvPr id="434" name="Google Shape;434;g2467bfce6f0_0_0"/>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35" name="Google Shape;435;g2467bfce6f0_0_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36" name="Google Shape;436;g2467bfce6f0_0_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7" name="Google Shape;437;g2467bfce6f0_0_0"/>
          <p:cNvPicPr preferRelativeResize="0"/>
          <p:nvPr/>
        </p:nvPicPr>
        <p:blipFill rotWithShape="1">
          <a:blip r:embed="rId3">
            <a:alphaModFix/>
          </a:blip>
          <a:srcRect/>
          <a:stretch/>
        </p:blipFill>
        <p:spPr>
          <a:xfrm>
            <a:off x="512275" y="2477250"/>
            <a:ext cx="241800" cy="241800"/>
          </a:xfrm>
          <a:prstGeom prst="rect">
            <a:avLst/>
          </a:prstGeom>
          <a:noFill/>
          <a:ln>
            <a:noFill/>
          </a:ln>
        </p:spPr>
      </p:pic>
      <p:sp>
        <p:nvSpPr>
          <p:cNvPr id="438" name="Google Shape;438;g2467bfce6f0_0_0"/>
          <p:cNvSpPr txBox="1"/>
          <p:nvPr/>
        </p:nvSpPr>
        <p:spPr>
          <a:xfrm>
            <a:off x="1715025" y="2467350"/>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3</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sp>
        <p:nvSpPr>
          <p:cNvPr id="439" name="Google Shape;439;g2467bfce6f0_0_0"/>
          <p:cNvSpPr txBox="1"/>
          <p:nvPr/>
        </p:nvSpPr>
        <p:spPr>
          <a:xfrm>
            <a:off x="3303325" y="3184875"/>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6</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grpSp>
        <p:nvGrpSpPr>
          <p:cNvPr id="440" name="Google Shape;440;g2467bfce6f0_0_0"/>
          <p:cNvGrpSpPr/>
          <p:nvPr/>
        </p:nvGrpSpPr>
        <p:grpSpPr>
          <a:xfrm>
            <a:off x="295658" y="3480944"/>
            <a:ext cx="983139" cy="903570"/>
            <a:chOff x="1083025" y="1485625"/>
            <a:chExt cx="1834900" cy="1655800"/>
          </a:xfrm>
        </p:grpSpPr>
        <p:sp>
          <p:nvSpPr>
            <p:cNvPr id="441" name="Google Shape;441;g2467bfce6f0_0_0"/>
            <p:cNvSpPr txBox="1"/>
            <p:nvPr/>
          </p:nvSpPr>
          <p:spPr>
            <a:xfrm>
              <a:off x="1187492" y="1485625"/>
              <a:ext cx="992700" cy="24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0C58D3"/>
                  </a:solidFill>
                  <a:latin typeface="Montserrat"/>
                  <a:ea typeface="Montserrat"/>
                  <a:cs typeface="Montserrat"/>
                  <a:sym typeface="Montserrat"/>
                </a:rPr>
                <a:t>Upstream</a:t>
              </a:r>
              <a:endParaRPr sz="500" b="0" i="0" u="none" strike="noStrike" cap="none">
                <a:solidFill>
                  <a:srgbClr val="0C58D3"/>
                </a:solidFill>
                <a:latin typeface="Montserrat"/>
                <a:ea typeface="Montserrat"/>
                <a:cs typeface="Montserrat"/>
                <a:sym typeface="Montserrat"/>
              </a:endParaRPr>
            </a:p>
          </p:txBody>
        </p:sp>
        <p:sp>
          <p:nvSpPr>
            <p:cNvPr id="442" name="Google Shape;442;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i="0" u="none" strike="noStrike" cap="none">
                  <a:solidFill>
                    <a:srgbClr val="0C58D3"/>
                  </a:solidFill>
                  <a:latin typeface="Montserrat"/>
                  <a:ea typeface="Montserrat"/>
                  <a:cs typeface="Montserrat"/>
                  <a:sym typeface="Montserrat"/>
                </a:rPr>
                <a:t>Git</a:t>
              </a:r>
              <a:endParaRPr sz="800" b="1" i="0" u="none" strike="noStrike" cap="none">
                <a:solidFill>
                  <a:srgbClr val="0C58D3"/>
                </a:solidFill>
                <a:latin typeface="Montserrat"/>
                <a:ea typeface="Montserrat"/>
                <a:cs typeface="Montserrat"/>
                <a:sym typeface="Montserrat"/>
              </a:endParaRPr>
            </a:p>
          </p:txBody>
        </p:sp>
        <p:cxnSp>
          <p:nvCxnSpPr>
            <p:cNvPr id="443" name="Google Shape;443;g2467bfce6f0_0_0"/>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444" name="Google Shape;444;g2467bfce6f0_0_0"/>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45" name="Google Shape;445;g2467bfce6f0_0_0"/>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 name="Google Shape;446;g2467bfce6f0_0_0"/>
          <p:cNvGrpSpPr/>
          <p:nvPr/>
        </p:nvGrpSpPr>
        <p:grpSpPr>
          <a:xfrm>
            <a:off x="1170441" y="3480944"/>
            <a:ext cx="3256404" cy="1199665"/>
            <a:chOff x="755777" y="1469562"/>
            <a:chExt cx="6492033" cy="2250778"/>
          </a:xfrm>
        </p:grpSpPr>
        <p:sp>
          <p:nvSpPr>
            <p:cNvPr id="447" name="Google Shape;447;g2467bfce6f0_0_0"/>
            <p:cNvSpPr txBox="1"/>
            <p:nvPr/>
          </p:nvSpPr>
          <p:spPr>
            <a:xfrm>
              <a:off x="755777" y="1469562"/>
              <a:ext cx="1424400" cy="261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800"/>
                <a:buFont typeface="Arial"/>
                <a:buNone/>
              </a:pPr>
              <a:r>
                <a:rPr lang="en" sz="500" b="0" i="0" u="none" strike="noStrike" cap="none">
                  <a:solidFill>
                    <a:srgbClr val="858585"/>
                  </a:solidFill>
                  <a:latin typeface="Montserrat"/>
                  <a:ea typeface="Montserrat"/>
                  <a:cs typeface="Montserrat"/>
                  <a:sym typeface="Montserrat"/>
                </a:rPr>
                <a:t>Downstream</a:t>
              </a:r>
              <a:endParaRPr sz="500" b="0" i="0" u="none" strike="noStrike" cap="none">
                <a:solidFill>
                  <a:srgbClr val="858585"/>
                </a:solidFill>
                <a:latin typeface="Montserrat"/>
                <a:ea typeface="Montserrat"/>
                <a:cs typeface="Montserrat"/>
                <a:sym typeface="Montserrat"/>
              </a:endParaRPr>
            </a:p>
          </p:txBody>
        </p:sp>
        <p:sp>
          <p:nvSpPr>
            <p:cNvPr id="448" name="Google Shape;448;g2467bfce6f0_0_0"/>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rgbClr val="000000"/>
                </a:buClr>
                <a:buSzPts val="1000"/>
                <a:buFont typeface="Arial"/>
                <a:buNone/>
              </a:pPr>
              <a:r>
                <a:rPr lang="en" sz="800" b="1">
                  <a:solidFill>
                    <a:srgbClr val="858585"/>
                  </a:solidFill>
                  <a:latin typeface="Montserrat"/>
                  <a:ea typeface="Montserrat"/>
                  <a:cs typeface="Montserrat"/>
                  <a:sym typeface="Montserrat"/>
                </a:rPr>
                <a:t>Bitbucket</a:t>
              </a:r>
              <a:endParaRPr sz="800" b="1" i="0" u="none" strike="noStrike" cap="none">
                <a:solidFill>
                  <a:srgbClr val="858585"/>
                </a:solidFill>
                <a:latin typeface="Montserrat"/>
                <a:ea typeface="Montserrat"/>
                <a:cs typeface="Montserrat"/>
                <a:sym typeface="Montserrat"/>
              </a:endParaRPr>
            </a:p>
          </p:txBody>
        </p:sp>
        <p:sp>
          <p:nvSpPr>
            <p:cNvPr id="449" name="Google Shape;449;g2467bfce6f0_0_0"/>
            <p:cNvSpPr txBox="1"/>
            <p:nvPr/>
          </p:nvSpPr>
          <p:spPr>
            <a:xfrm>
              <a:off x="1235810" y="2982941"/>
              <a:ext cx="60120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700"/>
                <a:buFont typeface="Arial"/>
                <a:buNone/>
              </a:pPr>
              <a:r>
                <a:rPr lang="en" sz="500">
                  <a:solidFill>
                    <a:srgbClr val="858585"/>
                  </a:solidFill>
                  <a:latin typeface="Montserrat"/>
                  <a:ea typeface="Montserrat"/>
                  <a:cs typeface="Montserrat"/>
                  <a:sym typeface="Montserrat"/>
                </a:rPr>
                <a:t>Bitbucket Cloud is a Git based code hosting and collaboration tool, built for teams.</a:t>
              </a:r>
              <a:endParaRPr sz="500">
                <a:solidFill>
                  <a:srgbClr val="858585"/>
                </a:solidFill>
                <a:latin typeface="Montserrat"/>
                <a:ea typeface="Montserrat"/>
                <a:cs typeface="Montserrat"/>
                <a:sym typeface="Montserrat"/>
              </a:endParaRPr>
            </a:p>
            <a:p>
              <a:pPr marL="0" marR="0" lvl="0" indent="0" algn="l" rtl="0">
                <a:lnSpc>
                  <a:spcPct val="115000"/>
                </a:lnSpc>
                <a:spcBef>
                  <a:spcPts val="1600"/>
                </a:spcBef>
                <a:spcAft>
                  <a:spcPts val="1600"/>
                </a:spcAft>
                <a:buClr>
                  <a:srgbClr val="000000"/>
                </a:buClr>
                <a:buSzPts val="700"/>
                <a:buFont typeface="Arial"/>
                <a:buNone/>
              </a:pPr>
              <a:endParaRPr sz="500">
                <a:solidFill>
                  <a:srgbClr val="858585"/>
                </a:solidFill>
                <a:latin typeface="Montserrat"/>
                <a:ea typeface="Montserrat"/>
                <a:cs typeface="Montserrat"/>
                <a:sym typeface="Montserrat"/>
              </a:endParaRPr>
            </a:p>
          </p:txBody>
        </p:sp>
        <p:cxnSp>
          <p:nvCxnSpPr>
            <p:cNvPr id="450" name="Google Shape;450;g2467bfce6f0_0_0"/>
            <p:cNvCxnSpPr/>
            <p:nvPr/>
          </p:nvCxnSpPr>
          <p:spPr>
            <a:xfrm>
              <a:off x="2180202" y="1695421"/>
              <a:ext cx="718500" cy="741900"/>
            </a:xfrm>
            <a:prstGeom prst="straightConnector1">
              <a:avLst/>
            </a:prstGeom>
            <a:noFill/>
            <a:ln w="9525" cap="flat" cmpd="sng">
              <a:solidFill>
                <a:srgbClr val="C2C2C2"/>
              </a:solidFill>
              <a:prstDash val="solid"/>
              <a:round/>
              <a:headEnd type="none" w="sm" len="sm"/>
              <a:tailEnd type="none" w="sm" len="sm"/>
            </a:ln>
          </p:spPr>
        </p:cxnSp>
        <p:sp>
          <p:nvSpPr>
            <p:cNvPr id="451" name="Google Shape;451;g2467bfce6f0_0_0"/>
            <p:cNvSpPr/>
            <p:nvPr/>
          </p:nvSpPr>
          <p:spPr>
            <a:xfrm flipH="1">
              <a:off x="1083025" y="2306625"/>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452" name="Google Shape;452;g2467bfce6f0_0_0"/>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53" name="Google Shape;453;g2467bfce6f0_0_0"/>
          <p:cNvPicPr preferRelativeResize="0"/>
          <p:nvPr/>
        </p:nvPicPr>
        <p:blipFill rotWithShape="1">
          <a:blip r:embed="rId3">
            <a:alphaModFix/>
          </a:blip>
          <a:srcRect/>
          <a:stretch/>
        </p:blipFill>
        <p:spPr>
          <a:xfrm>
            <a:off x="512275" y="3676900"/>
            <a:ext cx="241800" cy="241800"/>
          </a:xfrm>
          <a:prstGeom prst="rect">
            <a:avLst/>
          </a:prstGeom>
          <a:noFill/>
          <a:ln>
            <a:noFill/>
          </a:ln>
        </p:spPr>
      </p:pic>
      <p:sp>
        <p:nvSpPr>
          <p:cNvPr id="454" name="Google Shape;454;g2467bfce6f0_0_0"/>
          <p:cNvSpPr txBox="1"/>
          <p:nvPr/>
        </p:nvSpPr>
        <p:spPr>
          <a:xfrm>
            <a:off x="1715025" y="3667000"/>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4</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sp>
        <p:nvSpPr>
          <p:cNvPr id="455" name="Google Shape;455;g2467bfce6f0_0_0"/>
          <p:cNvSpPr txBox="1"/>
          <p:nvPr/>
        </p:nvSpPr>
        <p:spPr>
          <a:xfrm>
            <a:off x="3303325" y="4384525"/>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7</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pic>
        <p:nvPicPr>
          <p:cNvPr id="456" name="Google Shape;456;g2467bfce6f0_0_0"/>
          <p:cNvPicPr preferRelativeResize="0"/>
          <p:nvPr/>
        </p:nvPicPr>
        <p:blipFill rotWithShape="1">
          <a:blip r:embed="rId5">
            <a:alphaModFix/>
          </a:blip>
          <a:srcRect/>
          <a:stretch/>
        </p:blipFill>
        <p:spPr>
          <a:xfrm>
            <a:off x="1462538" y="2477250"/>
            <a:ext cx="263175" cy="241800"/>
          </a:xfrm>
          <a:prstGeom prst="rect">
            <a:avLst/>
          </a:prstGeom>
          <a:noFill/>
          <a:ln>
            <a:noFill/>
          </a:ln>
        </p:spPr>
      </p:pic>
      <p:pic>
        <p:nvPicPr>
          <p:cNvPr id="457" name="Google Shape;457;g2467bfce6f0_0_0"/>
          <p:cNvPicPr preferRelativeResize="0"/>
          <p:nvPr/>
        </p:nvPicPr>
        <p:blipFill rotWithShape="1">
          <a:blip r:embed="rId6">
            <a:alphaModFix/>
          </a:blip>
          <a:srcRect/>
          <a:stretch/>
        </p:blipFill>
        <p:spPr>
          <a:xfrm>
            <a:off x="1480000" y="3694787"/>
            <a:ext cx="228250" cy="206025"/>
          </a:xfrm>
          <a:prstGeom prst="rect">
            <a:avLst/>
          </a:prstGeom>
          <a:noFill/>
          <a:ln>
            <a:noFill/>
          </a:ln>
        </p:spPr>
      </p:pic>
      <p:sp>
        <p:nvSpPr>
          <p:cNvPr id="458" name="Google Shape;458;g2467bfce6f0_0_0"/>
          <p:cNvSpPr txBox="1"/>
          <p:nvPr/>
        </p:nvSpPr>
        <p:spPr>
          <a:xfrm>
            <a:off x="4843975" y="525100"/>
            <a:ext cx="4361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Git has upstream and downstream concept in itself. We can explain these concepts using Git’s structure. The diagram below shows how a </a:t>
            </a:r>
            <a:r>
              <a:rPr lang="en" sz="1000" b="1">
                <a:latin typeface="Montserrat"/>
                <a:ea typeface="Montserrat"/>
                <a:cs typeface="Montserrat"/>
                <a:sym typeface="Montserrat"/>
              </a:rPr>
              <a:t>Git project can be an upstream for another project</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459" name="Google Shape;459;g2467bfce6f0_0_0"/>
          <p:cNvPicPr preferRelativeResize="0"/>
          <p:nvPr/>
        </p:nvPicPr>
        <p:blipFill>
          <a:blip r:embed="rId7">
            <a:alphaModFix/>
          </a:blip>
          <a:stretch>
            <a:fillRect/>
          </a:stretch>
        </p:blipFill>
        <p:spPr>
          <a:xfrm>
            <a:off x="5590223" y="1457798"/>
            <a:ext cx="694250" cy="694250"/>
          </a:xfrm>
          <a:prstGeom prst="rect">
            <a:avLst/>
          </a:prstGeom>
          <a:noFill/>
          <a:ln>
            <a:noFill/>
          </a:ln>
        </p:spPr>
      </p:pic>
      <p:pic>
        <p:nvPicPr>
          <p:cNvPr id="460" name="Google Shape;460;g2467bfce6f0_0_0"/>
          <p:cNvPicPr preferRelativeResize="0"/>
          <p:nvPr/>
        </p:nvPicPr>
        <p:blipFill>
          <a:blip r:embed="rId8">
            <a:alphaModFix/>
          </a:blip>
          <a:stretch>
            <a:fillRect/>
          </a:stretch>
        </p:blipFill>
        <p:spPr>
          <a:xfrm>
            <a:off x="6852075" y="1303075"/>
            <a:ext cx="893375" cy="1003700"/>
          </a:xfrm>
          <a:prstGeom prst="rect">
            <a:avLst/>
          </a:prstGeom>
          <a:noFill/>
          <a:ln>
            <a:noFill/>
          </a:ln>
        </p:spPr>
      </p:pic>
      <p:sp>
        <p:nvSpPr>
          <p:cNvPr id="461" name="Google Shape;461;g2467bfce6f0_0_0"/>
          <p:cNvSpPr txBox="1"/>
          <p:nvPr/>
        </p:nvSpPr>
        <p:spPr>
          <a:xfrm>
            <a:off x="5631925" y="1135900"/>
            <a:ext cx="67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Remote</a:t>
            </a:r>
            <a:endParaRPr sz="800">
              <a:latin typeface="Montserrat"/>
              <a:ea typeface="Montserrat"/>
              <a:cs typeface="Montserrat"/>
              <a:sym typeface="Montserrat"/>
            </a:endParaRPr>
          </a:p>
        </p:txBody>
      </p:sp>
      <p:sp>
        <p:nvSpPr>
          <p:cNvPr id="462" name="Google Shape;462;g2467bfce6f0_0_0"/>
          <p:cNvSpPr txBox="1"/>
          <p:nvPr/>
        </p:nvSpPr>
        <p:spPr>
          <a:xfrm>
            <a:off x="7000200" y="1135900"/>
            <a:ext cx="67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Remote</a:t>
            </a:r>
            <a:endParaRPr sz="800">
              <a:latin typeface="Montserrat"/>
              <a:ea typeface="Montserrat"/>
              <a:cs typeface="Montserrat"/>
              <a:sym typeface="Montserrat"/>
            </a:endParaRPr>
          </a:p>
        </p:txBody>
      </p:sp>
      <p:pic>
        <p:nvPicPr>
          <p:cNvPr id="463" name="Google Shape;463;g2467bfce6f0_0_0"/>
          <p:cNvPicPr preferRelativeResize="0"/>
          <p:nvPr/>
        </p:nvPicPr>
        <p:blipFill>
          <a:blip r:embed="rId9">
            <a:alphaModFix/>
          </a:blip>
          <a:stretch>
            <a:fillRect/>
          </a:stretch>
        </p:blipFill>
        <p:spPr>
          <a:xfrm>
            <a:off x="6439524" y="1651302"/>
            <a:ext cx="353338" cy="353338"/>
          </a:xfrm>
          <a:prstGeom prst="rect">
            <a:avLst/>
          </a:prstGeom>
          <a:noFill/>
          <a:ln>
            <a:noFill/>
          </a:ln>
        </p:spPr>
      </p:pic>
      <p:sp>
        <p:nvSpPr>
          <p:cNvPr id="464" name="Google Shape;464;g2467bfce6f0_0_0"/>
          <p:cNvSpPr txBox="1"/>
          <p:nvPr/>
        </p:nvSpPr>
        <p:spPr>
          <a:xfrm>
            <a:off x="5592775" y="2185925"/>
            <a:ext cx="757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Upstream</a:t>
            </a:r>
            <a:endParaRPr sz="800">
              <a:latin typeface="Montserrat"/>
              <a:ea typeface="Montserrat"/>
              <a:cs typeface="Montserrat"/>
              <a:sym typeface="Montserrat"/>
            </a:endParaRPr>
          </a:p>
        </p:txBody>
      </p:sp>
      <p:sp>
        <p:nvSpPr>
          <p:cNvPr id="465" name="Google Shape;465;g2467bfce6f0_0_0"/>
          <p:cNvSpPr txBox="1"/>
          <p:nvPr/>
        </p:nvSpPr>
        <p:spPr>
          <a:xfrm>
            <a:off x="7084525" y="2185925"/>
            <a:ext cx="608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Origin</a:t>
            </a:r>
            <a:endParaRPr sz="800">
              <a:latin typeface="Montserrat"/>
              <a:ea typeface="Montserrat"/>
              <a:cs typeface="Montserrat"/>
              <a:sym typeface="Montserrat"/>
            </a:endParaRPr>
          </a:p>
        </p:txBody>
      </p:sp>
      <p:pic>
        <p:nvPicPr>
          <p:cNvPr id="466" name="Google Shape;466;g2467bfce6f0_0_0"/>
          <p:cNvPicPr preferRelativeResize="0"/>
          <p:nvPr/>
        </p:nvPicPr>
        <p:blipFill>
          <a:blip r:embed="rId10">
            <a:alphaModFix/>
          </a:blip>
          <a:stretch>
            <a:fillRect/>
          </a:stretch>
        </p:blipFill>
        <p:spPr>
          <a:xfrm>
            <a:off x="6221238" y="3381550"/>
            <a:ext cx="789900" cy="789900"/>
          </a:xfrm>
          <a:prstGeom prst="rect">
            <a:avLst/>
          </a:prstGeom>
          <a:noFill/>
          <a:ln>
            <a:noFill/>
          </a:ln>
        </p:spPr>
      </p:pic>
      <p:sp>
        <p:nvSpPr>
          <p:cNvPr id="467" name="Google Shape;467;g2467bfce6f0_0_0"/>
          <p:cNvSpPr txBox="1"/>
          <p:nvPr/>
        </p:nvSpPr>
        <p:spPr>
          <a:xfrm>
            <a:off x="6389138" y="4076725"/>
            <a:ext cx="67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Local</a:t>
            </a:r>
            <a:endParaRPr sz="800">
              <a:latin typeface="Montserrat"/>
              <a:ea typeface="Montserrat"/>
              <a:cs typeface="Montserrat"/>
              <a:sym typeface="Montserrat"/>
            </a:endParaRPr>
          </a:p>
        </p:txBody>
      </p:sp>
      <p:cxnSp>
        <p:nvCxnSpPr>
          <p:cNvPr id="468" name="Google Shape;468;g2467bfce6f0_0_0"/>
          <p:cNvCxnSpPr>
            <a:endCxn id="464" idx="2"/>
          </p:cNvCxnSpPr>
          <p:nvPr/>
        </p:nvCxnSpPr>
        <p:spPr>
          <a:xfrm rot="5400000" flipH="1">
            <a:off x="5813575" y="2651525"/>
            <a:ext cx="893400" cy="577800"/>
          </a:xfrm>
          <a:prstGeom prst="bentConnector3">
            <a:avLst>
              <a:gd name="adj1" fmla="val 50000"/>
            </a:avLst>
          </a:prstGeom>
          <a:noFill/>
          <a:ln w="38100" cap="flat" cmpd="sng">
            <a:solidFill>
              <a:srgbClr val="E06666"/>
            </a:solidFill>
            <a:prstDash val="solid"/>
            <a:round/>
            <a:headEnd type="none" w="med" len="med"/>
            <a:tailEnd type="none" w="med" len="med"/>
          </a:ln>
        </p:spPr>
      </p:cxnSp>
      <p:cxnSp>
        <p:nvCxnSpPr>
          <p:cNvPr id="469" name="Google Shape;469;g2467bfce6f0_0_0"/>
          <p:cNvCxnSpPr/>
          <p:nvPr/>
        </p:nvCxnSpPr>
        <p:spPr>
          <a:xfrm rot="-5400000">
            <a:off x="6541225" y="2634275"/>
            <a:ext cx="899400" cy="612900"/>
          </a:xfrm>
          <a:prstGeom prst="bentConnector3">
            <a:avLst>
              <a:gd name="adj1" fmla="val 50000"/>
            </a:avLst>
          </a:prstGeom>
          <a:noFill/>
          <a:ln w="38100" cap="flat" cmpd="sng">
            <a:solidFill>
              <a:schemeClr val="dk1"/>
            </a:solidFill>
            <a:prstDash val="solid"/>
            <a:round/>
            <a:headEnd type="none" w="med" len="med"/>
            <a:tailEnd type="none" w="med" len="med"/>
          </a:ln>
        </p:spPr>
      </p:cxnSp>
      <p:sp>
        <p:nvSpPr>
          <p:cNvPr id="470" name="Google Shape;470;g2467bfce6f0_0_0"/>
          <p:cNvSpPr txBox="1"/>
          <p:nvPr/>
        </p:nvSpPr>
        <p:spPr>
          <a:xfrm>
            <a:off x="5006750" y="2493725"/>
            <a:ext cx="1026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You can </a:t>
            </a:r>
            <a:r>
              <a:rPr lang="en" sz="700" b="1">
                <a:latin typeface="Montserrat"/>
                <a:ea typeface="Montserrat"/>
                <a:cs typeface="Montserrat"/>
                <a:sym typeface="Montserrat"/>
              </a:rPr>
              <a:t>Pull</a:t>
            </a:r>
            <a:r>
              <a:rPr lang="en" sz="700">
                <a:latin typeface="Montserrat"/>
                <a:ea typeface="Montserrat"/>
                <a:cs typeface="Montserrat"/>
                <a:sym typeface="Montserrat"/>
              </a:rPr>
              <a:t> from </a:t>
            </a:r>
            <a:r>
              <a:rPr lang="en" sz="700" b="1">
                <a:latin typeface="Montserrat"/>
                <a:ea typeface="Montserrat"/>
                <a:cs typeface="Montserrat"/>
                <a:sym typeface="Montserrat"/>
              </a:rPr>
              <a:t>upstream</a:t>
            </a:r>
            <a:r>
              <a:rPr lang="en" sz="700">
                <a:latin typeface="Montserrat"/>
                <a:ea typeface="Montserrat"/>
                <a:cs typeface="Montserrat"/>
                <a:sym typeface="Montserrat"/>
              </a:rPr>
              <a:t> changes to original</a:t>
            </a:r>
            <a:endParaRPr sz="700">
              <a:latin typeface="Montserrat"/>
              <a:ea typeface="Montserrat"/>
              <a:cs typeface="Montserrat"/>
              <a:sym typeface="Montserrat"/>
            </a:endParaRPr>
          </a:p>
        </p:txBody>
      </p:sp>
      <p:sp>
        <p:nvSpPr>
          <p:cNvPr id="471" name="Google Shape;471;g2467bfce6f0_0_0"/>
          <p:cNvSpPr txBox="1"/>
          <p:nvPr/>
        </p:nvSpPr>
        <p:spPr>
          <a:xfrm>
            <a:off x="6439513" y="2023263"/>
            <a:ext cx="400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Fork</a:t>
            </a:r>
            <a:endParaRPr sz="700">
              <a:latin typeface="Montserrat"/>
              <a:ea typeface="Montserrat"/>
              <a:cs typeface="Montserrat"/>
              <a:sym typeface="Montserrat"/>
            </a:endParaRPr>
          </a:p>
        </p:txBody>
      </p:sp>
      <p:sp>
        <p:nvSpPr>
          <p:cNvPr id="472" name="Google Shape;472;g2467bfce6f0_0_0"/>
          <p:cNvSpPr txBox="1"/>
          <p:nvPr/>
        </p:nvSpPr>
        <p:spPr>
          <a:xfrm>
            <a:off x="7432675" y="2575800"/>
            <a:ext cx="121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You can </a:t>
            </a:r>
            <a:r>
              <a:rPr lang="en" sz="700" b="1">
                <a:latin typeface="Montserrat"/>
                <a:ea typeface="Montserrat"/>
                <a:cs typeface="Montserrat"/>
                <a:sym typeface="Montserrat"/>
              </a:rPr>
              <a:t>Push</a:t>
            </a:r>
            <a:r>
              <a:rPr lang="en" sz="700">
                <a:latin typeface="Montserrat"/>
                <a:ea typeface="Montserrat"/>
                <a:cs typeface="Montserrat"/>
                <a:sym typeface="Montserrat"/>
              </a:rPr>
              <a:t> and </a:t>
            </a:r>
            <a:r>
              <a:rPr lang="en" sz="700" b="1">
                <a:latin typeface="Montserrat"/>
                <a:ea typeface="Montserrat"/>
                <a:cs typeface="Montserrat"/>
                <a:sym typeface="Montserrat"/>
              </a:rPr>
              <a:t>Pull</a:t>
            </a:r>
            <a:r>
              <a:rPr lang="en" sz="700">
                <a:latin typeface="Montserrat"/>
                <a:ea typeface="Montserrat"/>
                <a:cs typeface="Montserrat"/>
                <a:sym typeface="Montserrat"/>
              </a:rPr>
              <a:t> to your fork </a:t>
            </a:r>
            <a:r>
              <a:rPr lang="en" sz="700" b="1">
                <a:latin typeface="Montserrat"/>
                <a:ea typeface="Montserrat"/>
                <a:cs typeface="Montserrat"/>
                <a:sym typeface="Montserrat"/>
              </a:rPr>
              <a:t>origin</a:t>
            </a:r>
            <a:endParaRPr sz="700" b="1">
              <a:latin typeface="Montserrat"/>
              <a:ea typeface="Montserrat"/>
              <a:cs typeface="Montserrat"/>
              <a:sym typeface="Montserrat"/>
            </a:endParaRPr>
          </a:p>
        </p:txBody>
      </p:sp>
      <p:sp>
        <p:nvSpPr>
          <p:cNvPr id="473" name="Google Shape;473;g2467bfce6f0_0_0"/>
          <p:cNvSpPr txBox="1"/>
          <p:nvPr/>
        </p:nvSpPr>
        <p:spPr>
          <a:xfrm>
            <a:off x="7638175" y="1515838"/>
            <a:ext cx="118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You can </a:t>
            </a:r>
            <a:r>
              <a:rPr lang="en" sz="700" b="1">
                <a:latin typeface="Montserrat"/>
                <a:ea typeface="Montserrat"/>
                <a:cs typeface="Montserrat"/>
                <a:sym typeface="Montserrat"/>
              </a:rPr>
              <a:t>Clone</a:t>
            </a:r>
            <a:r>
              <a:rPr lang="en" sz="700">
                <a:latin typeface="Montserrat"/>
                <a:ea typeface="Montserrat"/>
                <a:cs typeface="Montserrat"/>
                <a:sym typeface="Montserrat"/>
              </a:rPr>
              <a:t> to your computer from Origin</a:t>
            </a:r>
            <a:endParaRPr sz="700">
              <a:latin typeface="Montserrat"/>
              <a:ea typeface="Montserrat"/>
              <a:cs typeface="Montserrat"/>
              <a:sym typeface="Montserrat"/>
            </a:endParaRPr>
          </a:p>
        </p:txBody>
      </p:sp>
      <p:cxnSp>
        <p:nvCxnSpPr>
          <p:cNvPr id="474" name="Google Shape;474;g2467bfce6f0_0_0"/>
          <p:cNvCxnSpPr>
            <a:endCxn id="466" idx="3"/>
          </p:cNvCxnSpPr>
          <p:nvPr/>
        </p:nvCxnSpPr>
        <p:spPr>
          <a:xfrm rot="5400000">
            <a:off x="6908687" y="2105950"/>
            <a:ext cx="1773000" cy="1568100"/>
          </a:xfrm>
          <a:prstGeom prst="bentConnector2">
            <a:avLst/>
          </a:prstGeom>
          <a:noFill/>
          <a:ln w="9525" cap="flat" cmpd="sng">
            <a:solidFill>
              <a:schemeClr val="dk1"/>
            </a:solidFill>
            <a:prstDash val="solid"/>
            <a:round/>
            <a:headEnd type="none" w="med" len="med"/>
            <a:tailEnd type="triangle" w="med" len="med"/>
          </a:ln>
        </p:spPr>
      </p:cxnSp>
      <p:cxnSp>
        <p:nvCxnSpPr>
          <p:cNvPr id="475" name="Google Shape;475;g2467bfce6f0_0_0"/>
          <p:cNvCxnSpPr/>
          <p:nvPr/>
        </p:nvCxnSpPr>
        <p:spPr>
          <a:xfrm flipH="1">
            <a:off x="7725425" y="2001350"/>
            <a:ext cx="856800" cy="3300"/>
          </a:xfrm>
          <a:prstGeom prst="straightConnector1">
            <a:avLst/>
          </a:prstGeom>
          <a:noFill/>
          <a:ln w="9525" cap="flat" cmpd="sng">
            <a:solidFill>
              <a:schemeClr val="dk1"/>
            </a:solidFill>
            <a:prstDash val="solid"/>
            <a:round/>
            <a:headEnd type="none" w="med" len="med"/>
            <a:tailEnd type="none" w="med" len="med"/>
          </a:ln>
        </p:spPr>
      </p:cxnSp>
      <p:sp>
        <p:nvSpPr>
          <p:cNvPr id="476" name="Google Shape;476;g2467bfce6f0_0_0"/>
          <p:cNvSpPr txBox="1"/>
          <p:nvPr/>
        </p:nvSpPr>
        <p:spPr>
          <a:xfrm>
            <a:off x="0" y="4653425"/>
            <a:ext cx="8305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1</a:t>
            </a:r>
            <a:r>
              <a:rPr lang="en" sz="500" b="0" u="none" strike="noStrike" cap="none">
                <a:solidFill>
                  <a:schemeClr val="dk1"/>
                </a:solidFill>
                <a:latin typeface="Montserrat"/>
                <a:ea typeface="Montserrat"/>
                <a:cs typeface="Montserrat"/>
                <a:sym typeface="Montserrat"/>
              </a:rPr>
              <a:t>] Image from Git website. </a:t>
            </a:r>
            <a:r>
              <a:rPr lang="en" sz="500" b="0" u="none" strike="noStrike" cap="none">
                <a:solidFill>
                  <a:schemeClr val="dk1"/>
                </a:solidFill>
                <a:uFill>
                  <a:noFill/>
                </a:uFill>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https://git-scm.com/downloads/logos</a:t>
            </a:r>
            <a:endParaRPr sz="5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2</a:t>
            </a:r>
            <a:r>
              <a:rPr lang="en" sz="500" b="0" u="none" strike="noStrike" cap="none">
                <a:solidFill>
                  <a:schemeClr val="dk1"/>
                </a:solidFill>
                <a:latin typeface="Montserrat"/>
                <a:ea typeface="Montserrat"/>
                <a:cs typeface="Montserrat"/>
                <a:sym typeface="Montserrat"/>
              </a:rPr>
              <a:t>] Image from Github website. </a:t>
            </a:r>
            <a:r>
              <a:rPr lang="en" sz="500" b="0" u="none" strike="noStrike" cap="none">
                <a:solidFill>
                  <a:schemeClr val="dk1"/>
                </a:solidFill>
                <a:uFill>
                  <a:noFill/>
                </a:uFill>
                <a:latin typeface="Montserrat"/>
                <a:ea typeface="Montserrat"/>
                <a:cs typeface="Montserrat"/>
                <a:sym typeface="Montserrat"/>
                <a:hlinkClick r:id="rId12">
                  <a:extLst>
                    <a:ext uri="{A12FA001-AC4F-418D-AE19-62706E023703}">
                      <ahyp:hlinkClr xmlns:ahyp="http://schemas.microsoft.com/office/drawing/2018/hyperlinkcolor" val="tx"/>
                    </a:ext>
                  </a:extLst>
                </a:hlinkClick>
              </a:rPr>
              <a:t>https://github.com/logos</a:t>
            </a:r>
            <a:endParaRPr sz="5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3</a:t>
            </a:r>
            <a:r>
              <a:rPr lang="en" sz="500" b="0" u="none" strike="noStrike" cap="none">
                <a:solidFill>
                  <a:schemeClr val="dk1"/>
                </a:solidFill>
                <a:latin typeface="Montserrat"/>
                <a:ea typeface="Montserrat"/>
                <a:cs typeface="Montserrat"/>
                <a:sym typeface="Montserrat"/>
              </a:rPr>
              <a:t>] Image from GitLab website. </a:t>
            </a:r>
            <a:r>
              <a:rPr lang="en" sz="500" b="0" u="none" strike="noStrike" cap="none">
                <a:solidFill>
                  <a:schemeClr val="dk1"/>
                </a:solidFill>
                <a:uFill>
                  <a:noFill/>
                </a:uFill>
                <a:latin typeface="Montserrat"/>
                <a:ea typeface="Montserrat"/>
                <a:cs typeface="Montserrat"/>
                <a:sym typeface="Montserrat"/>
                <a:hlinkClick r:id="rId13">
                  <a:extLst>
                    <a:ext uri="{A12FA001-AC4F-418D-AE19-62706E023703}">
                      <ahyp:hlinkClr xmlns:ahyp="http://schemas.microsoft.com/office/drawing/2018/hyperlinkcolor" val="tx"/>
                    </a:ext>
                  </a:extLst>
                </a:hlinkClick>
              </a:rPr>
              <a:t>https://about.gitlab.com/press</a:t>
            </a:r>
            <a:endParaRPr sz="5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4</a:t>
            </a:r>
            <a:r>
              <a:rPr lang="en" sz="500" b="0" u="none" strike="noStrike" cap="none">
                <a:solidFill>
                  <a:schemeClr val="dk1"/>
                </a:solidFill>
                <a:latin typeface="Montserrat"/>
                <a:ea typeface="Montserrat"/>
                <a:cs typeface="Montserrat"/>
                <a:sym typeface="Montserrat"/>
              </a:rPr>
              <a:t>] Image from Bitbucket website. </a:t>
            </a:r>
            <a:r>
              <a:rPr lang="en" sz="500" b="0" u="none" strike="noStrike" cap="none">
                <a:solidFill>
                  <a:schemeClr val="dk1"/>
                </a:solidFill>
                <a:uFill>
                  <a:noFill/>
                </a:uFill>
                <a:latin typeface="Montserrat"/>
                <a:ea typeface="Montserrat"/>
                <a:cs typeface="Montserrat"/>
                <a:sym typeface="Montserrat"/>
                <a:hlinkClick r:id="rId14">
                  <a:extLst>
                    <a:ext uri="{A12FA001-AC4F-418D-AE19-62706E023703}">
                      <ahyp:hlinkClr xmlns:ahyp="http://schemas.microsoft.com/office/drawing/2018/hyperlinkcolor" val="tx"/>
                    </a:ext>
                  </a:extLst>
                </a:hlinkClick>
              </a:rPr>
              <a:t>https://bitbucket.org</a:t>
            </a:r>
            <a:endParaRPr sz="500" b="0" u="none" strike="noStrike" cap="none">
              <a:solidFill>
                <a:schemeClr val="dk1"/>
              </a:solidFill>
              <a:latin typeface="Montserrat"/>
              <a:ea typeface="Montserrat"/>
              <a:cs typeface="Montserrat"/>
              <a:sym typeface="Montserrat"/>
            </a:endParaRPr>
          </a:p>
        </p:txBody>
      </p:sp>
      <p:sp>
        <p:nvSpPr>
          <p:cNvPr id="477" name="Google Shape;477;g2467bfce6f0_0_0"/>
          <p:cNvSpPr txBox="1"/>
          <p:nvPr/>
        </p:nvSpPr>
        <p:spPr>
          <a:xfrm>
            <a:off x="2268325" y="4653425"/>
            <a:ext cx="457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5</a:t>
            </a:r>
            <a:r>
              <a:rPr lang="en" sz="500" b="0" u="none" strike="noStrike" cap="none">
                <a:solidFill>
                  <a:schemeClr val="dk1"/>
                </a:solidFill>
                <a:latin typeface="Montserrat"/>
                <a:ea typeface="Montserrat"/>
                <a:cs typeface="Montserrat"/>
                <a:sym typeface="Montserrat"/>
              </a:rPr>
              <a:t>] Hello World. </a:t>
            </a:r>
            <a:r>
              <a:rPr lang="en" sz="500" b="0" u="none" strike="noStrike" cap="none">
                <a:solidFill>
                  <a:schemeClr val="dk1"/>
                </a:solidFill>
                <a:uFill>
                  <a:noFill/>
                </a:uFill>
                <a:latin typeface="Montserrat"/>
                <a:ea typeface="Montserrat"/>
                <a:cs typeface="Montserrat"/>
                <a:sym typeface="Montserrat"/>
                <a:hlinkClick r:id="rId15">
                  <a:extLst>
                    <a:ext uri="{A12FA001-AC4F-418D-AE19-62706E023703}">
                      <ahyp:hlinkClr xmlns:ahyp="http://schemas.microsoft.com/office/drawing/2018/hyperlinkcolor" val="tx"/>
                    </a:ext>
                  </a:extLst>
                </a:hlinkClick>
              </a:rPr>
              <a:t>https://docs.github.com/en/get-started/quickstart/hello-world#</a:t>
            </a:r>
            <a:endParaRPr sz="5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r>
              <a:rPr lang="en" sz="500" b="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6</a:t>
            </a:r>
            <a:r>
              <a:rPr lang="en" sz="500" b="0" u="none" strike="noStrike" cap="none">
                <a:solidFill>
                  <a:schemeClr val="dk1"/>
                </a:solidFill>
                <a:latin typeface="Montserrat"/>
                <a:ea typeface="Montserrat"/>
                <a:cs typeface="Montserrat"/>
                <a:sym typeface="Montserrat"/>
              </a:rPr>
              <a:t>] GitLab. </a:t>
            </a:r>
            <a:r>
              <a:rPr lang="en" sz="500" b="0" u="none" strike="noStrike" cap="none">
                <a:solidFill>
                  <a:schemeClr val="dk1"/>
                </a:solidFill>
                <a:uFill>
                  <a:noFill/>
                </a:u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https://www.techtarget.com/whatis/definition/GitLa</a:t>
            </a:r>
            <a:r>
              <a:rPr lang="en" sz="500" b="0" u="none" strike="noStrike" cap="none">
                <a:solidFill>
                  <a:schemeClr val="dk1"/>
                </a:solidFill>
                <a:uFill>
                  <a:noFill/>
                </a:uFill>
                <a:latin typeface="Montserrat"/>
                <a:ea typeface="Montserrat"/>
                <a:cs typeface="Montserrat"/>
                <a:sym typeface="Montserrat"/>
                <a:hlinkClick r:id="rId16">
                  <a:extLst>
                    <a:ext uri="{A12FA001-AC4F-418D-AE19-62706E023703}">
                      <ahyp:hlinkClr xmlns:ahyp="http://schemas.microsoft.com/office/drawing/2018/hyperlinkcolor" val="tx"/>
                    </a:ext>
                  </a:extLst>
                </a:hlinkClick>
              </a:rPr>
              <a:t>b</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500"/>
              <a:buFont typeface="Arial"/>
              <a:buNone/>
            </a:pPr>
            <a:r>
              <a:rPr lang="en" sz="500">
                <a:solidFill>
                  <a:schemeClr val="dk1"/>
                </a:solidFill>
                <a:latin typeface="Montserrat"/>
                <a:ea typeface="Montserrat"/>
                <a:cs typeface="Montserrat"/>
                <a:sym typeface="Montserrat"/>
              </a:rPr>
              <a:t>[7] A brief overview of Bitbucket. </a:t>
            </a:r>
            <a:r>
              <a:rPr lang="en" sz="500">
                <a:solidFill>
                  <a:schemeClr val="dk1"/>
                </a:solidFill>
                <a:uFill>
                  <a:noFill/>
                </a:uFill>
                <a:latin typeface="Montserrat"/>
                <a:ea typeface="Montserrat"/>
                <a:cs typeface="Montserrat"/>
                <a:sym typeface="Montserrat"/>
                <a:hlinkClick r:id="rId17">
                  <a:extLst>
                    <a:ext uri="{A12FA001-AC4F-418D-AE19-62706E023703}">
                      <ahyp:hlinkClr xmlns:ahyp="http://schemas.microsoft.com/office/drawing/2018/hyperlinkcolor" val="tx"/>
                    </a:ext>
                  </a:extLst>
                </a:hlinkClick>
              </a:rPr>
              <a:t>https://bitbucket.org/product/guides/getting-started/overview#a-brief-overview-of-bitbucket</a:t>
            </a:r>
            <a:endParaRPr sz="5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r>
              <a:rPr lang="en" sz="500">
                <a:solidFill>
                  <a:schemeClr val="dk1"/>
                </a:solidFill>
                <a:latin typeface="Montserrat"/>
                <a:ea typeface="Montserrat"/>
                <a:cs typeface="Montserrat"/>
                <a:sym typeface="Montserrat"/>
              </a:rPr>
              <a:t>[8] https://stackoverflow.com/questions/9257533/what-is-the-difference-between-origin-and-upstream-on-github</a:t>
            </a:r>
            <a:endParaRPr sz="5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500"/>
              <a:buFont typeface="Arial"/>
              <a:buNone/>
            </a:pPr>
            <a:endParaRPr sz="500">
              <a:solidFill>
                <a:schemeClr val="dk1"/>
              </a:solidFill>
              <a:latin typeface="Montserrat"/>
              <a:ea typeface="Montserrat"/>
              <a:cs typeface="Montserrat"/>
              <a:sym typeface="Montserrat"/>
            </a:endParaRPr>
          </a:p>
        </p:txBody>
      </p:sp>
      <p:sp>
        <p:nvSpPr>
          <p:cNvPr id="478" name="Google Shape;478;g2467bfce6f0_0_0"/>
          <p:cNvSpPr txBox="1"/>
          <p:nvPr/>
        </p:nvSpPr>
        <p:spPr>
          <a:xfrm>
            <a:off x="8319150" y="3949975"/>
            <a:ext cx="377700" cy="26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500" b="0" i="0" u="none" strike="noStrike" cap="none">
                <a:solidFill>
                  <a:srgbClr val="000000"/>
                </a:solidFill>
                <a:latin typeface="Montserrat"/>
                <a:ea typeface="Montserrat"/>
                <a:cs typeface="Montserrat"/>
                <a:sym typeface="Montserrat"/>
              </a:rPr>
              <a:t>[</a:t>
            </a:r>
            <a:r>
              <a:rPr lang="en" sz="500">
                <a:latin typeface="Montserrat"/>
                <a:ea typeface="Montserrat"/>
                <a:cs typeface="Montserrat"/>
                <a:sym typeface="Montserrat"/>
              </a:rPr>
              <a:t>8</a:t>
            </a:r>
            <a:r>
              <a:rPr lang="en" sz="500" b="0" i="0" u="none" strike="noStrike" cap="none">
                <a:solidFill>
                  <a:srgbClr val="000000"/>
                </a:solidFill>
                <a:latin typeface="Montserrat"/>
                <a:ea typeface="Montserrat"/>
                <a:cs typeface="Montserrat"/>
                <a:sym typeface="Montserrat"/>
              </a:rPr>
              <a:t>]</a:t>
            </a:r>
            <a:endParaRPr sz="500" b="0" i="0" u="none" strike="noStrike" cap="none">
              <a:solidFill>
                <a:srgbClr val="000000"/>
              </a:solidFill>
              <a:latin typeface="Montserrat"/>
              <a:ea typeface="Montserrat"/>
              <a:cs typeface="Montserrat"/>
              <a:sym typeface="Montserrat"/>
            </a:endParaRPr>
          </a:p>
        </p:txBody>
      </p:sp>
      <p:sp>
        <p:nvSpPr>
          <p:cNvPr id="479" name="Google Shape;479;g2467bfce6f0_0_0"/>
          <p:cNvSpPr txBox="1"/>
          <p:nvPr/>
        </p:nvSpPr>
        <p:spPr>
          <a:xfrm>
            <a:off x="4867650" y="4245975"/>
            <a:ext cx="3885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The </a:t>
            </a:r>
            <a:r>
              <a:rPr lang="en" sz="1000" b="1">
                <a:latin typeface="Montserrat"/>
                <a:ea typeface="Montserrat"/>
                <a:cs typeface="Montserrat"/>
                <a:sym typeface="Montserrat"/>
              </a:rPr>
              <a:t>downstream repository</a:t>
            </a:r>
            <a:r>
              <a:rPr lang="en" sz="1000">
                <a:latin typeface="Montserrat"/>
                <a:ea typeface="Montserrat"/>
                <a:cs typeface="Montserrat"/>
                <a:sym typeface="Montserrat"/>
              </a:rPr>
              <a:t> refers to a repository that has been cloned or forked from the upstream repository.</a:t>
            </a:r>
            <a:endParaRPr sz="1000">
              <a:latin typeface="Montserrat"/>
              <a:ea typeface="Montserrat"/>
              <a:cs typeface="Montserrat"/>
              <a:sym typeface="Montserrat"/>
            </a:endParaRPr>
          </a:p>
        </p:txBody>
      </p:sp>
      <p:sp>
        <p:nvSpPr>
          <p:cNvPr id="480" name="Google Shape;480;g2467bfce6f0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cxnSp>
        <p:nvCxnSpPr>
          <p:cNvPr id="481" name="Google Shape;481;g2467bfce6f0_0_0"/>
          <p:cNvCxnSpPr/>
          <p:nvPr/>
        </p:nvCxnSpPr>
        <p:spPr>
          <a:xfrm rot="10800000">
            <a:off x="4983725" y="1818675"/>
            <a:ext cx="2100" cy="1828800"/>
          </a:xfrm>
          <a:prstGeom prst="straightConnector1">
            <a:avLst/>
          </a:prstGeom>
          <a:noFill/>
          <a:ln w="28575" cap="flat" cmpd="sng">
            <a:solidFill>
              <a:schemeClr val="accent5"/>
            </a:solidFill>
            <a:prstDash val="solid"/>
            <a:round/>
            <a:headEnd type="none" w="med" len="med"/>
            <a:tailEnd type="triangle" w="med" len="med"/>
          </a:ln>
        </p:spPr>
      </p:cxnSp>
      <p:cxnSp>
        <p:nvCxnSpPr>
          <p:cNvPr id="482" name="Google Shape;482;g2467bfce6f0_0_0"/>
          <p:cNvCxnSpPr/>
          <p:nvPr/>
        </p:nvCxnSpPr>
        <p:spPr>
          <a:xfrm flipH="1">
            <a:off x="8781775" y="1865975"/>
            <a:ext cx="600" cy="1828800"/>
          </a:xfrm>
          <a:prstGeom prst="straightConnector1">
            <a:avLst/>
          </a:prstGeom>
          <a:noFill/>
          <a:ln w="28575" cap="flat" cmpd="sng">
            <a:solidFill>
              <a:schemeClr val="accent5"/>
            </a:solidFill>
            <a:prstDash val="solid"/>
            <a:round/>
            <a:headEnd type="none" w="med" len="med"/>
            <a:tailEnd type="triangle" w="med" len="med"/>
          </a:ln>
        </p:spPr>
      </p:cxnSp>
      <p:sp>
        <p:nvSpPr>
          <p:cNvPr id="483" name="Google Shape;483;g2467bfce6f0_0_0"/>
          <p:cNvSpPr txBox="1"/>
          <p:nvPr/>
        </p:nvSpPr>
        <p:spPr>
          <a:xfrm rot="-5400000">
            <a:off x="4094450" y="2139725"/>
            <a:ext cx="13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Upstream</a:t>
            </a:r>
            <a:endParaRPr>
              <a:latin typeface="Montserrat"/>
              <a:ea typeface="Montserrat"/>
              <a:cs typeface="Montserrat"/>
              <a:sym typeface="Montserrat"/>
            </a:endParaRPr>
          </a:p>
        </p:txBody>
      </p:sp>
      <p:sp>
        <p:nvSpPr>
          <p:cNvPr id="484" name="Google Shape;484;g2467bfce6f0_0_0"/>
          <p:cNvSpPr txBox="1"/>
          <p:nvPr/>
        </p:nvSpPr>
        <p:spPr>
          <a:xfrm rot="5400000">
            <a:off x="8214675" y="2610550"/>
            <a:ext cx="158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Downstream</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232d8597a2d_4_45"/>
          <p:cNvSpPr txBox="1">
            <a:spLocks noGrp="1"/>
          </p:cNvSpPr>
          <p:nvPr>
            <p:ph type="body" idx="1"/>
          </p:nvPr>
        </p:nvSpPr>
        <p:spPr>
          <a:xfrm>
            <a:off x="360125" y="1152475"/>
            <a:ext cx="8303100" cy="3416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Char char="●"/>
            </a:pPr>
            <a:r>
              <a:rPr lang="en" sz="1300">
                <a:solidFill>
                  <a:schemeClr val="dk1"/>
                </a:solidFill>
              </a:rPr>
              <a:t>Atlassian wanted to closely emulate the workflow they had followed with Subversion, but improve upon it with Git’s advanced branching features and easy merging. </a:t>
            </a:r>
            <a:r>
              <a:rPr lang="en" sz="1300" baseline="30000">
                <a:solidFill>
                  <a:schemeClr val="dk1"/>
                </a:solidFill>
              </a:rPr>
              <a:t>[1]</a:t>
            </a:r>
            <a:endParaRPr sz="1300" baseline="300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300">
                <a:solidFill>
                  <a:schemeClr val="dk1"/>
                </a:solidFill>
              </a:rPr>
              <a:t>Cut down release cycle from 90 days with SVN to </a:t>
            </a:r>
            <a:r>
              <a:rPr lang="en" sz="1300" b="1">
                <a:solidFill>
                  <a:schemeClr val="dk1"/>
                </a:solidFill>
              </a:rPr>
              <a:t>2 weeks </a:t>
            </a:r>
            <a:r>
              <a:rPr lang="en" sz="1300">
                <a:solidFill>
                  <a:schemeClr val="dk1"/>
                </a:solidFill>
              </a:rPr>
              <a:t>with Git. </a:t>
            </a:r>
            <a:r>
              <a:rPr lang="en" sz="1300" baseline="30000">
                <a:solidFill>
                  <a:schemeClr val="dk1"/>
                </a:solidFill>
              </a:rPr>
              <a:t>[1]</a:t>
            </a:r>
            <a:endParaRPr sz="1300" baseline="30000">
              <a:solidFill>
                <a:schemeClr val="dk1"/>
              </a:solidFill>
            </a:endParaRPr>
          </a:p>
          <a:p>
            <a:pPr marL="457200" lvl="0" indent="-323850" algn="l" rtl="0">
              <a:lnSpc>
                <a:spcPct val="115000"/>
              </a:lnSpc>
              <a:spcBef>
                <a:spcPts val="0"/>
              </a:spcBef>
              <a:spcAft>
                <a:spcPts val="0"/>
              </a:spcAft>
              <a:buClr>
                <a:schemeClr val="dk1"/>
              </a:buClr>
              <a:buSzPts val="1500"/>
              <a:buChar char="●"/>
            </a:pPr>
            <a:r>
              <a:rPr lang="en" sz="1300">
                <a:solidFill>
                  <a:schemeClr val="dk1"/>
                </a:solidFill>
              </a:rPr>
              <a:t>Merging and reverting in Git are stored as part of the source code’s change history, Git has compatibility with complementing systems, and can be scaled to accommodate both small and larger projects </a:t>
            </a:r>
            <a:r>
              <a:rPr lang="en" sz="1300" baseline="30000">
                <a:solidFill>
                  <a:schemeClr val="dk1"/>
                </a:solidFill>
              </a:rPr>
              <a:t>[2]</a:t>
            </a:r>
            <a:endParaRPr sz="1300" baseline="3000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a:solidFill>
                  <a:schemeClr val="dk1"/>
                </a:solidFill>
              </a:rPr>
              <a:t>Increase in project costs: Stable branch and development branches begin to diverge as commits are complicated in SVN, and therefore do not occur frequently. As such, project costs increase as significant work needs to be done to merge both branches. </a:t>
            </a:r>
            <a:r>
              <a:rPr lang="en" sz="1300" baseline="30000">
                <a:solidFill>
                  <a:schemeClr val="dk1"/>
                </a:solidFill>
              </a:rPr>
              <a:t>[1]</a:t>
            </a:r>
            <a:endParaRPr sz="1300" baseline="30000">
              <a:solidFill>
                <a:schemeClr val="dk1"/>
              </a:solidFill>
            </a:endParaRPr>
          </a:p>
        </p:txBody>
      </p:sp>
      <p:sp>
        <p:nvSpPr>
          <p:cNvPr id="490" name="Google Shape;490;g232d8597a2d_4_45"/>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Use Case Validation - Atlassian</a:t>
            </a:r>
            <a:endParaRPr/>
          </a:p>
          <a:p>
            <a:pPr marL="0" lvl="0" indent="0" algn="l" rtl="0">
              <a:lnSpc>
                <a:spcPct val="100000"/>
              </a:lnSpc>
              <a:spcBef>
                <a:spcPts val="0"/>
              </a:spcBef>
              <a:spcAft>
                <a:spcPts val="0"/>
              </a:spcAft>
              <a:buSzPts val="2800"/>
              <a:buNone/>
            </a:pPr>
            <a:endParaRPr/>
          </a:p>
        </p:txBody>
      </p:sp>
      <p:sp>
        <p:nvSpPr>
          <p:cNvPr id="491" name="Google Shape;491;g232d8597a2d_4_45"/>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15</a:t>
            </a:fld>
            <a:endParaRPr/>
          </a:p>
        </p:txBody>
      </p:sp>
      <p:sp>
        <p:nvSpPr>
          <p:cNvPr id="492" name="Google Shape;492;g232d8597a2d_4_45"/>
          <p:cNvSpPr txBox="1"/>
          <p:nvPr/>
        </p:nvSpPr>
        <p:spPr>
          <a:xfrm>
            <a:off x="172950" y="4616725"/>
            <a:ext cx="8798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1</a:t>
            </a:r>
            <a:r>
              <a:rPr lang="en" sz="600" b="0" u="none" strike="noStrike" cap="none">
                <a:solidFill>
                  <a:srgbClr val="000000"/>
                </a:solidFill>
                <a:latin typeface="Montserrat"/>
                <a:ea typeface="Montserrat"/>
                <a:cs typeface="Montserrat"/>
                <a:sym typeface="Montserrat"/>
              </a:rPr>
              <a:t>] From SVN to Git: how Atlassian made the switch without sacrificing active development. Jonathon Creenaune.  January 3, 2013. Retrieved from: </a:t>
            </a:r>
            <a:r>
              <a:rPr lang="en" sz="600" b="0" strike="noStrike" cap="none">
                <a:latin typeface="Montserrat"/>
                <a:ea typeface="Montserrat"/>
                <a:cs typeface="Montserrat"/>
                <a:sym typeface="Montserrat"/>
              </a:rPr>
              <a:t>https://www.atlassian.com/blog/git/svn-to-git-how-atlassian-made-the-switch-without-sacrificing-active-development</a:t>
            </a:r>
            <a:endParaRPr sz="600" b="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2</a:t>
            </a:r>
            <a:r>
              <a:rPr lang="en" sz="600" b="0" u="none" strike="noStrike" cap="none">
                <a:solidFill>
                  <a:srgbClr val="000000"/>
                </a:solidFill>
                <a:latin typeface="Montserrat"/>
                <a:ea typeface="Montserrat"/>
                <a:cs typeface="Montserrat"/>
                <a:sym typeface="Montserrat"/>
              </a:rPr>
              <a:t>] What is Git. Atlassian. Retrieved from https://www.atlassian.com/git/tutorials/what-is-git#flexibility</a:t>
            </a:r>
            <a:endParaRPr sz="600" b="0" u="none" strike="noStrike" cap="none">
              <a:solidFill>
                <a:srgbClr val="000000"/>
              </a:solidFill>
              <a:latin typeface="Montserrat"/>
              <a:ea typeface="Montserrat"/>
              <a:cs typeface="Montserrat"/>
              <a:sym typeface="Montserrat"/>
            </a:endParaRPr>
          </a:p>
        </p:txBody>
      </p:sp>
      <p:sp>
        <p:nvSpPr>
          <p:cNvPr id="493" name="Google Shape;493;g232d8597a2d_4_45"/>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30fee6dae0_1_101"/>
          <p:cNvSpPr txBox="1">
            <a:spLocks noGrp="1"/>
          </p:cNvSpPr>
          <p:nvPr>
            <p:ph type="title"/>
          </p:nvPr>
        </p:nvSpPr>
        <p:spPr>
          <a:xfrm>
            <a:off x="3723850" y="24041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Our Approach to Change</a:t>
            </a:r>
            <a:endParaRPr/>
          </a:p>
        </p:txBody>
      </p:sp>
      <p:sp>
        <p:nvSpPr>
          <p:cNvPr id="499" name="Google Shape;499;g230fee6dae0_1_101"/>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a:t>
            </a:r>
            <a:endParaRPr/>
          </a:p>
        </p:txBody>
      </p:sp>
      <p:sp>
        <p:nvSpPr>
          <p:cNvPr id="500" name="Google Shape;500;g230fee6dae0_1_10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16</a:t>
            </a:fld>
            <a:endParaRPr/>
          </a:p>
        </p:txBody>
      </p:sp>
      <p:sp>
        <p:nvSpPr>
          <p:cNvPr id="501" name="Google Shape;501;g230fee6dae0_1_10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232d8597a2d_2_0"/>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03.a</a:t>
            </a:r>
            <a:endParaRPr/>
          </a:p>
        </p:txBody>
      </p:sp>
      <p:sp>
        <p:nvSpPr>
          <p:cNvPr id="507" name="Google Shape;507;g232d8597a2d_2_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17</a:t>
            </a:fld>
            <a:endParaRPr/>
          </a:p>
        </p:txBody>
      </p:sp>
      <p:sp>
        <p:nvSpPr>
          <p:cNvPr id="508" name="Google Shape;508;g232d8597a2d_2_0"/>
          <p:cNvSpPr txBox="1">
            <a:spLocks noGrp="1"/>
          </p:cNvSpPr>
          <p:nvPr>
            <p:ph type="title"/>
          </p:nvPr>
        </p:nvSpPr>
        <p:spPr>
          <a:xfrm>
            <a:off x="3723850" y="24041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Requirements and Personas</a:t>
            </a:r>
            <a:endParaRPr/>
          </a:p>
        </p:txBody>
      </p:sp>
      <p:sp>
        <p:nvSpPr>
          <p:cNvPr id="509" name="Google Shape;509;g232d8597a2d_2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510" name="Google Shape;510;g232d8597a2d_2_0"/>
          <p:cNvSpPr txBox="1"/>
          <p:nvPr/>
        </p:nvSpPr>
        <p:spPr>
          <a:xfrm>
            <a:off x="5314750" y="3666300"/>
            <a:ext cx="31161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Functional Requirements</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Personas and User Stories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232e79b64d2_0_0"/>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Personas</a:t>
            </a:r>
            <a:endParaRPr/>
          </a:p>
        </p:txBody>
      </p:sp>
      <p:sp>
        <p:nvSpPr>
          <p:cNvPr id="516" name="Google Shape;516;g232e79b64d2_0_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18</a:t>
            </a:fld>
            <a:endParaRPr/>
          </a:p>
        </p:txBody>
      </p:sp>
      <p:pic>
        <p:nvPicPr>
          <p:cNvPr id="517" name="Google Shape;517;g232e79b64d2_0_0"/>
          <p:cNvPicPr preferRelativeResize="0"/>
          <p:nvPr/>
        </p:nvPicPr>
        <p:blipFill rotWithShape="1">
          <a:blip r:embed="rId3">
            <a:alphaModFix/>
          </a:blip>
          <a:srcRect l="72665" t="5645" r="4676" b="56616"/>
          <a:stretch/>
        </p:blipFill>
        <p:spPr>
          <a:xfrm>
            <a:off x="6949600" y="1219200"/>
            <a:ext cx="1252859" cy="1389887"/>
          </a:xfrm>
          <a:prstGeom prst="rect">
            <a:avLst/>
          </a:prstGeom>
          <a:noFill/>
          <a:ln>
            <a:noFill/>
          </a:ln>
        </p:spPr>
      </p:pic>
      <p:pic>
        <p:nvPicPr>
          <p:cNvPr id="518" name="Google Shape;518;g232e79b64d2_0_0"/>
          <p:cNvPicPr preferRelativeResize="0"/>
          <p:nvPr/>
        </p:nvPicPr>
        <p:blipFill rotWithShape="1">
          <a:blip r:embed="rId3">
            <a:alphaModFix/>
          </a:blip>
          <a:srcRect l="28028" t="4053" r="50242" b="55802"/>
          <a:stretch/>
        </p:blipFill>
        <p:spPr>
          <a:xfrm>
            <a:off x="4967275" y="1219200"/>
            <a:ext cx="1162665" cy="1426463"/>
          </a:xfrm>
          <a:prstGeom prst="rect">
            <a:avLst/>
          </a:prstGeom>
          <a:noFill/>
          <a:ln>
            <a:noFill/>
          </a:ln>
        </p:spPr>
      </p:pic>
      <p:pic>
        <p:nvPicPr>
          <p:cNvPr id="519" name="Google Shape;519;g232e79b64d2_0_0"/>
          <p:cNvPicPr preferRelativeResize="0"/>
          <p:nvPr/>
        </p:nvPicPr>
        <p:blipFill rotWithShape="1">
          <a:blip r:embed="rId3">
            <a:alphaModFix/>
          </a:blip>
          <a:srcRect l="29086" t="50615" r="50640" b="10055"/>
          <a:stretch/>
        </p:blipFill>
        <p:spPr>
          <a:xfrm>
            <a:off x="658025" y="1219200"/>
            <a:ext cx="1054853" cy="1380745"/>
          </a:xfrm>
          <a:prstGeom prst="rect">
            <a:avLst/>
          </a:prstGeom>
          <a:noFill/>
          <a:ln>
            <a:noFill/>
          </a:ln>
        </p:spPr>
      </p:pic>
      <p:sp>
        <p:nvSpPr>
          <p:cNvPr id="520" name="Google Shape;520;g232e79b64d2_0_0"/>
          <p:cNvSpPr txBox="1">
            <a:spLocks noGrp="1"/>
          </p:cNvSpPr>
          <p:nvPr>
            <p:ph type="title" idx="2"/>
          </p:nvPr>
        </p:nvSpPr>
        <p:spPr>
          <a:xfrm>
            <a:off x="275100" y="2685671"/>
            <a:ext cx="1820700" cy="64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500">
                <a:solidFill>
                  <a:schemeClr val="accent1"/>
                </a:solidFill>
              </a:rPr>
              <a:t>KATE</a:t>
            </a:r>
            <a:endParaRPr sz="1500">
              <a:solidFill>
                <a:schemeClr val="accent1"/>
              </a:solidFill>
            </a:endParaRPr>
          </a:p>
          <a:p>
            <a:pPr marL="0" lvl="0" indent="0" algn="ctr" rtl="0">
              <a:lnSpc>
                <a:spcPct val="100000"/>
              </a:lnSpc>
              <a:spcBef>
                <a:spcPts val="0"/>
              </a:spcBef>
              <a:spcAft>
                <a:spcPts val="0"/>
              </a:spcAft>
              <a:buSzPts val="4800"/>
              <a:buNone/>
            </a:pPr>
            <a:r>
              <a:rPr lang="en" sz="1500" b="0">
                <a:latin typeface="Montserrat SemiBold"/>
                <a:ea typeface="Montserrat SemiBold"/>
                <a:cs typeface="Montserrat SemiBold"/>
                <a:sym typeface="Montserrat SemiBold"/>
              </a:rPr>
              <a:t>System admin</a:t>
            </a:r>
            <a:endParaRPr sz="1500" b="0">
              <a:latin typeface="Montserrat SemiBold"/>
              <a:ea typeface="Montserrat SemiBold"/>
              <a:cs typeface="Montserrat SemiBold"/>
              <a:sym typeface="Montserrat SemiBold"/>
            </a:endParaRPr>
          </a:p>
        </p:txBody>
      </p:sp>
      <p:sp>
        <p:nvSpPr>
          <p:cNvPr id="521" name="Google Shape;521;g232e79b64d2_0_0"/>
          <p:cNvSpPr txBox="1">
            <a:spLocks noGrp="1"/>
          </p:cNvSpPr>
          <p:nvPr>
            <p:ph type="subTitle" idx="3"/>
          </p:nvPr>
        </p:nvSpPr>
        <p:spPr>
          <a:xfrm>
            <a:off x="8078452" y="1030275"/>
            <a:ext cx="7689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baseline="30000"/>
              <a:t>[1]</a:t>
            </a:r>
            <a:endParaRPr baseline="30000"/>
          </a:p>
        </p:txBody>
      </p:sp>
      <p:sp>
        <p:nvSpPr>
          <p:cNvPr id="522" name="Google Shape;522;g232e79b64d2_0_0"/>
          <p:cNvSpPr txBox="1"/>
          <p:nvPr/>
        </p:nvSpPr>
        <p:spPr>
          <a:xfrm>
            <a:off x="107675" y="4988175"/>
            <a:ext cx="9144000" cy="92400"/>
          </a:xfrm>
          <a:prstGeom prst="rect">
            <a:avLst/>
          </a:prstGeom>
          <a:noFill/>
          <a:ln>
            <a:noFill/>
          </a:ln>
        </p:spPr>
        <p:txBody>
          <a:bodyPr spcFirstLastPara="1" wrap="square" lIns="91425" tIns="0" rIns="91425"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1</a:t>
            </a:r>
            <a:r>
              <a:rPr lang="en" sz="600" b="0" u="none" strike="noStrike" cap="none">
                <a:solidFill>
                  <a:schemeClr val="dk1"/>
                </a:solidFill>
                <a:latin typeface="Montserrat"/>
                <a:ea typeface="Montserrat"/>
                <a:cs typeface="Montserrat"/>
                <a:sym typeface="Montserrat"/>
              </a:rPr>
              <a:t>] Freepik. (2023). Retrieved from https://www.freepik.com/free-vector/happy-people-avatars_7085154.htm#query=person%20avatar&amp;position=8&amp;from_view=search&amp;track=ais </a:t>
            </a:r>
            <a:endParaRPr sz="600" b="0" u="none" strike="noStrike" cap="none">
              <a:solidFill>
                <a:schemeClr val="dk1"/>
              </a:solidFill>
              <a:latin typeface="Montserrat"/>
              <a:ea typeface="Montserrat"/>
              <a:cs typeface="Montserrat"/>
              <a:sym typeface="Montserrat"/>
            </a:endParaRPr>
          </a:p>
        </p:txBody>
      </p:sp>
      <p:sp>
        <p:nvSpPr>
          <p:cNvPr id="523" name="Google Shape;523;g232e79b64d2_0_0"/>
          <p:cNvSpPr txBox="1">
            <a:spLocks noGrp="1"/>
          </p:cNvSpPr>
          <p:nvPr>
            <p:ph type="title" idx="2"/>
          </p:nvPr>
        </p:nvSpPr>
        <p:spPr>
          <a:xfrm>
            <a:off x="312900" y="3342296"/>
            <a:ext cx="1820700" cy="64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100" b="0">
                <a:solidFill>
                  <a:schemeClr val="dk1"/>
                </a:solidFill>
              </a:rPr>
              <a:t>Need a VCS that can scale better and have better performance</a:t>
            </a:r>
            <a:endParaRPr sz="1100" b="0">
              <a:solidFill>
                <a:schemeClr val="dk1"/>
              </a:solidFill>
            </a:endParaRPr>
          </a:p>
        </p:txBody>
      </p:sp>
      <p:sp>
        <p:nvSpPr>
          <p:cNvPr id="524" name="Google Shape;524;g232e79b64d2_0_0"/>
          <p:cNvSpPr txBox="1">
            <a:spLocks noGrp="1"/>
          </p:cNvSpPr>
          <p:nvPr>
            <p:ph type="title" idx="2"/>
          </p:nvPr>
        </p:nvSpPr>
        <p:spPr>
          <a:xfrm>
            <a:off x="4638263" y="2685671"/>
            <a:ext cx="1820700" cy="64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500">
                <a:solidFill>
                  <a:schemeClr val="accent1"/>
                </a:solidFill>
              </a:rPr>
              <a:t>HARVEY</a:t>
            </a:r>
            <a:endParaRPr sz="1500">
              <a:solidFill>
                <a:schemeClr val="accent1"/>
              </a:solidFill>
            </a:endParaRPr>
          </a:p>
          <a:p>
            <a:pPr marL="0" lvl="0" indent="0" algn="ctr" rtl="0">
              <a:lnSpc>
                <a:spcPct val="100000"/>
              </a:lnSpc>
              <a:spcBef>
                <a:spcPts val="0"/>
              </a:spcBef>
              <a:spcAft>
                <a:spcPts val="0"/>
              </a:spcAft>
              <a:buSzPts val="4800"/>
              <a:buNone/>
            </a:pPr>
            <a:r>
              <a:rPr lang="en" sz="1500" b="0">
                <a:latin typeface="Montserrat SemiBold"/>
                <a:ea typeface="Montserrat SemiBold"/>
                <a:cs typeface="Montserrat SemiBold"/>
                <a:sym typeface="Montserrat SemiBold"/>
              </a:rPr>
              <a:t>Tester</a:t>
            </a:r>
            <a:endParaRPr sz="1500" b="0">
              <a:latin typeface="Montserrat SemiBold"/>
              <a:ea typeface="Montserrat SemiBold"/>
              <a:cs typeface="Montserrat SemiBold"/>
              <a:sym typeface="Montserrat SemiBold"/>
            </a:endParaRPr>
          </a:p>
        </p:txBody>
      </p:sp>
      <p:sp>
        <p:nvSpPr>
          <p:cNvPr id="525" name="Google Shape;525;g232e79b64d2_0_0"/>
          <p:cNvSpPr txBox="1">
            <a:spLocks noGrp="1"/>
          </p:cNvSpPr>
          <p:nvPr>
            <p:ph type="title" idx="2"/>
          </p:nvPr>
        </p:nvSpPr>
        <p:spPr>
          <a:xfrm>
            <a:off x="6565326" y="2685675"/>
            <a:ext cx="2021400" cy="64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500">
                <a:solidFill>
                  <a:schemeClr val="accent1"/>
                </a:solidFill>
              </a:rPr>
              <a:t>JACKSON</a:t>
            </a:r>
            <a:endParaRPr sz="1500">
              <a:solidFill>
                <a:schemeClr val="accent1"/>
              </a:solidFill>
            </a:endParaRPr>
          </a:p>
          <a:p>
            <a:pPr marL="0" lvl="0" indent="0" algn="ctr" rtl="0">
              <a:lnSpc>
                <a:spcPct val="100000"/>
              </a:lnSpc>
              <a:spcBef>
                <a:spcPts val="0"/>
              </a:spcBef>
              <a:spcAft>
                <a:spcPts val="0"/>
              </a:spcAft>
              <a:buSzPts val="4800"/>
              <a:buNone/>
            </a:pPr>
            <a:r>
              <a:rPr lang="en" sz="1500" b="0">
                <a:latin typeface="Montserrat SemiBold"/>
                <a:ea typeface="Montserrat SemiBold"/>
                <a:cs typeface="Montserrat SemiBold"/>
                <a:sym typeface="Montserrat SemiBold"/>
              </a:rPr>
              <a:t>Release Manager</a:t>
            </a:r>
            <a:endParaRPr sz="1500" b="0">
              <a:latin typeface="Montserrat SemiBold"/>
              <a:ea typeface="Montserrat SemiBold"/>
              <a:cs typeface="Montserrat SemiBold"/>
              <a:sym typeface="Montserrat SemiBold"/>
            </a:endParaRPr>
          </a:p>
        </p:txBody>
      </p:sp>
      <p:sp>
        <p:nvSpPr>
          <p:cNvPr id="526" name="Google Shape;526;g232e79b64d2_0_0"/>
          <p:cNvSpPr txBox="1">
            <a:spLocks noGrp="1"/>
          </p:cNvSpPr>
          <p:nvPr>
            <p:ph type="title" idx="2"/>
          </p:nvPr>
        </p:nvSpPr>
        <p:spPr>
          <a:xfrm>
            <a:off x="4638275" y="3342296"/>
            <a:ext cx="1820700" cy="64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100" b="0">
                <a:solidFill>
                  <a:schemeClr val="dk1"/>
                </a:solidFill>
              </a:rPr>
              <a:t>Need a VCS that can easily store test resources</a:t>
            </a:r>
            <a:endParaRPr sz="1100" b="0">
              <a:solidFill>
                <a:schemeClr val="dk1"/>
              </a:solidFill>
            </a:endParaRPr>
          </a:p>
        </p:txBody>
      </p:sp>
      <p:sp>
        <p:nvSpPr>
          <p:cNvPr id="527" name="Google Shape;527;g232e79b64d2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pic>
        <p:nvPicPr>
          <p:cNvPr id="528" name="Google Shape;528;g232e79b64d2_0_0"/>
          <p:cNvPicPr preferRelativeResize="0"/>
          <p:nvPr/>
        </p:nvPicPr>
        <p:blipFill rotWithShape="1">
          <a:blip r:embed="rId3">
            <a:alphaModFix/>
          </a:blip>
          <a:srcRect l="4693" t="50615" r="72647" b="10055"/>
          <a:stretch/>
        </p:blipFill>
        <p:spPr>
          <a:xfrm>
            <a:off x="2814400" y="1219200"/>
            <a:ext cx="1174917" cy="1380745"/>
          </a:xfrm>
          <a:prstGeom prst="rect">
            <a:avLst/>
          </a:prstGeom>
          <a:noFill/>
          <a:ln>
            <a:noFill/>
          </a:ln>
        </p:spPr>
      </p:pic>
      <p:sp>
        <p:nvSpPr>
          <p:cNvPr id="529" name="Google Shape;529;g232e79b64d2_0_0"/>
          <p:cNvSpPr txBox="1"/>
          <p:nvPr/>
        </p:nvSpPr>
        <p:spPr>
          <a:xfrm>
            <a:off x="1916838" y="2685671"/>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chemeClr val="accent1"/>
                </a:solidFill>
                <a:latin typeface="Montserrat"/>
                <a:ea typeface="Montserrat"/>
                <a:cs typeface="Montserrat"/>
                <a:sym typeface="Montserrat"/>
              </a:rPr>
              <a:t>EMILY</a:t>
            </a:r>
            <a:endParaRPr sz="1500" b="1" i="0" u="none" strike="noStrike" cap="none">
              <a:solidFill>
                <a:schemeClr val="accent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r>
              <a:rPr lang="en" sz="1500" b="0" i="0" u="none" strike="noStrike" cap="none">
                <a:solidFill>
                  <a:schemeClr val="dk2"/>
                </a:solidFill>
                <a:latin typeface="Montserrat SemiBold"/>
                <a:ea typeface="Montserrat SemiBold"/>
                <a:cs typeface="Montserrat SemiBold"/>
                <a:sym typeface="Montserrat SemiBold"/>
              </a:rPr>
              <a:t>Software Developer</a:t>
            </a:r>
            <a:endParaRPr sz="1400" b="0" i="0" u="none" strike="noStrike" cap="none">
              <a:solidFill>
                <a:srgbClr val="000000"/>
              </a:solidFill>
              <a:latin typeface="Arial"/>
              <a:ea typeface="Arial"/>
              <a:cs typeface="Arial"/>
              <a:sym typeface="Arial"/>
            </a:endParaRPr>
          </a:p>
        </p:txBody>
      </p:sp>
      <p:sp>
        <p:nvSpPr>
          <p:cNvPr id="530" name="Google Shape;530;g232e79b64d2_0_0"/>
          <p:cNvSpPr txBox="1"/>
          <p:nvPr/>
        </p:nvSpPr>
        <p:spPr>
          <a:xfrm>
            <a:off x="2428675" y="3342296"/>
            <a:ext cx="2021400" cy="1031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Need a VCS that </a:t>
            </a:r>
            <a:r>
              <a:rPr lang="en" sz="1100">
                <a:solidFill>
                  <a:schemeClr val="dk1"/>
                </a:solidFill>
                <a:latin typeface="Montserrat"/>
                <a:ea typeface="Montserrat"/>
                <a:cs typeface="Montserrat"/>
                <a:sym typeface="Montserrat"/>
              </a:rPr>
              <a:t>allows multiple developers to work and merge simultaneously and with minimal conflicts</a:t>
            </a:r>
            <a:endParaRPr sz="1400" b="0" i="0" u="none" strike="noStrike" cap="none">
              <a:solidFill>
                <a:srgbClr val="000000"/>
              </a:solidFill>
              <a:latin typeface="Arial"/>
              <a:ea typeface="Arial"/>
              <a:cs typeface="Arial"/>
              <a:sym typeface="Arial"/>
            </a:endParaRPr>
          </a:p>
        </p:txBody>
      </p:sp>
      <p:sp>
        <p:nvSpPr>
          <p:cNvPr id="531" name="Google Shape;531;g232e79b64d2_0_0"/>
          <p:cNvSpPr txBox="1"/>
          <p:nvPr/>
        </p:nvSpPr>
        <p:spPr>
          <a:xfrm>
            <a:off x="6565325" y="3319496"/>
            <a:ext cx="20214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Montserrat"/>
                <a:ea typeface="Montserrat"/>
                <a:cs typeface="Montserrat"/>
                <a:sym typeface="Montserrat"/>
              </a:rPr>
              <a:t>Need a VCS that </a:t>
            </a:r>
            <a:r>
              <a:rPr lang="en" sz="1100">
                <a:solidFill>
                  <a:schemeClr val="dk1"/>
                </a:solidFill>
                <a:latin typeface="Montserrat"/>
                <a:ea typeface="Montserrat"/>
                <a:cs typeface="Montserrat"/>
                <a:sym typeface="Montserrat"/>
              </a:rPr>
              <a:t>is reliable, has limited downtime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232d8597a2d_2_19"/>
          <p:cNvSpPr txBox="1">
            <a:spLocks noGrp="1"/>
          </p:cNvSpPr>
          <p:nvPr>
            <p:ph type="subTitle" idx="1"/>
          </p:nvPr>
        </p:nvSpPr>
        <p:spPr>
          <a:xfrm>
            <a:off x="293975" y="437050"/>
            <a:ext cx="8586900" cy="43509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 sz="1200" b="1"/>
              <a:t>System Admin:</a:t>
            </a:r>
            <a:endParaRPr sz="1200" b="1"/>
          </a:p>
          <a:p>
            <a:pPr marL="457200" lvl="0" indent="-298450" algn="l" rtl="0">
              <a:lnSpc>
                <a:spcPct val="100000"/>
              </a:lnSpc>
              <a:spcBef>
                <a:spcPts val="0"/>
              </a:spcBef>
              <a:spcAft>
                <a:spcPts val="0"/>
              </a:spcAft>
              <a:buSzPts val="1100"/>
              <a:buChar char="●"/>
            </a:pPr>
            <a:r>
              <a:rPr lang="en" sz="1100"/>
              <a:t>Git should be the new version control system and the only place where developers will be committed codes to </a:t>
            </a:r>
            <a:endParaRPr sz="1100"/>
          </a:p>
          <a:p>
            <a:pPr marL="457200" lvl="0" indent="-298450" algn="l" rtl="0">
              <a:lnSpc>
                <a:spcPct val="100000"/>
              </a:lnSpc>
              <a:spcBef>
                <a:spcPts val="0"/>
              </a:spcBef>
              <a:spcAft>
                <a:spcPts val="0"/>
              </a:spcAft>
              <a:buSzPts val="1100"/>
              <a:buChar char="●"/>
            </a:pPr>
            <a:r>
              <a:rPr lang="en" sz="1100"/>
              <a:t>Git’s access controls, authentication, and authorization mechanisms should mirror the current SVN configuration</a:t>
            </a:r>
            <a:endParaRPr sz="1100"/>
          </a:p>
          <a:p>
            <a:pPr marL="457200" lvl="0" indent="-298450" algn="l" rtl="0">
              <a:lnSpc>
                <a:spcPct val="100000"/>
              </a:lnSpc>
              <a:spcBef>
                <a:spcPts val="0"/>
              </a:spcBef>
              <a:spcAft>
                <a:spcPts val="0"/>
              </a:spcAft>
              <a:buSzPts val="1100"/>
              <a:buChar char="●"/>
            </a:pPr>
            <a:r>
              <a:rPr lang="en" sz="1100"/>
              <a:t>Codes in SVN repositories and their history, branches, and tags should exist in Git after migration</a:t>
            </a:r>
            <a:endParaRPr sz="1100"/>
          </a:p>
          <a:p>
            <a:pPr marL="457200" lvl="0" indent="-298450" algn="l" rtl="0">
              <a:lnSpc>
                <a:spcPct val="100000"/>
              </a:lnSpc>
              <a:spcBef>
                <a:spcPts val="0"/>
              </a:spcBef>
              <a:spcAft>
                <a:spcPts val="0"/>
              </a:spcAft>
              <a:buSzPts val="1100"/>
              <a:buChar char="●"/>
            </a:pPr>
            <a:r>
              <a:rPr lang="en" sz="1100"/>
              <a:t>SVN repositories should be read-only after cutover is completed.</a:t>
            </a:r>
            <a:endParaRPr sz="1100"/>
          </a:p>
          <a:p>
            <a:pPr marL="457200" lvl="0" indent="-298450" algn="l" rtl="0">
              <a:lnSpc>
                <a:spcPct val="100000"/>
              </a:lnSpc>
              <a:spcBef>
                <a:spcPts val="0"/>
              </a:spcBef>
              <a:spcAft>
                <a:spcPts val="0"/>
              </a:spcAft>
              <a:buSzPts val="1100"/>
              <a:buChar char="●"/>
            </a:pPr>
            <a:r>
              <a:rPr lang="en" sz="1100"/>
              <a:t>Git should be able to show users change history to branches</a:t>
            </a:r>
            <a:endParaRPr sz="1100"/>
          </a:p>
          <a:p>
            <a:pPr marL="0" lvl="0" indent="0" algn="l" rtl="0">
              <a:lnSpc>
                <a:spcPct val="100000"/>
              </a:lnSpc>
              <a:spcBef>
                <a:spcPts val="0"/>
              </a:spcBef>
              <a:spcAft>
                <a:spcPts val="0"/>
              </a:spcAft>
              <a:buSzPts val="1800"/>
              <a:buNone/>
            </a:pPr>
            <a:endParaRPr sz="1100"/>
          </a:p>
          <a:p>
            <a:pPr marL="0" lvl="0" indent="0" algn="l" rtl="0">
              <a:lnSpc>
                <a:spcPct val="100000"/>
              </a:lnSpc>
              <a:spcBef>
                <a:spcPts val="0"/>
              </a:spcBef>
              <a:spcAft>
                <a:spcPts val="0"/>
              </a:spcAft>
              <a:buSzPts val="1800"/>
              <a:buNone/>
            </a:pPr>
            <a:r>
              <a:rPr lang="en" sz="1200" b="1"/>
              <a:t>Software Tester:</a:t>
            </a:r>
            <a:endParaRPr sz="1200" b="1"/>
          </a:p>
          <a:p>
            <a:pPr marL="457200" lvl="0" indent="-298450" algn="l" rtl="0">
              <a:lnSpc>
                <a:spcPct val="100000"/>
              </a:lnSpc>
              <a:spcBef>
                <a:spcPts val="0"/>
              </a:spcBef>
              <a:spcAft>
                <a:spcPts val="0"/>
              </a:spcAft>
              <a:buSzPts val="1100"/>
              <a:buChar char="●"/>
            </a:pPr>
            <a:r>
              <a:rPr lang="en" sz="1100"/>
              <a:t>Git should allow for us to restore a repository to a prior version.</a:t>
            </a:r>
            <a:endParaRPr sz="1100"/>
          </a:p>
          <a:p>
            <a:pPr marL="457200" lvl="0" indent="-298450" algn="l" rtl="0">
              <a:lnSpc>
                <a:spcPct val="100000"/>
              </a:lnSpc>
              <a:spcBef>
                <a:spcPts val="0"/>
              </a:spcBef>
              <a:spcAft>
                <a:spcPts val="0"/>
              </a:spcAft>
              <a:buSzPts val="1100"/>
              <a:buChar char="●"/>
            </a:pPr>
            <a:r>
              <a:rPr lang="en" sz="1100"/>
              <a:t>Git should have intuitive repository organization capabilities.</a:t>
            </a:r>
            <a:endParaRPr sz="1100"/>
          </a:p>
          <a:p>
            <a:pPr marL="457200" lvl="0" indent="-298450" algn="l" rtl="0">
              <a:lnSpc>
                <a:spcPct val="100000"/>
              </a:lnSpc>
              <a:spcBef>
                <a:spcPts val="0"/>
              </a:spcBef>
              <a:spcAft>
                <a:spcPts val="0"/>
              </a:spcAft>
              <a:buSzPts val="1100"/>
              <a:buChar char="●"/>
            </a:pPr>
            <a:r>
              <a:rPr lang="en" sz="1100"/>
              <a:t>Git should be able to have files migrated over from SVN without any missing or corrupted files.</a:t>
            </a:r>
            <a:endParaRPr sz="1100"/>
          </a:p>
          <a:p>
            <a:pPr marL="457200" lvl="0" indent="0" algn="l" rtl="0">
              <a:lnSpc>
                <a:spcPct val="100000"/>
              </a:lnSpc>
              <a:spcBef>
                <a:spcPts val="0"/>
              </a:spcBef>
              <a:spcAft>
                <a:spcPts val="0"/>
              </a:spcAft>
              <a:buNone/>
            </a:pPr>
            <a:endParaRPr sz="1100"/>
          </a:p>
          <a:p>
            <a:pPr marL="0" lvl="0" indent="0" algn="just" rtl="0">
              <a:spcBef>
                <a:spcPts val="0"/>
              </a:spcBef>
              <a:spcAft>
                <a:spcPts val="0"/>
              </a:spcAft>
              <a:buNone/>
            </a:pPr>
            <a:r>
              <a:rPr lang="en" sz="1200" b="1"/>
              <a:t>Software Developer:</a:t>
            </a:r>
            <a:endParaRPr sz="1200" b="1"/>
          </a:p>
          <a:p>
            <a:pPr marL="457200" lvl="0" indent="-298450" algn="just" rtl="0">
              <a:spcBef>
                <a:spcPts val="0"/>
              </a:spcBef>
              <a:spcAft>
                <a:spcPts val="0"/>
              </a:spcAft>
              <a:buSzPts val="1100"/>
              <a:buChar char="●"/>
            </a:pPr>
            <a:r>
              <a:rPr lang="en" sz="1100"/>
              <a:t>Git should enable developers to manage code versions and collaborate with other teams.</a:t>
            </a:r>
            <a:endParaRPr sz="1100"/>
          </a:p>
          <a:p>
            <a:pPr marL="457200" lvl="0" indent="-298450" algn="just" rtl="0">
              <a:spcBef>
                <a:spcPts val="0"/>
              </a:spcBef>
              <a:spcAft>
                <a:spcPts val="0"/>
              </a:spcAft>
              <a:buSzPts val="1100"/>
              <a:buChar char="●"/>
            </a:pPr>
            <a:r>
              <a:rPr lang="en" sz="1100"/>
              <a:t>Git should allow developers to create, manage, and merge multiple branches of their code as needed for new features.</a:t>
            </a:r>
            <a:endParaRPr sz="1100"/>
          </a:p>
          <a:p>
            <a:pPr marL="457200" lvl="0" indent="-298450" algn="just" rtl="0">
              <a:spcBef>
                <a:spcPts val="0"/>
              </a:spcBef>
              <a:spcAft>
                <a:spcPts val="0"/>
              </a:spcAft>
              <a:buSzPts val="1100"/>
              <a:buChar char="●"/>
            </a:pPr>
            <a:r>
              <a:rPr lang="en" sz="1100"/>
              <a:t>Git should identify any merge conflicts, and allow developers to resolve them effectively.</a:t>
            </a:r>
            <a:endParaRPr sz="1100"/>
          </a:p>
          <a:p>
            <a:pPr marL="457200" lvl="0" indent="-298450" algn="just" rtl="0">
              <a:spcBef>
                <a:spcPts val="0"/>
              </a:spcBef>
              <a:spcAft>
                <a:spcPts val="0"/>
              </a:spcAft>
              <a:buSzPts val="1100"/>
              <a:buChar char="●"/>
            </a:pPr>
            <a:r>
              <a:rPr lang="en" sz="1100"/>
              <a:t>Git should create backups of repositories and restore them in case of data loss or corruption.</a:t>
            </a:r>
            <a:endParaRPr sz="1100"/>
          </a:p>
          <a:p>
            <a:pPr marL="0" lvl="0" indent="0" algn="just" rtl="0">
              <a:spcBef>
                <a:spcPts val="1000"/>
              </a:spcBef>
              <a:spcAft>
                <a:spcPts val="0"/>
              </a:spcAft>
              <a:buNone/>
            </a:pPr>
            <a:r>
              <a:rPr lang="en" sz="1200" b="1"/>
              <a:t>Release Manager:</a:t>
            </a:r>
            <a:endParaRPr sz="1100"/>
          </a:p>
          <a:p>
            <a:pPr marL="457200" lvl="0" indent="-298450" algn="l" rtl="0">
              <a:spcBef>
                <a:spcPts val="0"/>
              </a:spcBef>
              <a:spcAft>
                <a:spcPts val="0"/>
              </a:spcAft>
              <a:buSzPts val="1100"/>
              <a:buChar char="●"/>
            </a:pPr>
            <a:r>
              <a:rPr lang="en" sz="1100"/>
              <a:t>Git should allow the release manager  to easily create and manage different branches</a:t>
            </a:r>
            <a:endParaRPr sz="1100"/>
          </a:p>
          <a:p>
            <a:pPr marL="457200" lvl="0" indent="-298450" algn="l" rtl="0">
              <a:spcBef>
                <a:spcPts val="0"/>
              </a:spcBef>
              <a:spcAft>
                <a:spcPts val="0"/>
              </a:spcAft>
              <a:buSzPts val="1100"/>
              <a:buChar char="●"/>
            </a:pPr>
            <a:r>
              <a:rPr lang="en" sz="1100"/>
              <a:t>Git should allow the release manager to review code from pull requests, compare and view changes made in the codebase, and decide what fixes go into the release</a:t>
            </a:r>
            <a:endParaRPr sz="1100"/>
          </a:p>
          <a:p>
            <a:pPr marL="457200" lvl="0" indent="-298450" algn="l" rtl="0">
              <a:spcBef>
                <a:spcPts val="0"/>
              </a:spcBef>
              <a:spcAft>
                <a:spcPts val="0"/>
              </a:spcAft>
              <a:buSzPts val="1100"/>
              <a:buChar char="●"/>
            </a:pPr>
            <a:r>
              <a:rPr lang="en" sz="1100"/>
              <a:t>Git should allow the release manager to easily use Git plugins to connect our CI/CD application to the repository and automate pipeline tasks </a:t>
            </a:r>
            <a:r>
              <a:rPr lang="en" sz="1100" baseline="30000"/>
              <a:t>[1][2]</a:t>
            </a:r>
            <a:endParaRPr sz="1100" baseline="30000"/>
          </a:p>
          <a:p>
            <a:pPr marL="457200" lvl="0" indent="0" algn="l" rtl="0">
              <a:spcBef>
                <a:spcPts val="0"/>
              </a:spcBef>
              <a:spcAft>
                <a:spcPts val="0"/>
              </a:spcAft>
              <a:buNone/>
            </a:pPr>
            <a:endParaRPr sz="1100"/>
          </a:p>
          <a:p>
            <a:pPr marL="0" lvl="0" indent="0" algn="just" rtl="0">
              <a:lnSpc>
                <a:spcPct val="115000"/>
              </a:lnSpc>
              <a:spcBef>
                <a:spcPts val="0"/>
              </a:spcBef>
              <a:spcAft>
                <a:spcPts val="0"/>
              </a:spcAft>
              <a:buNone/>
            </a:pPr>
            <a:endParaRPr sz="1100"/>
          </a:p>
          <a:p>
            <a:pPr marL="0" lvl="0" indent="0" algn="l" rtl="0">
              <a:lnSpc>
                <a:spcPct val="100000"/>
              </a:lnSpc>
              <a:spcBef>
                <a:spcPts val="0"/>
              </a:spcBef>
              <a:spcAft>
                <a:spcPts val="0"/>
              </a:spcAft>
              <a:buNone/>
            </a:pPr>
            <a:endParaRPr sz="1100"/>
          </a:p>
          <a:p>
            <a:pPr marL="0" lvl="0" indent="0" algn="just" rtl="0">
              <a:lnSpc>
                <a:spcPct val="115000"/>
              </a:lnSpc>
              <a:spcBef>
                <a:spcPts val="0"/>
              </a:spcBef>
              <a:spcAft>
                <a:spcPts val="0"/>
              </a:spcAft>
              <a:buSzPts val="1800"/>
              <a:buNone/>
            </a:pPr>
            <a:endParaRPr sz="1100"/>
          </a:p>
        </p:txBody>
      </p:sp>
      <p:sp>
        <p:nvSpPr>
          <p:cNvPr id="537" name="Google Shape;537;g232d8597a2d_2_19"/>
          <p:cNvSpPr txBox="1">
            <a:spLocks noGrp="1"/>
          </p:cNvSpPr>
          <p:nvPr>
            <p:ph type="title" idx="4"/>
          </p:nvPr>
        </p:nvSpPr>
        <p:spPr>
          <a:xfrm>
            <a:off x="733325" y="-5585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Functional Requirements</a:t>
            </a:r>
            <a:endParaRPr/>
          </a:p>
        </p:txBody>
      </p:sp>
      <p:sp>
        <p:nvSpPr>
          <p:cNvPr id="538" name="Google Shape;538;g232d8597a2d_2_19"/>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19</a:t>
            </a:fld>
            <a:endParaRPr/>
          </a:p>
        </p:txBody>
      </p:sp>
      <p:sp>
        <p:nvSpPr>
          <p:cNvPr id="539" name="Google Shape;539;g232d8597a2d_2_19"/>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540" name="Google Shape;540;g232d8597a2d_2_19"/>
          <p:cNvSpPr txBox="1"/>
          <p:nvPr/>
        </p:nvSpPr>
        <p:spPr>
          <a:xfrm>
            <a:off x="15425" y="4804800"/>
            <a:ext cx="914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[1] Functional requirements of Release Manager: https://kubernetes.io/releases/release-managers/</a:t>
            </a:r>
            <a:endParaRPr sz="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[2] Functional requirements of Release Manager: https://about.gitlab.com/blog/2015/06/25/release-manager-the-invisible-hero/</a:t>
            </a:r>
            <a:endParaRPr sz="6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
          <p:cNvSpPr txBox="1">
            <a:spLocks noGrp="1"/>
          </p:cNvSpPr>
          <p:nvPr>
            <p:ph type="title"/>
          </p:nvPr>
        </p:nvSpPr>
        <p:spPr>
          <a:xfrm>
            <a:off x="717900" y="158800"/>
            <a:ext cx="770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Our Team - Git Mavericks</a:t>
            </a:r>
            <a:endParaRPr/>
          </a:p>
        </p:txBody>
      </p:sp>
      <p:sp>
        <p:nvSpPr>
          <p:cNvPr id="257" name="Google Shape;257;p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a:t>
            </a:fld>
            <a:endParaRPr/>
          </a:p>
        </p:txBody>
      </p:sp>
      <p:sp>
        <p:nvSpPr>
          <p:cNvPr id="258" name="Google Shape;258;p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pic>
        <p:nvPicPr>
          <p:cNvPr id="259" name="Google Shape;259;p3"/>
          <p:cNvPicPr preferRelativeResize="0"/>
          <p:nvPr/>
        </p:nvPicPr>
        <p:blipFill>
          <a:blip r:embed="rId3">
            <a:alphaModFix/>
          </a:blip>
          <a:stretch>
            <a:fillRect/>
          </a:stretch>
        </p:blipFill>
        <p:spPr>
          <a:xfrm>
            <a:off x="383275" y="806563"/>
            <a:ext cx="1544303" cy="1527048"/>
          </a:xfrm>
          <a:prstGeom prst="rect">
            <a:avLst/>
          </a:prstGeom>
          <a:noFill/>
          <a:ln>
            <a:noFill/>
          </a:ln>
        </p:spPr>
      </p:pic>
      <p:pic>
        <p:nvPicPr>
          <p:cNvPr id="260" name="Google Shape;260;p3"/>
          <p:cNvPicPr preferRelativeResize="0"/>
          <p:nvPr/>
        </p:nvPicPr>
        <p:blipFill>
          <a:blip r:embed="rId4">
            <a:alphaModFix/>
          </a:blip>
          <a:stretch>
            <a:fillRect/>
          </a:stretch>
        </p:blipFill>
        <p:spPr>
          <a:xfrm>
            <a:off x="7137200" y="2845300"/>
            <a:ext cx="1552930" cy="1527048"/>
          </a:xfrm>
          <a:prstGeom prst="rect">
            <a:avLst/>
          </a:prstGeom>
          <a:noFill/>
          <a:ln>
            <a:noFill/>
          </a:ln>
        </p:spPr>
      </p:pic>
      <p:pic>
        <p:nvPicPr>
          <p:cNvPr id="261" name="Google Shape;261;p3"/>
          <p:cNvPicPr preferRelativeResize="0"/>
          <p:nvPr/>
        </p:nvPicPr>
        <p:blipFill>
          <a:blip r:embed="rId5">
            <a:alphaModFix/>
          </a:blip>
          <a:stretch>
            <a:fillRect/>
          </a:stretch>
        </p:blipFill>
        <p:spPr>
          <a:xfrm>
            <a:off x="4917529" y="2845300"/>
            <a:ext cx="1509793" cy="1527048"/>
          </a:xfrm>
          <a:prstGeom prst="rect">
            <a:avLst/>
          </a:prstGeom>
          <a:noFill/>
          <a:ln>
            <a:noFill/>
          </a:ln>
        </p:spPr>
      </p:pic>
      <p:pic>
        <p:nvPicPr>
          <p:cNvPr id="262" name="Google Shape;262;p3"/>
          <p:cNvPicPr preferRelativeResize="0"/>
          <p:nvPr/>
        </p:nvPicPr>
        <p:blipFill>
          <a:blip r:embed="rId6">
            <a:alphaModFix/>
          </a:blip>
          <a:stretch>
            <a:fillRect/>
          </a:stretch>
        </p:blipFill>
        <p:spPr>
          <a:xfrm>
            <a:off x="7163082" y="806563"/>
            <a:ext cx="1527048" cy="1527048"/>
          </a:xfrm>
          <a:prstGeom prst="rect">
            <a:avLst/>
          </a:prstGeom>
          <a:noFill/>
          <a:ln>
            <a:noFill/>
          </a:ln>
        </p:spPr>
      </p:pic>
      <p:pic>
        <p:nvPicPr>
          <p:cNvPr id="263" name="Google Shape;263;p3"/>
          <p:cNvPicPr preferRelativeResize="0"/>
          <p:nvPr/>
        </p:nvPicPr>
        <p:blipFill>
          <a:blip r:embed="rId7">
            <a:alphaModFix/>
          </a:blip>
          <a:stretch>
            <a:fillRect/>
          </a:stretch>
        </p:blipFill>
        <p:spPr>
          <a:xfrm>
            <a:off x="4900274" y="806563"/>
            <a:ext cx="1527048" cy="1527048"/>
          </a:xfrm>
          <a:prstGeom prst="rect">
            <a:avLst/>
          </a:prstGeom>
          <a:noFill/>
          <a:ln>
            <a:noFill/>
          </a:ln>
        </p:spPr>
      </p:pic>
      <p:pic>
        <p:nvPicPr>
          <p:cNvPr id="264" name="Google Shape;264;p3"/>
          <p:cNvPicPr preferRelativeResize="0"/>
          <p:nvPr/>
        </p:nvPicPr>
        <p:blipFill>
          <a:blip r:embed="rId8">
            <a:alphaModFix/>
          </a:blip>
          <a:stretch>
            <a:fillRect/>
          </a:stretch>
        </p:blipFill>
        <p:spPr>
          <a:xfrm>
            <a:off x="2650402" y="806563"/>
            <a:ext cx="1527047" cy="1527047"/>
          </a:xfrm>
          <a:prstGeom prst="rect">
            <a:avLst/>
          </a:prstGeom>
          <a:noFill/>
          <a:ln>
            <a:noFill/>
          </a:ln>
        </p:spPr>
      </p:pic>
      <p:pic>
        <p:nvPicPr>
          <p:cNvPr id="265" name="Google Shape;265;p3"/>
          <p:cNvPicPr preferRelativeResize="0"/>
          <p:nvPr/>
        </p:nvPicPr>
        <p:blipFill>
          <a:blip r:embed="rId9">
            <a:alphaModFix/>
          </a:blip>
          <a:stretch>
            <a:fillRect/>
          </a:stretch>
        </p:blipFill>
        <p:spPr>
          <a:xfrm>
            <a:off x="383275" y="2845300"/>
            <a:ext cx="1527049" cy="1527047"/>
          </a:xfrm>
          <a:prstGeom prst="rect">
            <a:avLst/>
          </a:prstGeom>
          <a:noFill/>
          <a:ln>
            <a:noFill/>
          </a:ln>
        </p:spPr>
      </p:pic>
      <p:pic>
        <p:nvPicPr>
          <p:cNvPr id="266" name="Google Shape;266;p3"/>
          <p:cNvPicPr preferRelativeResize="0"/>
          <p:nvPr/>
        </p:nvPicPr>
        <p:blipFill>
          <a:blip r:embed="rId10">
            <a:alphaModFix/>
          </a:blip>
          <a:stretch>
            <a:fillRect/>
          </a:stretch>
        </p:blipFill>
        <p:spPr>
          <a:xfrm>
            <a:off x="2650401" y="2845300"/>
            <a:ext cx="1527049" cy="1527049"/>
          </a:xfrm>
          <a:prstGeom prst="rect">
            <a:avLst/>
          </a:prstGeom>
          <a:noFill/>
          <a:ln>
            <a:noFill/>
          </a:ln>
        </p:spPr>
      </p:pic>
      <p:sp>
        <p:nvSpPr>
          <p:cNvPr id="267" name="Google Shape;267;p3"/>
          <p:cNvSpPr txBox="1"/>
          <p:nvPr/>
        </p:nvSpPr>
        <p:spPr>
          <a:xfrm>
            <a:off x="273275" y="2343138"/>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Amelia Mazer</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Scrum Master</a:t>
            </a:r>
            <a:endParaRPr sz="1000">
              <a:latin typeface="Montserrat"/>
              <a:ea typeface="Montserrat"/>
              <a:cs typeface="Montserrat"/>
              <a:sym typeface="Montserrat"/>
            </a:endParaRPr>
          </a:p>
        </p:txBody>
      </p:sp>
      <p:sp>
        <p:nvSpPr>
          <p:cNvPr id="268" name="Google Shape;268;p3"/>
          <p:cNvSpPr txBox="1"/>
          <p:nvPr/>
        </p:nvSpPr>
        <p:spPr>
          <a:xfrm>
            <a:off x="2526025" y="2343138"/>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Rahul Sridhar Bangalore</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Product Owner </a:t>
            </a:r>
            <a:endParaRPr sz="1000">
              <a:latin typeface="Montserrat"/>
              <a:ea typeface="Montserrat"/>
              <a:cs typeface="Montserrat"/>
              <a:sym typeface="Montserrat"/>
            </a:endParaRPr>
          </a:p>
        </p:txBody>
      </p:sp>
      <p:sp>
        <p:nvSpPr>
          <p:cNvPr id="269" name="Google Shape;269;p3"/>
          <p:cNvSpPr txBox="1"/>
          <p:nvPr/>
        </p:nvSpPr>
        <p:spPr>
          <a:xfrm>
            <a:off x="4778775" y="2343138"/>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Vinit Jahagirdar</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Software </a:t>
            </a:r>
            <a:r>
              <a:rPr lang="en" sz="1000">
                <a:solidFill>
                  <a:schemeClr val="dk1"/>
                </a:solidFill>
                <a:latin typeface="Montserrat"/>
                <a:ea typeface="Montserrat"/>
                <a:cs typeface="Montserrat"/>
                <a:sym typeface="Montserrat"/>
              </a:rPr>
              <a:t>Engineer</a:t>
            </a:r>
            <a:endParaRPr sz="1000">
              <a:latin typeface="Montserrat"/>
              <a:ea typeface="Montserrat"/>
              <a:cs typeface="Montserrat"/>
              <a:sym typeface="Montserrat"/>
            </a:endParaRPr>
          </a:p>
        </p:txBody>
      </p:sp>
      <p:sp>
        <p:nvSpPr>
          <p:cNvPr id="270" name="Google Shape;270;p3"/>
          <p:cNvSpPr txBox="1"/>
          <p:nvPr/>
        </p:nvSpPr>
        <p:spPr>
          <a:xfrm>
            <a:off x="7031525" y="2343138"/>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Yunus Kocabey</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Software Engineer</a:t>
            </a:r>
            <a:endParaRPr sz="1000">
              <a:latin typeface="Montserrat"/>
              <a:ea typeface="Montserrat"/>
              <a:cs typeface="Montserrat"/>
              <a:sym typeface="Montserrat"/>
            </a:endParaRPr>
          </a:p>
        </p:txBody>
      </p:sp>
      <p:sp>
        <p:nvSpPr>
          <p:cNvPr id="271" name="Google Shape;271;p3"/>
          <p:cNvSpPr txBox="1"/>
          <p:nvPr/>
        </p:nvSpPr>
        <p:spPr>
          <a:xfrm>
            <a:off x="2526021" y="4372350"/>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Xinyu (Tina) Zou</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QA Engineer</a:t>
            </a:r>
            <a:endParaRPr sz="1000">
              <a:latin typeface="Montserrat"/>
              <a:ea typeface="Montserrat"/>
              <a:cs typeface="Montserrat"/>
              <a:sym typeface="Montserrat"/>
            </a:endParaRPr>
          </a:p>
        </p:txBody>
      </p:sp>
      <p:sp>
        <p:nvSpPr>
          <p:cNvPr id="272" name="Google Shape;272;p3"/>
          <p:cNvSpPr txBox="1"/>
          <p:nvPr/>
        </p:nvSpPr>
        <p:spPr>
          <a:xfrm>
            <a:off x="273275" y="4372350"/>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Jonas Hernando</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QA Engineer</a:t>
            </a:r>
            <a:endParaRPr sz="1000">
              <a:latin typeface="Montserrat"/>
              <a:ea typeface="Montserrat"/>
              <a:cs typeface="Montserrat"/>
              <a:sym typeface="Montserrat"/>
            </a:endParaRPr>
          </a:p>
        </p:txBody>
      </p:sp>
      <p:sp>
        <p:nvSpPr>
          <p:cNvPr id="273" name="Google Shape;273;p3"/>
          <p:cNvSpPr txBox="1"/>
          <p:nvPr/>
        </p:nvSpPr>
        <p:spPr>
          <a:xfrm>
            <a:off x="4778767" y="4372350"/>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Thao Nguyen</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Support Engineer</a:t>
            </a:r>
            <a:endParaRPr sz="1000">
              <a:latin typeface="Montserrat"/>
              <a:ea typeface="Montserrat"/>
              <a:cs typeface="Montserrat"/>
              <a:sym typeface="Montserrat"/>
            </a:endParaRPr>
          </a:p>
        </p:txBody>
      </p:sp>
      <p:sp>
        <p:nvSpPr>
          <p:cNvPr id="274" name="Google Shape;274;p3"/>
          <p:cNvSpPr txBox="1"/>
          <p:nvPr/>
        </p:nvSpPr>
        <p:spPr>
          <a:xfrm>
            <a:off x="7031513" y="4372350"/>
            <a:ext cx="1764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Jingyu (Charlie) Xu</a:t>
            </a:r>
            <a:endParaRPr sz="1000">
              <a:latin typeface="Montserrat"/>
              <a:ea typeface="Montserrat"/>
              <a:cs typeface="Montserrat"/>
              <a:sym typeface="Montserrat"/>
            </a:endParaRPr>
          </a:p>
          <a:p>
            <a:pPr marL="0" lvl="0" indent="0" algn="ctr" rtl="0">
              <a:spcBef>
                <a:spcPts val="0"/>
              </a:spcBef>
              <a:spcAft>
                <a:spcPts val="0"/>
              </a:spcAft>
              <a:buNone/>
            </a:pPr>
            <a:r>
              <a:rPr lang="en" sz="1000">
                <a:latin typeface="Montserrat"/>
                <a:ea typeface="Montserrat"/>
                <a:cs typeface="Montserrat"/>
                <a:sym typeface="Montserrat"/>
              </a:rPr>
              <a:t>Support Engineer</a:t>
            </a:r>
            <a:endParaRPr sz="10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32d8597a2d_2_38"/>
          <p:cNvSpPr txBox="1">
            <a:spLocks noGrp="1"/>
          </p:cNvSpPr>
          <p:nvPr>
            <p:ph type="title" idx="4"/>
          </p:nvPr>
        </p:nvSpPr>
        <p:spPr>
          <a:xfrm>
            <a:off x="717900" y="4205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Story Point Algorithm &amp; Allocation</a:t>
            </a:r>
            <a:endParaRPr/>
          </a:p>
        </p:txBody>
      </p:sp>
      <p:sp>
        <p:nvSpPr>
          <p:cNvPr id="546" name="Google Shape;546;g232d8597a2d_2_3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20</a:t>
            </a:fld>
            <a:endParaRPr/>
          </a:p>
        </p:txBody>
      </p:sp>
      <p:sp>
        <p:nvSpPr>
          <p:cNvPr id="547" name="Google Shape;547;g232d8597a2d_2_38"/>
          <p:cNvSpPr txBox="1"/>
          <p:nvPr/>
        </p:nvSpPr>
        <p:spPr>
          <a:xfrm>
            <a:off x="270750" y="551700"/>
            <a:ext cx="8602500" cy="2508900"/>
          </a:xfrm>
          <a:prstGeom prst="rect">
            <a:avLst/>
          </a:prstGeom>
          <a:noFill/>
          <a:ln>
            <a:noFill/>
          </a:ln>
        </p:spPr>
        <p:txBody>
          <a:bodyPr spcFirstLastPara="1" wrap="square" lIns="91425" tIns="91425" rIns="91425" bIns="91425" anchor="t" anchorCtr="0">
            <a:spAutoFit/>
          </a:bodyPr>
          <a:lstStyle/>
          <a:p>
            <a:pPr marL="457200" marR="0" lvl="0" indent="-298450" algn="l" rtl="0">
              <a:lnSpc>
                <a:spcPct val="150000"/>
              </a:lnSpc>
              <a:spcBef>
                <a:spcPts val="0"/>
              </a:spcBef>
              <a:spcAft>
                <a:spcPts val="0"/>
              </a:spcAft>
              <a:buClr>
                <a:srgbClr val="000000"/>
              </a:buClr>
              <a:buSzPts val="1100"/>
              <a:buFont typeface="Montserrat"/>
              <a:buChar char="●"/>
            </a:pPr>
            <a:r>
              <a:rPr lang="en" sz="1000" b="0" i="0" u="none" strike="noStrike" cap="none">
                <a:solidFill>
                  <a:srgbClr val="000000"/>
                </a:solidFill>
                <a:latin typeface="Montserrat"/>
                <a:ea typeface="Montserrat"/>
                <a:cs typeface="Montserrat"/>
                <a:sym typeface="Montserrat"/>
              </a:rPr>
              <a:t>In terms of the story point allocation, we used </a:t>
            </a:r>
            <a:r>
              <a:rPr lang="en" sz="1100" b="1" i="0" u="none" strike="noStrike" cap="none">
                <a:solidFill>
                  <a:schemeClr val="accent1"/>
                </a:solidFill>
                <a:latin typeface="Montserrat"/>
                <a:ea typeface="Montserrat"/>
                <a:cs typeface="Montserrat"/>
                <a:sym typeface="Montserrat"/>
              </a:rPr>
              <a:t>Planning Poker</a:t>
            </a:r>
            <a:r>
              <a:rPr lang="en" sz="1000" b="0" i="0" u="none" strike="noStrike" cap="none">
                <a:solidFill>
                  <a:schemeClr val="dk1"/>
                </a:solidFill>
                <a:latin typeface="Montserrat"/>
                <a:ea typeface="Montserrat"/>
                <a:cs typeface="Montserrat"/>
                <a:sym typeface="Montserrat"/>
              </a:rPr>
              <a:t> to weigh the user stories in terms of story points.</a:t>
            </a:r>
            <a:endParaRPr sz="10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200"/>
              <a:buFont typeface="Arial"/>
              <a:buNone/>
            </a:pPr>
            <a:r>
              <a:rPr lang="en" sz="1000" b="1" i="0" u="none" strike="noStrike" cap="none">
                <a:solidFill>
                  <a:schemeClr val="dk1"/>
                </a:solidFill>
                <a:latin typeface="Montserrat"/>
                <a:ea typeface="Montserrat"/>
                <a:cs typeface="Montserrat"/>
                <a:sym typeface="Montserrat"/>
              </a:rPr>
              <a:t>Story Point Allocation </a:t>
            </a:r>
            <a:r>
              <a:rPr lang="en" sz="1000" b="1">
                <a:solidFill>
                  <a:schemeClr val="dk1"/>
                </a:solidFill>
                <a:latin typeface="Montserrat"/>
                <a:ea typeface="Montserrat"/>
                <a:cs typeface="Montserrat"/>
                <a:sym typeface="Montserrat"/>
              </a:rPr>
              <a:t>Steps:</a:t>
            </a:r>
            <a:endParaRPr sz="1000" b="0" i="0" u="none" strike="noStrike" cap="none">
              <a:solidFill>
                <a:schemeClr val="dk1"/>
              </a:solidFill>
              <a:latin typeface="Montserrat"/>
              <a:ea typeface="Montserrat"/>
              <a:cs typeface="Montserrat"/>
              <a:sym typeface="Montserrat"/>
            </a:endParaRPr>
          </a:p>
          <a:p>
            <a:pPr marL="457200" marR="0" lvl="0" indent="-304800" algn="l" rtl="0">
              <a:lnSpc>
                <a:spcPct val="150000"/>
              </a:lnSpc>
              <a:spcBef>
                <a:spcPts val="0"/>
              </a:spcBef>
              <a:spcAft>
                <a:spcPts val="0"/>
              </a:spcAft>
              <a:buClr>
                <a:schemeClr val="dk1"/>
              </a:buClr>
              <a:buSzPts val="1200"/>
              <a:buFont typeface="Montserrat"/>
              <a:buAutoNum type="arabicPeriod"/>
            </a:pPr>
            <a:r>
              <a:rPr lang="en" sz="1000" b="0" i="0" u="none" strike="noStrike" cap="none">
                <a:solidFill>
                  <a:schemeClr val="dk1"/>
                </a:solidFill>
                <a:latin typeface="Montserrat"/>
                <a:ea typeface="Montserrat"/>
                <a:cs typeface="Montserrat"/>
                <a:sym typeface="Montserrat"/>
              </a:rPr>
              <a:t>All members had to choose one number among </a:t>
            </a:r>
            <a:r>
              <a:rPr lang="en" sz="1100" b="1" i="0" u="none" strike="noStrike" cap="none">
                <a:solidFill>
                  <a:schemeClr val="accent1"/>
                </a:solidFill>
                <a:latin typeface="Montserrat"/>
                <a:ea typeface="Montserrat"/>
                <a:cs typeface="Montserrat"/>
                <a:sym typeface="Montserrat"/>
              </a:rPr>
              <a:t>1</a:t>
            </a:r>
            <a:r>
              <a:rPr lang="en" sz="1000" i="0" u="none" strike="noStrike" cap="none">
                <a:solidFill>
                  <a:schemeClr val="dk1"/>
                </a:solidFill>
                <a:latin typeface="Montserrat"/>
                <a:ea typeface="Montserrat"/>
                <a:cs typeface="Montserrat"/>
                <a:sym typeface="Montserrat"/>
              </a:rPr>
              <a:t>, </a:t>
            </a:r>
            <a:r>
              <a:rPr lang="en" sz="1100" b="1" i="0" u="none" strike="noStrike" cap="none">
                <a:solidFill>
                  <a:schemeClr val="accent1"/>
                </a:solidFill>
                <a:latin typeface="Montserrat"/>
                <a:ea typeface="Montserrat"/>
                <a:cs typeface="Montserrat"/>
                <a:sym typeface="Montserrat"/>
              </a:rPr>
              <a:t>2</a:t>
            </a:r>
            <a:r>
              <a:rPr lang="en" sz="1000" i="0" u="none" strike="noStrike" cap="none">
                <a:solidFill>
                  <a:schemeClr val="dk1"/>
                </a:solidFill>
                <a:latin typeface="Montserrat"/>
                <a:ea typeface="Montserrat"/>
                <a:cs typeface="Montserrat"/>
                <a:sym typeface="Montserrat"/>
              </a:rPr>
              <a:t>, </a:t>
            </a:r>
            <a:r>
              <a:rPr lang="en" sz="1100" b="1" i="0" u="none" strike="noStrike" cap="none">
                <a:solidFill>
                  <a:schemeClr val="accent1"/>
                </a:solidFill>
                <a:latin typeface="Montserrat"/>
                <a:ea typeface="Montserrat"/>
                <a:cs typeface="Montserrat"/>
                <a:sym typeface="Montserrat"/>
              </a:rPr>
              <a:t>3</a:t>
            </a:r>
            <a:r>
              <a:rPr lang="en" sz="1000" i="0" u="none" strike="noStrike" cap="none">
                <a:solidFill>
                  <a:schemeClr val="dk1"/>
                </a:solidFill>
                <a:latin typeface="Montserrat"/>
                <a:ea typeface="Montserrat"/>
                <a:cs typeface="Montserrat"/>
                <a:sym typeface="Montserrat"/>
              </a:rPr>
              <a:t>, </a:t>
            </a:r>
            <a:r>
              <a:rPr lang="en" sz="1100" b="1" i="0" u="none" strike="noStrike" cap="none">
                <a:solidFill>
                  <a:schemeClr val="accent1"/>
                </a:solidFill>
                <a:latin typeface="Montserrat"/>
                <a:ea typeface="Montserrat"/>
                <a:cs typeface="Montserrat"/>
                <a:sym typeface="Montserrat"/>
              </a:rPr>
              <a:t>5</a:t>
            </a:r>
            <a:r>
              <a:rPr lang="en" sz="1000" i="0" u="none" strike="noStrike" cap="none">
                <a:solidFill>
                  <a:schemeClr val="dk1"/>
                </a:solidFill>
                <a:latin typeface="Montserrat"/>
                <a:ea typeface="Montserrat"/>
                <a:cs typeface="Montserrat"/>
                <a:sym typeface="Montserrat"/>
              </a:rPr>
              <a:t>, </a:t>
            </a:r>
            <a:r>
              <a:rPr lang="en" sz="1100" b="1" i="0" u="none" strike="noStrike" cap="none">
                <a:solidFill>
                  <a:schemeClr val="accent1"/>
                </a:solidFill>
                <a:latin typeface="Montserrat"/>
                <a:ea typeface="Montserrat"/>
                <a:cs typeface="Montserrat"/>
                <a:sym typeface="Montserrat"/>
              </a:rPr>
              <a:t>8, 11</a:t>
            </a:r>
            <a:r>
              <a:rPr lang="en" sz="1000" i="0" u="none" strike="noStrike" cap="none">
                <a:solidFill>
                  <a:schemeClr val="dk1"/>
                </a:solidFill>
                <a:latin typeface="Montserrat"/>
                <a:ea typeface="Montserrat"/>
                <a:cs typeface="Montserrat"/>
                <a:sym typeface="Montserrat"/>
              </a:rPr>
              <a:t> and </a:t>
            </a:r>
            <a:r>
              <a:rPr lang="en" sz="1100" b="1">
                <a:solidFill>
                  <a:schemeClr val="accent1"/>
                </a:solidFill>
                <a:latin typeface="Montserrat"/>
                <a:ea typeface="Montserrat"/>
                <a:cs typeface="Montserrat"/>
                <a:sym typeface="Montserrat"/>
              </a:rPr>
              <a:t>13</a:t>
            </a:r>
            <a:r>
              <a:rPr lang="en" sz="1000" b="0" i="0" u="none" strike="noStrike" cap="none">
                <a:solidFill>
                  <a:schemeClr val="dk1"/>
                </a:solidFill>
                <a:latin typeface="Montserrat"/>
                <a:ea typeface="Montserrat"/>
                <a:cs typeface="Montserrat"/>
                <a:sym typeface="Montserrat"/>
              </a:rPr>
              <a:t>.</a:t>
            </a:r>
            <a:endParaRPr sz="1000" b="0" i="0" u="none" strike="noStrike" cap="none">
              <a:solidFill>
                <a:schemeClr val="dk1"/>
              </a:solidFill>
              <a:latin typeface="Montserrat"/>
              <a:ea typeface="Montserrat"/>
              <a:cs typeface="Montserrat"/>
              <a:sym typeface="Montserrat"/>
            </a:endParaRPr>
          </a:p>
          <a:p>
            <a:pPr marL="457200" marR="0" lvl="0" indent="-292100" algn="l" rtl="0">
              <a:lnSpc>
                <a:spcPct val="150000"/>
              </a:lnSpc>
              <a:spcBef>
                <a:spcPts val="0"/>
              </a:spcBef>
              <a:spcAft>
                <a:spcPts val="0"/>
              </a:spcAft>
              <a:buClr>
                <a:schemeClr val="dk1"/>
              </a:buClr>
              <a:buSzPts val="1000"/>
              <a:buFont typeface="Montserrat"/>
              <a:buAutoNum type="arabicPeriod"/>
            </a:pPr>
            <a:r>
              <a:rPr lang="en" sz="1000" b="0" i="0" u="none" strike="noStrike" cap="none">
                <a:solidFill>
                  <a:schemeClr val="dk1"/>
                </a:solidFill>
                <a:latin typeface="Montserrat"/>
                <a:ea typeface="Montserrat"/>
                <a:cs typeface="Montserrat"/>
                <a:sym typeface="Montserrat"/>
              </a:rPr>
              <a:t>Product owner started the session and explained the user stories one by one.</a:t>
            </a:r>
            <a:endParaRPr sz="1000" b="0" i="0" u="none" strike="noStrike" cap="none">
              <a:solidFill>
                <a:schemeClr val="dk1"/>
              </a:solidFill>
              <a:latin typeface="Montserrat"/>
              <a:ea typeface="Montserrat"/>
              <a:cs typeface="Montserrat"/>
              <a:sym typeface="Montserrat"/>
            </a:endParaRPr>
          </a:p>
          <a:p>
            <a:pPr marL="457200" marR="0" lvl="0" indent="-292100" algn="l" rtl="0">
              <a:lnSpc>
                <a:spcPct val="150000"/>
              </a:lnSpc>
              <a:spcBef>
                <a:spcPts val="0"/>
              </a:spcBef>
              <a:spcAft>
                <a:spcPts val="0"/>
              </a:spcAft>
              <a:buClr>
                <a:schemeClr val="dk1"/>
              </a:buClr>
              <a:buSzPts val="1000"/>
              <a:buFont typeface="Montserrat"/>
              <a:buAutoNum type="arabicPeriod"/>
            </a:pPr>
            <a:r>
              <a:rPr lang="en" sz="1000" b="0" i="0" u="none" strike="noStrike" cap="none">
                <a:solidFill>
                  <a:schemeClr val="dk1"/>
                </a:solidFill>
                <a:latin typeface="Montserrat"/>
                <a:ea typeface="Montserrat"/>
                <a:cs typeface="Montserrat"/>
                <a:sym typeface="Montserrat"/>
              </a:rPr>
              <a:t>Members asked questions about the user stories whenever they have ambiguity.</a:t>
            </a:r>
            <a:endParaRPr sz="1000" b="0" i="0" u="none" strike="noStrike" cap="none">
              <a:solidFill>
                <a:schemeClr val="dk1"/>
              </a:solidFill>
              <a:latin typeface="Montserrat"/>
              <a:ea typeface="Montserrat"/>
              <a:cs typeface="Montserrat"/>
              <a:sym typeface="Montserrat"/>
            </a:endParaRPr>
          </a:p>
          <a:p>
            <a:pPr marL="457200" marR="0" lvl="0" indent="-292100" algn="l" rtl="0">
              <a:lnSpc>
                <a:spcPct val="150000"/>
              </a:lnSpc>
              <a:spcBef>
                <a:spcPts val="0"/>
              </a:spcBef>
              <a:spcAft>
                <a:spcPts val="0"/>
              </a:spcAft>
              <a:buClr>
                <a:schemeClr val="dk1"/>
              </a:buClr>
              <a:buSzPts val="1000"/>
              <a:buFont typeface="Montserrat"/>
              <a:buAutoNum type="arabicPeriod"/>
            </a:pPr>
            <a:r>
              <a:rPr lang="en" sz="1000" b="0" i="0" u="none" strike="noStrike" cap="none">
                <a:solidFill>
                  <a:schemeClr val="dk1"/>
                </a:solidFill>
                <a:latin typeface="Montserrat"/>
                <a:ea typeface="Montserrat"/>
                <a:cs typeface="Montserrat"/>
                <a:sym typeface="Montserrat"/>
              </a:rPr>
              <a:t>After understanding the user story, each member had to vote simultaneously.</a:t>
            </a:r>
            <a:endParaRPr sz="1000" b="0" i="0" u="none" strike="noStrike" cap="none">
              <a:solidFill>
                <a:schemeClr val="dk1"/>
              </a:solidFill>
              <a:latin typeface="Montserrat"/>
              <a:ea typeface="Montserrat"/>
              <a:cs typeface="Montserrat"/>
              <a:sym typeface="Montserrat"/>
            </a:endParaRPr>
          </a:p>
          <a:p>
            <a:pPr marL="457200" marR="0" lvl="0" indent="-292100" algn="l" rtl="0">
              <a:lnSpc>
                <a:spcPct val="150000"/>
              </a:lnSpc>
              <a:spcBef>
                <a:spcPts val="0"/>
              </a:spcBef>
              <a:spcAft>
                <a:spcPts val="0"/>
              </a:spcAft>
              <a:buClr>
                <a:schemeClr val="dk1"/>
              </a:buClr>
              <a:buSzPts val="1000"/>
              <a:buFont typeface="Montserrat"/>
              <a:buAutoNum type="arabicPeriod"/>
            </a:pPr>
            <a:r>
              <a:rPr lang="en" sz="1000" b="0" i="0" u="none" strike="noStrike" cap="none">
                <a:solidFill>
                  <a:schemeClr val="dk1"/>
                </a:solidFill>
                <a:latin typeface="Montserrat"/>
                <a:ea typeface="Montserrat"/>
                <a:cs typeface="Montserrat"/>
                <a:sym typeface="Montserrat"/>
              </a:rPr>
              <a:t>Members who voted in extremes explained their logic.</a:t>
            </a:r>
            <a:endParaRPr sz="1000" b="0" i="0" u="none" strike="noStrike" cap="none">
              <a:solidFill>
                <a:schemeClr val="dk1"/>
              </a:solidFill>
              <a:latin typeface="Montserrat"/>
              <a:ea typeface="Montserrat"/>
              <a:cs typeface="Montserrat"/>
              <a:sym typeface="Montserrat"/>
            </a:endParaRPr>
          </a:p>
          <a:p>
            <a:pPr marL="457200" marR="0" lvl="0" indent="-292100" algn="l" rtl="0">
              <a:lnSpc>
                <a:spcPct val="150000"/>
              </a:lnSpc>
              <a:spcBef>
                <a:spcPts val="0"/>
              </a:spcBef>
              <a:spcAft>
                <a:spcPts val="0"/>
              </a:spcAft>
              <a:buClr>
                <a:schemeClr val="dk1"/>
              </a:buClr>
              <a:buSzPts val="1000"/>
              <a:buFont typeface="Montserrat"/>
              <a:buAutoNum type="arabicPeriod"/>
            </a:pPr>
            <a:r>
              <a:rPr lang="en" sz="1000" b="0" i="0" u="none" strike="noStrike" cap="none">
                <a:solidFill>
                  <a:schemeClr val="dk1"/>
                </a:solidFill>
                <a:latin typeface="Montserrat"/>
                <a:ea typeface="Montserrat"/>
                <a:cs typeface="Montserrat"/>
                <a:sym typeface="Montserrat"/>
              </a:rPr>
              <a:t>Voting continued over and over again for every user story until all team members voted the same number.</a:t>
            </a:r>
            <a:endParaRPr sz="1000" b="0" i="0" u="none" strike="noStrike" cap="none">
              <a:solidFill>
                <a:schemeClr val="dk1"/>
              </a:solidFill>
              <a:latin typeface="Montserrat"/>
              <a:ea typeface="Montserrat"/>
              <a:cs typeface="Montserrat"/>
              <a:sym typeface="Montserrat"/>
            </a:endParaRPr>
          </a:p>
          <a:p>
            <a:pPr marL="457200" marR="0" lvl="0" indent="-298450" algn="l" rtl="0">
              <a:lnSpc>
                <a:spcPct val="150000"/>
              </a:lnSpc>
              <a:spcBef>
                <a:spcPts val="0"/>
              </a:spcBef>
              <a:spcAft>
                <a:spcPts val="0"/>
              </a:spcAft>
              <a:buClr>
                <a:schemeClr val="dk1"/>
              </a:buClr>
              <a:buSzPts val="1100"/>
              <a:buFont typeface="Montserrat"/>
              <a:buChar char="●"/>
            </a:pPr>
            <a:r>
              <a:rPr lang="en" sz="1000">
                <a:solidFill>
                  <a:schemeClr val="dk1"/>
                </a:solidFill>
                <a:latin typeface="Montserrat"/>
                <a:ea typeface="Montserrat"/>
                <a:cs typeface="Montserrat"/>
                <a:sym typeface="Montserrat"/>
              </a:rPr>
              <a:t>We evaluated each user story by </a:t>
            </a:r>
            <a:r>
              <a:rPr lang="en" sz="1000" b="1">
                <a:solidFill>
                  <a:schemeClr val="accent5"/>
                </a:solidFill>
                <a:latin typeface="Montserrat"/>
                <a:ea typeface="Montserrat"/>
                <a:cs typeface="Montserrat"/>
                <a:sym typeface="Montserrat"/>
              </a:rPr>
              <a:t>effort</a:t>
            </a:r>
            <a:r>
              <a:rPr lang="en" sz="1000">
                <a:solidFill>
                  <a:schemeClr val="dk1"/>
                </a:solidFill>
                <a:latin typeface="Montserrat"/>
                <a:ea typeface="Montserrat"/>
                <a:cs typeface="Montserrat"/>
                <a:sym typeface="Montserrat"/>
              </a:rPr>
              <a:t>, </a:t>
            </a:r>
            <a:r>
              <a:rPr lang="en" sz="1000" b="1">
                <a:solidFill>
                  <a:schemeClr val="accent5"/>
                </a:solidFill>
                <a:latin typeface="Montserrat"/>
                <a:ea typeface="Montserrat"/>
                <a:cs typeface="Montserrat"/>
                <a:sym typeface="Montserrat"/>
              </a:rPr>
              <a:t>complexity</a:t>
            </a:r>
            <a:r>
              <a:rPr lang="en" sz="1000">
                <a:solidFill>
                  <a:schemeClr val="dk1"/>
                </a:solidFill>
                <a:latin typeface="Montserrat"/>
                <a:ea typeface="Montserrat"/>
                <a:cs typeface="Montserrat"/>
                <a:sym typeface="Montserrat"/>
              </a:rPr>
              <a:t>, and </a:t>
            </a:r>
            <a:r>
              <a:rPr lang="en" sz="1000" b="1">
                <a:solidFill>
                  <a:schemeClr val="accent5"/>
                </a:solidFill>
                <a:latin typeface="Montserrat"/>
                <a:ea typeface="Montserrat"/>
                <a:cs typeface="Montserrat"/>
                <a:sym typeface="Montserrat"/>
              </a:rPr>
              <a:t>uncertainty</a:t>
            </a:r>
            <a:r>
              <a:rPr lang="en" sz="1000">
                <a:solidFill>
                  <a:schemeClr val="dk1"/>
                </a:solidFill>
                <a:latin typeface="Montserrat"/>
                <a:ea typeface="Montserrat"/>
                <a:cs typeface="Montserrat"/>
                <a:sym typeface="Montserrat"/>
              </a:rPr>
              <a:t>. We used the matrix below to assign the story points;</a:t>
            </a:r>
            <a:endParaRPr sz="1000">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200"/>
              <a:buFont typeface="Arial"/>
              <a:buNone/>
            </a:pPr>
            <a:endParaRPr sz="1000" b="0" i="0" u="none" strike="noStrike" cap="none">
              <a:solidFill>
                <a:schemeClr val="dk1"/>
              </a:solidFill>
              <a:latin typeface="Montserrat"/>
              <a:ea typeface="Montserrat"/>
              <a:cs typeface="Montserrat"/>
              <a:sym typeface="Montserrat"/>
            </a:endParaRPr>
          </a:p>
        </p:txBody>
      </p:sp>
      <p:sp>
        <p:nvSpPr>
          <p:cNvPr id="548" name="Google Shape;548;g232d8597a2d_2_3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graphicFrame>
        <p:nvGraphicFramePr>
          <p:cNvPr id="549" name="Google Shape;549;g232d8597a2d_2_38"/>
          <p:cNvGraphicFramePr/>
          <p:nvPr/>
        </p:nvGraphicFramePr>
        <p:xfrm>
          <a:off x="1455688" y="2834925"/>
          <a:ext cx="3000000" cy="3000000"/>
        </p:xfrm>
        <a:graphic>
          <a:graphicData uri="http://schemas.openxmlformats.org/drawingml/2006/table">
            <a:tbl>
              <a:tblPr>
                <a:noFill/>
                <a:tableStyleId>{F5802A41-2647-4E00-BD20-C9F0C0F11A04}</a:tableStyleId>
              </a:tblPr>
              <a:tblGrid>
                <a:gridCol w="1225800">
                  <a:extLst>
                    <a:ext uri="{9D8B030D-6E8A-4147-A177-3AD203B41FA5}">
                      <a16:colId xmlns:a16="http://schemas.microsoft.com/office/drawing/2014/main" val="20000"/>
                    </a:ext>
                  </a:extLst>
                </a:gridCol>
                <a:gridCol w="727300">
                  <a:extLst>
                    <a:ext uri="{9D8B030D-6E8A-4147-A177-3AD203B41FA5}">
                      <a16:colId xmlns:a16="http://schemas.microsoft.com/office/drawing/2014/main" val="20001"/>
                    </a:ext>
                  </a:extLst>
                </a:gridCol>
                <a:gridCol w="718200">
                  <a:extLst>
                    <a:ext uri="{9D8B030D-6E8A-4147-A177-3AD203B41FA5}">
                      <a16:colId xmlns:a16="http://schemas.microsoft.com/office/drawing/2014/main" val="20002"/>
                    </a:ext>
                  </a:extLst>
                </a:gridCol>
                <a:gridCol w="688425">
                  <a:extLst>
                    <a:ext uri="{9D8B030D-6E8A-4147-A177-3AD203B41FA5}">
                      <a16:colId xmlns:a16="http://schemas.microsoft.com/office/drawing/2014/main" val="20003"/>
                    </a:ext>
                  </a:extLst>
                </a:gridCol>
                <a:gridCol w="698325">
                  <a:extLst>
                    <a:ext uri="{9D8B030D-6E8A-4147-A177-3AD203B41FA5}">
                      <a16:colId xmlns:a16="http://schemas.microsoft.com/office/drawing/2014/main" val="20004"/>
                    </a:ext>
                  </a:extLst>
                </a:gridCol>
                <a:gridCol w="728175">
                  <a:extLst>
                    <a:ext uri="{9D8B030D-6E8A-4147-A177-3AD203B41FA5}">
                      <a16:colId xmlns:a16="http://schemas.microsoft.com/office/drawing/2014/main" val="20005"/>
                    </a:ext>
                  </a:extLst>
                </a:gridCol>
                <a:gridCol w="724825">
                  <a:extLst>
                    <a:ext uri="{9D8B030D-6E8A-4147-A177-3AD203B41FA5}">
                      <a16:colId xmlns:a16="http://schemas.microsoft.com/office/drawing/2014/main" val="20006"/>
                    </a:ext>
                  </a:extLst>
                </a:gridCol>
                <a:gridCol w="721550">
                  <a:extLst>
                    <a:ext uri="{9D8B030D-6E8A-4147-A177-3AD203B41FA5}">
                      <a16:colId xmlns:a16="http://schemas.microsoft.com/office/drawing/2014/main" val="20007"/>
                    </a:ext>
                  </a:extLst>
                </a:gridCol>
              </a:tblGrid>
              <a:tr h="382950">
                <a:tc>
                  <a:txBody>
                    <a:bodyPr/>
                    <a:lstStyle/>
                    <a:p>
                      <a:pPr marL="0" lvl="0" indent="0" algn="l" rtl="0">
                        <a:spcBef>
                          <a:spcPts val="0"/>
                        </a:spcBef>
                        <a:spcAft>
                          <a:spcPts val="0"/>
                        </a:spcAft>
                        <a:buNone/>
                      </a:pPr>
                      <a:r>
                        <a:rPr lang="en" sz="1000" b="1">
                          <a:solidFill>
                            <a:schemeClr val="lt1"/>
                          </a:solidFill>
                          <a:latin typeface="Montserrat"/>
                          <a:ea typeface="Montserrat"/>
                          <a:cs typeface="Montserrat"/>
                          <a:sym typeface="Montserrat"/>
                        </a:rPr>
                        <a:t>Story Point</a:t>
                      </a:r>
                      <a:endParaRPr sz="1000"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3</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5</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13</a:t>
                      </a:r>
                      <a:endParaRPr b="1">
                        <a:solidFill>
                          <a:schemeClr val="lt1"/>
                        </a:solidFill>
                        <a:latin typeface="Montserrat"/>
                        <a:ea typeface="Montserrat"/>
                        <a:cs typeface="Montserrat"/>
                        <a:sym typeface="Montserra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46625">
                <a:tc>
                  <a:txBody>
                    <a:bodyPr/>
                    <a:lstStyle/>
                    <a:p>
                      <a:pPr marL="0" lvl="0" indent="0" algn="l" rtl="0">
                        <a:spcBef>
                          <a:spcPts val="0"/>
                        </a:spcBef>
                        <a:spcAft>
                          <a:spcPts val="0"/>
                        </a:spcAft>
                        <a:buNone/>
                      </a:pPr>
                      <a:r>
                        <a:rPr lang="en" sz="1000" b="1">
                          <a:solidFill>
                            <a:schemeClr val="lt1"/>
                          </a:solidFill>
                          <a:latin typeface="Montserrat"/>
                          <a:ea typeface="Montserrat"/>
                          <a:cs typeface="Montserrat"/>
                          <a:sym typeface="Montserrat"/>
                        </a:rPr>
                        <a:t>Amount of effort required</a:t>
                      </a:r>
                      <a:endParaRPr sz="1000" b="1">
                        <a:solidFill>
                          <a:schemeClr val="lt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Minimum Effort</a:t>
                      </a:r>
                      <a:endParaRPr sz="700">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Minimum 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EEEEE"/>
                    </a:solidFill>
                  </a:tcPr>
                </a:tc>
                <a:tc>
                  <a:txBody>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Mild</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C2C2"/>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Moderate 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Severe 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B26B"/>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Severe 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Maximum Effort</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D7E6B"/>
                    </a:solidFill>
                  </a:tcPr>
                </a:tc>
                <a:extLst>
                  <a:ext uri="{0D108BD9-81ED-4DB2-BD59-A6C34878D82A}">
                    <a16:rowId xmlns:a16="http://schemas.microsoft.com/office/drawing/2014/main" val="10001"/>
                  </a:ext>
                </a:extLst>
              </a:tr>
              <a:tr h="538600">
                <a:tc>
                  <a:txBody>
                    <a:bodyPr/>
                    <a:lstStyle/>
                    <a:p>
                      <a:pPr marL="0" lvl="0" indent="0" algn="l" rtl="0">
                        <a:spcBef>
                          <a:spcPts val="0"/>
                        </a:spcBef>
                        <a:spcAft>
                          <a:spcPts val="0"/>
                        </a:spcAft>
                        <a:buNone/>
                      </a:pPr>
                      <a:r>
                        <a:rPr lang="en" sz="1000" b="1">
                          <a:solidFill>
                            <a:schemeClr val="lt1"/>
                          </a:solidFill>
                          <a:latin typeface="Montserrat"/>
                          <a:ea typeface="Montserrat"/>
                          <a:cs typeface="Montserrat"/>
                          <a:sym typeface="Montserrat"/>
                        </a:rPr>
                        <a:t>Task Complexity</a:t>
                      </a:r>
                      <a:endParaRPr sz="1000" b="1">
                        <a:solidFill>
                          <a:schemeClr val="lt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Little Complexity</a:t>
                      </a:r>
                      <a:endParaRPr sz="700">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Little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EEEEE"/>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Low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C2C2"/>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Low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Medium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B26B"/>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Medium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High Complexity</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D7E6B"/>
                    </a:solidFill>
                  </a:tcPr>
                </a:tc>
                <a:extLst>
                  <a:ext uri="{0D108BD9-81ED-4DB2-BD59-A6C34878D82A}">
                    <a16:rowId xmlns:a16="http://schemas.microsoft.com/office/drawing/2014/main" val="10002"/>
                  </a:ext>
                </a:extLst>
              </a:tr>
              <a:tr h="493675">
                <a:tc>
                  <a:txBody>
                    <a:bodyPr/>
                    <a:lstStyle/>
                    <a:p>
                      <a:pPr marL="0" lvl="0" indent="0" algn="l" rtl="0">
                        <a:spcBef>
                          <a:spcPts val="0"/>
                        </a:spcBef>
                        <a:spcAft>
                          <a:spcPts val="0"/>
                        </a:spcAft>
                        <a:buNone/>
                      </a:pPr>
                      <a:r>
                        <a:rPr lang="en" sz="1000" b="1">
                          <a:solidFill>
                            <a:schemeClr val="lt1"/>
                          </a:solidFill>
                          <a:latin typeface="Montserrat"/>
                          <a:ea typeface="Montserrat"/>
                          <a:cs typeface="Montserrat"/>
                          <a:sym typeface="Montserrat"/>
                        </a:rPr>
                        <a:t>Task Uncertainty</a:t>
                      </a:r>
                      <a:endParaRPr sz="1000" b="1">
                        <a:solidFill>
                          <a:schemeClr val="lt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Clear</a:t>
                      </a:r>
                      <a:endParaRPr sz="700">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Slightly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EEEEE"/>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Slightly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2C2C2"/>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Moderately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E5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Moderately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6B26B"/>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Strongly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Strongly Ambiguous</a:t>
                      </a:r>
                      <a:endParaRPr>
                        <a:solidFill>
                          <a:schemeClr val="dk1"/>
                        </a:solidFill>
                        <a:latin typeface="Montserrat"/>
                        <a:ea typeface="Montserrat"/>
                        <a:cs typeface="Montserrat"/>
                        <a:sym typeface="Montserrat"/>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D7E6B"/>
                    </a:solidFill>
                  </a:tcPr>
                </a:tc>
                <a:extLst>
                  <a:ext uri="{0D108BD9-81ED-4DB2-BD59-A6C34878D82A}">
                    <a16:rowId xmlns:a16="http://schemas.microsoft.com/office/drawing/2014/main" val="10003"/>
                  </a:ext>
                </a:extLst>
              </a:tr>
            </a:tbl>
          </a:graphicData>
        </a:graphic>
      </p:graphicFrame>
      <p:sp>
        <p:nvSpPr>
          <p:cNvPr id="550" name="Google Shape;550;g232d8597a2d_2_38"/>
          <p:cNvSpPr txBox="1"/>
          <p:nvPr/>
        </p:nvSpPr>
        <p:spPr>
          <a:xfrm>
            <a:off x="0" y="4895100"/>
            <a:ext cx="7346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a:t>
            </a:r>
            <a:r>
              <a:rPr lang="en" sz="600">
                <a:solidFill>
                  <a:srgbClr val="272E38"/>
                </a:solidFill>
                <a:latin typeface="Montserrat"/>
                <a:ea typeface="Montserrat"/>
                <a:cs typeface="Montserrat"/>
                <a:sym typeface="Montserrat"/>
              </a:rPr>
              <a:t>Story Points: The Guide to Right-Sizing Agile Development Work. </a:t>
            </a:r>
            <a:r>
              <a:rPr lang="en" sz="60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https://www.7pace.com/blog/story-points</a:t>
            </a:r>
            <a:endParaRPr sz="600">
              <a:solidFill>
                <a:schemeClr val="dk1"/>
              </a:solidFill>
              <a:latin typeface="Montserrat"/>
              <a:ea typeface="Montserrat"/>
              <a:cs typeface="Montserrat"/>
              <a:sym typeface="Montserrat"/>
            </a:endParaRPr>
          </a:p>
        </p:txBody>
      </p:sp>
      <p:sp>
        <p:nvSpPr>
          <p:cNvPr id="551" name="Google Shape;551;g232d8597a2d_2_38"/>
          <p:cNvSpPr txBox="1"/>
          <p:nvPr/>
        </p:nvSpPr>
        <p:spPr>
          <a:xfrm>
            <a:off x="7775500" y="4611350"/>
            <a:ext cx="251700" cy="2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latin typeface="Montserrat"/>
                <a:ea typeface="Montserrat"/>
                <a:cs typeface="Montserrat"/>
                <a:sym typeface="Montserrat"/>
              </a:rPr>
              <a:t>[1]</a:t>
            </a:r>
            <a:endParaRPr sz="5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32e79b64d2_0_32"/>
          <p:cNvSpPr txBox="1">
            <a:spLocks noGrp="1"/>
          </p:cNvSpPr>
          <p:nvPr>
            <p:ph type="title" idx="4"/>
          </p:nvPr>
        </p:nvSpPr>
        <p:spPr>
          <a:xfrm>
            <a:off x="717900" y="978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System Admin - Kate</a:t>
            </a:r>
            <a:endParaRPr/>
          </a:p>
        </p:txBody>
      </p:sp>
      <p:sp>
        <p:nvSpPr>
          <p:cNvPr id="557" name="Google Shape;557;g232e79b64d2_0_3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21</a:t>
            </a:fld>
            <a:endParaRPr/>
          </a:p>
        </p:txBody>
      </p:sp>
      <p:pic>
        <p:nvPicPr>
          <p:cNvPr id="558" name="Google Shape;558;g232e79b64d2_0_32"/>
          <p:cNvPicPr preferRelativeResize="0"/>
          <p:nvPr/>
        </p:nvPicPr>
        <p:blipFill rotWithShape="1">
          <a:blip r:embed="rId3">
            <a:alphaModFix/>
          </a:blip>
          <a:srcRect l="29086" t="50615" r="50640" b="10055"/>
          <a:stretch/>
        </p:blipFill>
        <p:spPr>
          <a:xfrm>
            <a:off x="122700" y="631224"/>
            <a:ext cx="1255450" cy="1643324"/>
          </a:xfrm>
          <a:prstGeom prst="rect">
            <a:avLst/>
          </a:prstGeom>
          <a:noFill/>
          <a:ln>
            <a:noFill/>
          </a:ln>
        </p:spPr>
      </p:pic>
      <p:sp>
        <p:nvSpPr>
          <p:cNvPr id="559" name="Google Shape;559;g232e79b64d2_0_32"/>
          <p:cNvSpPr txBox="1">
            <a:spLocks noGrp="1"/>
          </p:cNvSpPr>
          <p:nvPr>
            <p:ph type="subTitle" idx="4294967295"/>
          </p:nvPr>
        </p:nvSpPr>
        <p:spPr>
          <a:xfrm>
            <a:off x="1378150" y="642675"/>
            <a:ext cx="7551000" cy="4492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Background:</a:t>
            </a: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100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Kate started at IntelliPrice in 2021. Kate has over 7 years of experience managing IT infrastructure. She is skilled in troubleshooting, configuring, and optimizing systems and servers for high performance and reliability. </a:t>
            </a: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Functions:</a:t>
            </a:r>
            <a:endParaRPr sz="1100" b="1"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100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Configured, managed, and maintained servers, network devices, and software</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Monitor and optimize system performance, security, and availability through proactive maintenance, patching, and updates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Implemented and managed backup and disaster recovery solutions </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Developed and implemented security measures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Maintain documentation, including system configurations files, and procedures</a:t>
            </a:r>
            <a:endParaRPr sz="11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2"/>
              </a:buClr>
              <a:buSzPts val="1800"/>
              <a:buFont typeface="Montserrat"/>
              <a:buNone/>
            </a:pPr>
            <a:endParaRPr sz="1100" b="0"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Pain Points</a:t>
            </a:r>
            <a:endParaRPr sz="1100" b="1"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100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 </a:t>
            </a:r>
            <a:r>
              <a:rPr lang="en" sz="1100" b="0" i="0" u="sng" strike="noStrike" cap="none">
                <a:solidFill>
                  <a:schemeClr val="dk1"/>
                </a:solidFill>
                <a:latin typeface="Montserrat"/>
                <a:ea typeface="Montserrat"/>
                <a:cs typeface="Montserrat"/>
                <a:sym typeface="Montserrat"/>
              </a:rPr>
              <a:t>does not scale well</a:t>
            </a:r>
            <a:r>
              <a:rPr lang="en" sz="1100" b="0" i="0" u="none" strike="noStrike" cap="none">
                <a:solidFill>
                  <a:schemeClr val="dk1"/>
                </a:solidFill>
                <a:latin typeface="Montserrat"/>
                <a:ea typeface="Montserrat"/>
                <a:cs typeface="Montserrat"/>
                <a:sym typeface="Montserrat"/>
              </a:rPr>
              <a:t>.  The growing size of repositories and codebases has caused SVN performance to degrade, leading to slower operations, longer checkout/ checkin times, and increased storage requirements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 stores everything in one central repository, which represents </a:t>
            </a:r>
            <a:r>
              <a:rPr lang="en" sz="1100" b="0" i="0" u="sng" strike="noStrike" cap="none">
                <a:solidFill>
                  <a:schemeClr val="dk1"/>
                </a:solidFill>
                <a:latin typeface="Montserrat"/>
                <a:ea typeface="Montserrat"/>
                <a:cs typeface="Montserrat"/>
                <a:sym typeface="Montserrat"/>
              </a:rPr>
              <a:t>a single point of failure</a:t>
            </a:r>
            <a:r>
              <a:rPr lang="en" sz="1100" b="0" i="0" u="none" strike="noStrike" cap="none">
                <a:solidFill>
                  <a:schemeClr val="dk1"/>
                </a:solidFill>
                <a:latin typeface="Montserrat"/>
                <a:ea typeface="Montserrat"/>
                <a:cs typeface="Montserrat"/>
                <a:sym typeface="Montserrat"/>
              </a:rPr>
              <a:t>. When it went down, no one could access the code or retrieve previous versions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 only allows users to push changes if they are in network. </a:t>
            </a:r>
            <a:r>
              <a:rPr lang="en" sz="1100" b="0" i="0" u="sng" strike="noStrike" cap="none">
                <a:solidFill>
                  <a:schemeClr val="dk1"/>
                </a:solidFill>
                <a:latin typeface="Montserrat"/>
                <a:ea typeface="Montserrat"/>
                <a:cs typeface="Montserrat"/>
                <a:sym typeface="Montserrat"/>
              </a:rPr>
              <a:t>Remote members are restricted to where and when they can commit.</a:t>
            </a:r>
            <a:endParaRPr sz="1100" b="0" i="0" u="sng"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p:txBody>
      </p:sp>
      <p:sp>
        <p:nvSpPr>
          <p:cNvPr id="560" name="Google Shape;560;g232e79b64d2_0_3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g23301ea2a78_2_1"/>
          <p:cNvPicPr preferRelativeResize="0"/>
          <p:nvPr/>
        </p:nvPicPr>
        <p:blipFill rotWithShape="1">
          <a:blip r:embed="rId3">
            <a:alphaModFix/>
          </a:blip>
          <a:srcRect l="29086" t="50615" r="50640" b="10055"/>
          <a:stretch/>
        </p:blipFill>
        <p:spPr>
          <a:xfrm>
            <a:off x="336625" y="60925"/>
            <a:ext cx="634450" cy="830473"/>
          </a:xfrm>
          <a:prstGeom prst="rect">
            <a:avLst/>
          </a:prstGeom>
          <a:noFill/>
          <a:ln>
            <a:noFill/>
          </a:ln>
        </p:spPr>
      </p:pic>
      <p:graphicFrame>
        <p:nvGraphicFramePr>
          <p:cNvPr id="566" name="Google Shape;566;g23301ea2a78_2_1"/>
          <p:cNvGraphicFramePr/>
          <p:nvPr/>
        </p:nvGraphicFramePr>
        <p:xfrm>
          <a:off x="309175" y="889588"/>
          <a:ext cx="3000000" cy="3000000"/>
        </p:xfrm>
        <a:graphic>
          <a:graphicData uri="http://schemas.openxmlformats.org/drawingml/2006/table">
            <a:tbl>
              <a:tblPr>
                <a:noFill/>
                <a:tableStyleId>{445AA6FB-D765-4EF3-A851-C170875AA3D2}</a:tableStyleId>
              </a:tblPr>
              <a:tblGrid>
                <a:gridCol w="580300">
                  <a:extLst>
                    <a:ext uri="{9D8B030D-6E8A-4147-A177-3AD203B41FA5}">
                      <a16:colId xmlns:a16="http://schemas.microsoft.com/office/drawing/2014/main" val="20000"/>
                    </a:ext>
                  </a:extLst>
                </a:gridCol>
                <a:gridCol w="580300">
                  <a:extLst>
                    <a:ext uri="{9D8B030D-6E8A-4147-A177-3AD203B41FA5}">
                      <a16:colId xmlns:a16="http://schemas.microsoft.com/office/drawing/2014/main" val="20001"/>
                    </a:ext>
                  </a:extLst>
                </a:gridCol>
                <a:gridCol w="2726925">
                  <a:extLst>
                    <a:ext uri="{9D8B030D-6E8A-4147-A177-3AD203B41FA5}">
                      <a16:colId xmlns:a16="http://schemas.microsoft.com/office/drawing/2014/main" val="20002"/>
                    </a:ext>
                  </a:extLst>
                </a:gridCol>
                <a:gridCol w="802075">
                  <a:extLst>
                    <a:ext uri="{9D8B030D-6E8A-4147-A177-3AD203B41FA5}">
                      <a16:colId xmlns:a16="http://schemas.microsoft.com/office/drawing/2014/main" val="20003"/>
                    </a:ext>
                  </a:extLst>
                </a:gridCol>
                <a:gridCol w="802075">
                  <a:extLst>
                    <a:ext uri="{9D8B030D-6E8A-4147-A177-3AD203B41FA5}">
                      <a16:colId xmlns:a16="http://schemas.microsoft.com/office/drawing/2014/main" val="20004"/>
                    </a:ext>
                  </a:extLst>
                </a:gridCol>
                <a:gridCol w="3033975">
                  <a:extLst>
                    <a:ext uri="{9D8B030D-6E8A-4147-A177-3AD203B41FA5}">
                      <a16:colId xmlns:a16="http://schemas.microsoft.com/office/drawing/2014/main" val="20005"/>
                    </a:ext>
                  </a:extLst>
                </a:gridCol>
              </a:tblGrid>
              <a:tr h="3918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539200">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1.0</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Epic</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system admin, I want to </a:t>
                      </a:r>
                      <a:r>
                        <a:rPr lang="en" sz="900">
                          <a:latin typeface="Montserrat"/>
                          <a:ea typeface="Montserrat"/>
                          <a:cs typeface="Montserrat"/>
                          <a:sym typeface="Montserrat"/>
                        </a:rPr>
                        <a:t>understand how SVN repositories are set up and the necessary configuration that must be done for Git so that the new VCS is compatible with our system and protected from unauthorized use</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13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274320" lvl="0" indent="-19431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Documentation that outlines as-is state</a:t>
                      </a:r>
                      <a:endParaRPr sz="900">
                        <a:solidFill>
                          <a:schemeClr val="dk1"/>
                        </a:solidFill>
                        <a:latin typeface="Montserrat"/>
                        <a:ea typeface="Montserrat"/>
                        <a:cs typeface="Montserrat"/>
                        <a:sym typeface="Montserrat"/>
                      </a:endParaRPr>
                    </a:p>
                    <a:p>
                      <a:pPr marL="274320" lvl="0" indent="-19431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Configuration checklist</a:t>
                      </a:r>
                      <a:endParaRPr sz="90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9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21450">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1.1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system admin, I want to assess the existing SVN server and repositories so that I can understand the structure, configurations, infrastructure dependencies to plan for a smooth migration to Git.</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8</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#2</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As-is documentation that clearly outlines:</a:t>
                      </a:r>
                      <a:endParaRPr sz="900" u="none" strike="noStrike" cap="none">
                        <a:latin typeface="Montserrat"/>
                        <a:ea typeface="Montserrat"/>
                        <a:cs typeface="Montserrat"/>
                        <a:sym typeface="Montserrat"/>
                      </a:endParaRPr>
                    </a:p>
                    <a:p>
                      <a:pPr marL="274320" marR="0" lvl="0" indent="-19431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Existing repository structure</a:t>
                      </a:r>
                      <a:endParaRPr sz="900" u="none" strike="noStrike" cap="none">
                        <a:latin typeface="Montserrat"/>
                        <a:ea typeface="Montserrat"/>
                        <a:cs typeface="Montserrat"/>
                        <a:sym typeface="Montserrat"/>
                      </a:endParaRPr>
                    </a:p>
                    <a:p>
                      <a:pPr marL="274320" marR="0" lvl="0" indent="-19431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Configurations and settings</a:t>
                      </a:r>
                      <a:endParaRPr sz="900" u="none" strike="noStrike" cap="none">
                        <a:latin typeface="Montserrat"/>
                        <a:ea typeface="Montserrat"/>
                        <a:cs typeface="Montserrat"/>
                        <a:sym typeface="Montserrat"/>
                      </a:endParaRPr>
                    </a:p>
                    <a:p>
                      <a:pPr marL="274320" marR="0" lvl="0" indent="-19431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Dependencies of the SVN environment on any infrastructure components, </a:t>
                      </a:r>
                      <a:endParaRPr sz="900" u="none" strike="noStrike" cap="none">
                        <a:latin typeface="Montserrat"/>
                        <a:ea typeface="Montserrat"/>
                        <a:cs typeface="Montserrat"/>
                        <a:sym typeface="Montserrat"/>
                      </a:endParaRPr>
                    </a:p>
                    <a:p>
                      <a:pPr marL="274320" marR="0" lvl="0" indent="-19431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Dependencies of any system components on SVN </a:t>
                      </a:r>
                      <a:r>
                        <a:rPr lang="en" sz="900" u="none" strike="noStrike" cap="none">
                          <a:solidFill>
                            <a:schemeClr val="dk1"/>
                          </a:solidFill>
                          <a:latin typeface="Montserrat"/>
                          <a:ea typeface="Montserrat"/>
                          <a:cs typeface="Montserrat"/>
                          <a:sym typeface="Montserrat"/>
                        </a:rPr>
                        <a:t>environment </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84275">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1.2</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000"/>
                        <a:buFont typeface="Arial"/>
                        <a:buNone/>
                      </a:pPr>
                      <a:r>
                        <a:rPr lang="en" sz="900">
                          <a:solidFill>
                            <a:schemeClr val="dk1"/>
                          </a:solidFill>
                          <a:latin typeface="Montserrat"/>
                          <a:ea typeface="Montserrat"/>
                          <a:cs typeface="Montserrat"/>
                          <a:sym typeface="Montserrat"/>
                        </a:rPr>
                        <a:t>Level 1</a:t>
                      </a:r>
                      <a:endParaRPr sz="9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As system admin, I want to prepare a comprehensive configuration checklist so that I can verify that the new repositories has been configured properly and for future use, identify unauthorized changes to the system</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5</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A configuration checklist to install Git onto our system, that takes into account and reuses where possible the settings of existing SVN repositories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67" name="Google Shape;567;g23301ea2a78_2_1"/>
          <p:cNvSpPr txBox="1">
            <a:spLocks noGrp="1"/>
          </p:cNvSpPr>
          <p:nvPr>
            <p:ph type="title" idx="4"/>
          </p:nvPr>
        </p:nvSpPr>
        <p:spPr>
          <a:xfrm>
            <a:off x="736575" y="764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System Admin (1/2)</a:t>
            </a:r>
            <a:endParaRPr/>
          </a:p>
        </p:txBody>
      </p:sp>
      <p:sp>
        <p:nvSpPr>
          <p:cNvPr id="568" name="Google Shape;568;g23301ea2a78_2_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22</a:t>
            </a:fld>
            <a:endParaRPr/>
          </a:p>
        </p:txBody>
      </p:sp>
      <p:sp>
        <p:nvSpPr>
          <p:cNvPr id="569" name="Google Shape;569;g23301ea2a78_2_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g232d8597a2d_2_51"/>
          <p:cNvPicPr preferRelativeResize="0"/>
          <p:nvPr/>
        </p:nvPicPr>
        <p:blipFill rotWithShape="1">
          <a:blip r:embed="rId3">
            <a:alphaModFix/>
          </a:blip>
          <a:srcRect l="29086" t="50615" r="50640" b="10055"/>
          <a:stretch/>
        </p:blipFill>
        <p:spPr>
          <a:xfrm>
            <a:off x="336625" y="60925"/>
            <a:ext cx="634450" cy="830473"/>
          </a:xfrm>
          <a:prstGeom prst="rect">
            <a:avLst/>
          </a:prstGeom>
          <a:noFill/>
          <a:ln>
            <a:noFill/>
          </a:ln>
        </p:spPr>
      </p:pic>
      <p:sp>
        <p:nvSpPr>
          <p:cNvPr id="575" name="Google Shape;575;g232d8597a2d_2_51"/>
          <p:cNvSpPr txBox="1">
            <a:spLocks noGrp="1"/>
          </p:cNvSpPr>
          <p:nvPr>
            <p:ph type="title" idx="4"/>
          </p:nvPr>
        </p:nvSpPr>
        <p:spPr>
          <a:xfrm>
            <a:off x="736575" y="764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System Admin (2/2)</a:t>
            </a:r>
            <a:endParaRPr/>
          </a:p>
        </p:txBody>
      </p:sp>
      <p:sp>
        <p:nvSpPr>
          <p:cNvPr id="576" name="Google Shape;576;g232d8597a2d_2_5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23</a:t>
            </a:fld>
            <a:endParaRPr/>
          </a:p>
        </p:txBody>
      </p:sp>
      <p:sp>
        <p:nvSpPr>
          <p:cNvPr id="577" name="Google Shape;577;g232d8597a2d_2_5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graphicFrame>
        <p:nvGraphicFramePr>
          <p:cNvPr id="578" name="Google Shape;578;g232d8597a2d_2_51"/>
          <p:cNvGraphicFramePr/>
          <p:nvPr/>
        </p:nvGraphicFramePr>
        <p:xfrm>
          <a:off x="309175" y="889588"/>
          <a:ext cx="3000000" cy="3000000"/>
        </p:xfrm>
        <a:graphic>
          <a:graphicData uri="http://schemas.openxmlformats.org/drawingml/2006/table">
            <a:tbl>
              <a:tblPr>
                <a:noFill/>
                <a:tableStyleId>{445AA6FB-D765-4EF3-A851-C170875AA3D2}</a:tableStyleId>
              </a:tblPr>
              <a:tblGrid>
                <a:gridCol w="580300">
                  <a:extLst>
                    <a:ext uri="{9D8B030D-6E8A-4147-A177-3AD203B41FA5}">
                      <a16:colId xmlns:a16="http://schemas.microsoft.com/office/drawing/2014/main" val="20000"/>
                    </a:ext>
                  </a:extLst>
                </a:gridCol>
                <a:gridCol w="580300">
                  <a:extLst>
                    <a:ext uri="{9D8B030D-6E8A-4147-A177-3AD203B41FA5}">
                      <a16:colId xmlns:a16="http://schemas.microsoft.com/office/drawing/2014/main" val="20001"/>
                    </a:ext>
                  </a:extLst>
                </a:gridCol>
                <a:gridCol w="2726925">
                  <a:extLst>
                    <a:ext uri="{9D8B030D-6E8A-4147-A177-3AD203B41FA5}">
                      <a16:colId xmlns:a16="http://schemas.microsoft.com/office/drawing/2014/main" val="20002"/>
                    </a:ext>
                  </a:extLst>
                </a:gridCol>
                <a:gridCol w="802075">
                  <a:extLst>
                    <a:ext uri="{9D8B030D-6E8A-4147-A177-3AD203B41FA5}">
                      <a16:colId xmlns:a16="http://schemas.microsoft.com/office/drawing/2014/main" val="20003"/>
                    </a:ext>
                  </a:extLst>
                </a:gridCol>
                <a:gridCol w="802075">
                  <a:extLst>
                    <a:ext uri="{9D8B030D-6E8A-4147-A177-3AD203B41FA5}">
                      <a16:colId xmlns:a16="http://schemas.microsoft.com/office/drawing/2014/main" val="20004"/>
                    </a:ext>
                  </a:extLst>
                </a:gridCol>
                <a:gridCol w="3033975">
                  <a:extLst>
                    <a:ext uri="{9D8B030D-6E8A-4147-A177-3AD203B41FA5}">
                      <a16:colId xmlns:a16="http://schemas.microsoft.com/office/drawing/2014/main" val="20005"/>
                    </a:ext>
                  </a:extLst>
                </a:gridCol>
              </a:tblGrid>
              <a:tr h="277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71225">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2.0</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Epic</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system admin, I want to set up Git correctly and as closely resembled SVN structures as possible </a:t>
                      </a:r>
                      <a:r>
                        <a:rPr lang="en" sz="900">
                          <a:latin typeface="Montserrat"/>
                          <a:ea typeface="Montserrat"/>
                          <a:cs typeface="Montserrat"/>
                          <a:sym typeface="Montserrat"/>
                        </a:rPr>
                        <a:t>so that members can transition to Git more seamlessly</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21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Each item on the configuration checklist is completed and passed test phase. </a:t>
                      </a:r>
                      <a:endParaRPr sz="900" u="none" strike="noStrike" cap="none">
                        <a:solidFill>
                          <a:schemeClr val="dk2"/>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71225">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2.1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900" u="none" strike="noStrike" cap="none">
                          <a:solidFill>
                            <a:schemeClr val="dk1"/>
                          </a:solidFill>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a:t>
                      </a:r>
                      <a:r>
                        <a:rPr lang="en" sz="900" u="none" strike="noStrike" cap="none">
                          <a:solidFill>
                            <a:schemeClr val="dk1"/>
                          </a:solidFill>
                          <a:latin typeface="Montserrat"/>
                          <a:ea typeface="Montserrat"/>
                          <a:cs typeface="Montserrat"/>
                          <a:sym typeface="Montserrat"/>
                        </a:rPr>
                        <a:t>system admin</a:t>
                      </a:r>
                      <a:r>
                        <a:rPr lang="en" sz="900" u="none" strike="noStrike" cap="none">
                          <a:latin typeface="Montserrat"/>
                          <a:ea typeface="Montserrat"/>
                          <a:cs typeface="Montserrat"/>
                          <a:sym typeface="Montserrat"/>
                        </a:rPr>
                        <a:t>, I want to setup and configure Git server with appropriate access controls, authentication, and authorization mechanisms so that only authorized users can access and modify the repositories they need to work on.</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5</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#13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All existing SVN users should have same access permissions in the new Git repository system. </a:t>
                      </a:r>
                      <a:endParaRPr sz="900" u="none" strike="noStrike" cap="none">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71225">
                <a:tc>
                  <a:txBody>
                    <a:bodyPr/>
                    <a:lstStyle/>
                    <a:p>
                      <a:pPr marL="0" marR="0" lvl="0" indent="0" algn="l"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2.</a:t>
                      </a:r>
                      <a:r>
                        <a:rPr lang="en" sz="1000">
                          <a:latin typeface="Montserrat"/>
                          <a:ea typeface="Montserrat"/>
                          <a:cs typeface="Montserrat"/>
                          <a:sym typeface="Montserrat"/>
                        </a:rPr>
                        <a:t>2</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a:t>
                      </a:r>
                      <a:r>
                        <a:rPr lang="en" sz="900" u="none" strike="noStrike" cap="none">
                          <a:solidFill>
                            <a:schemeClr val="dk1"/>
                          </a:solidFill>
                          <a:latin typeface="Montserrat"/>
                          <a:ea typeface="Montserrat"/>
                          <a:cs typeface="Montserrat"/>
                          <a:sym typeface="Montserrat"/>
                        </a:rPr>
                        <a:t>system admin</a:t>
                      </a:r>
                      <a:r>
                        <a:rPr lang="en" sz="900" u="none" strike="noStrike" cap="none">
                          <a:latin typeface="Montserrat"/>
                          <a:ea typeface="Montserrat"/>
                          <a:cs typeface="Montserrat"/>
                          <a:sym typeface="Montserrat"/>
                        </a:rPr>
                        <a:t>, I want to setup and configure Git repositories to closely mirror the repository-level settings of SVN so that the history and metadata from old repositories can accurately migrate to Git.</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8</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Montserrat"/>
                          <a:ea typeface="Montserrat"/>
                          <a:cs typeface="Montserrat"/>
                          <a:sym typeface="Montserrat"/>
                        </a:rPr>
                        <a:t>#8</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Git repositories should have the</a:t>
                      </a:r>
                      <a:r>
                        <a:rPr lang="en" sz="900">
                          <a:latin typeface="Montserrat"/>
                          <a:ea typeface="Montserrat"/>
                          <a:cs typeface="Montserrat"/>
                          <a:sym typeface="Montserrat"/>
                        </a:rPr>
                        <a:t> same structure and organization as the</a:t>
                      </a:r>
                      <a:r>
                        <a:rPr lang="en" sz="900" u="none" strike="noStrike" cap="none">
                          <a:latin typeface="Montserrat"/>
                          <a:ea typeface="Montserrat"/>
                          <a:cs typeface="Montserrat"/>
                          <a:sym typeface="Montserrat"/>
                        </a:rPr>
                        <a:t> existing SVN repositories.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001925">
                <a:tc>
                  <a:txBody>
                    <a:bodyPr/>
                    <a:lstStyle/>
                    <a:p>
                      <a:pPr marL="0" marR="0" lvl="0" indent="0" algn="l"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2.3</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solidFill>
                            <a:schemeClr val="dk1"/>
                          </a:solidFill>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solidFill>
                            <a:schemeClr val="dk1"/>
                          </a:solidFill>
                          <a:latin typeface="Montserrat"/>
                          <a:ea typeface="Montserrat"/>
                          <a:cs typeface="Montserrat"/>
                          <a:sym typeface="Montserrat"/>
                        </a:rPr>
                        <a:t>As system admin, I want to migrate all the codes in SVN repositories with their history, branches, and tags to Git so that users can continue their works with minimal disruptions</a:t>
                      </a:r>
                      <a:endParaRPr sz="90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9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8</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#10</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All SVN artifacts, including their h</a:t>
                      </a:r>
                      <a:r>
                        <a:rPr lang="en" sz="900" u="none" strike="noStrike" cap="none">
                          <a:solidFill>
                            <a:schemeClr val="dk1"/>
                          </a:solidFill>
                          <a:latin typeface="Montserrat"/>
                          <a:ea typeface="Montserrat"/>
                          <a:cs typeface="Montserrat"/>
                          <a:sym typeface="Montserrat"/>
                        </a:rPr>
                        <a:t>istory, branches, and tags</a:t>
                      </a:r>
                      <a:r>
                        <a:rPr lang="en" sz="900" u="none" strike="noStrike" cap="none">
                          <a:latin typeface="Montserrat"/>
                          <a:ea typeface="Montserrat"/>
                          <a:cs typeface="Montserrat"/>
                          <a:sym typeface="Montserrat"/>
                        </a:rPr>
                        <a:t> should exist in the central Git repository.</a:t>
                      </a:r>
                      <a:endParaRPr sz="900" u="none" strike="noStrike" cap="none">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The migration passes all data reconciliation test cases.</a:t>
                      </a:r>
                      <a:endParaRPr sz="900">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000"/>
                        <a:buFont typeface="Arial"/>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30fee6dae0_1_116"/>
          <p:cNvSpPr txBox="1">
            <a:spLocks noGrp="1"/>
          </p:cNvSpPr>
          <p:nvPr>
            <p:ph type="title" idx="4"/>
          </p:nvPr>
        </p:nvSpPr>
        <p:spPr>
          <a:xfrm>
            <a:off x="717900" y="978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Software Developer - Emily</a:t>
            </a:r>
            <a:endParaRPr/>
          </a:p>
        </p:txBody>
      </p:sp>
      <p:sp>
        <p:nvSpPr>
          <p:cNvPr id="584" name="Google Shape;584;g230fee6dae0_1_11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24</a:t>
            </a:fld>
            <a:endParaRPr/>
          </a:p>
        </p:txBody>
      </p:sp>
      <p:pic>
        <p:nvPicPr>
          <p:cNvPr id="585" name="Google Shape;585;g230fee6dae0_1_116"/>
          <p:cNvPicPr preferRelativeResize="0"/>
          <p:nvPr/>
        </p:nvPicPr>
        <p:blipFill rotWithShape="1">
          <a:blip r:embed="rId3">
            <a:alphaModFix/>
          </a:blip>
          <a:srcRect l="29085" t="50615" r="50640" b="10056"/>
          <a:stretch/>
        </p:blipFill>
        <p:spPr>
          <a:xfrm>
            <a:off x="122700" y="631224"/>
            <a:ext cx="1255450" cy="1643324"/>
          </a:xfrm>
          <a:prstGeom prst="rect">
            <a:avLst/>
          </a:prstGeom>
          <a:noFill/>
          <a:ln>
            <a:noFill/>
          </a:ln>
        </p:spPr>
      </p:pic>
      <p:sp>
        <p:nvSpPr>
          <p:cNvPr id="586" name="Google Shape;586;g230fee6dae0_1_116"/>
          <p:cNvSpPr txBox="1">
            <a:spLocks noGrp="1"/>
          </p:cNvSpPr>
          <p:nvPr>
            <p:ph type="subTitle" idx="4294967295"/>
          </p:nvPr>
        </p:nvSpPr>
        <p:spPr>
          <a:xfrm>
            <a:off x="1454075" y="566475"/>
            <a:ext cx="7495500" cy="4246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Background:</a:t>
            </a:r>
            <a:endParaRPr sz="1100" b="1" i="0" u="none" strike="noStrike" cap="none">
              <a:solidFill>
                <a:schemeClr val="dk1"/>
              </a:solidFill>
              <a:latin typeface="Montserrat"/>
              <a:ea typeface="Montserrat"/>
              <a:cs typeface="Montserrat"/>
              <a:sym typeface="Montserrat"/>
            </a:endParaRPr>
          </a:p>
          <a:p>
            <a:pPr marL="0" marR="0" lvl="0" indent="0" algn="just"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Emily has a degree in computer science and has been working as a software developer for the past 8 years. She joined IntelliPrice in 2019. She is passionate about coding and keeps herself updated with the latest technologies. She has been working with Subversion CVCS for several years and is familiar with its limitations and is excited to switch to Git DVCS. </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Functions:</a:t>
            </a:r>
            <a:endParaRPr sz="1100" b="1" i="0" u="none" strike="noStrike" cap="none">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1100" b="1">
              <a:solidFill>
                <a:schemeClr val="dk1"/>
              </a:solidFill>
            </a:endParaRPr>
          </a:p>
          <a:p>
            <a:pPr marL="365760" marR="0" lvl="0" indent="-207008" algn="just" rtl="0">
              <a:lnSpc>
                <a:spcPct val="100000"/>
              </a:lnSpc>
              <a:spcBef>
                <a:spcPts val="0"/>
              </a:spcBef>
              <a:spcAft>
                <a:spcPts val="0"/>
              </a:spcAft>
              <a:buClr>
                <a:schemeClr val="dk1"/>
              </a:buClr>
              <a:buSzPts val="1100"/>
              <a:buFont typeface="Montserrat"/>
              <a:buChar char="●"/>
            </a:pPr>
            <a:r>
              <a:rPr lang="en" sz="1100">
                <a:solidFill>
                  <a:schemeClr val="dk1"/>
                </a:solidFill>
              </a:rPr>
              <a:t>Analyze user needs and requirements by talking to stakeholders, gathering feedback, and designing software that addresses their needs.</a:t>
            </a:r>
            <a:endParaRPr sz="1100">
              <a:solidFill>
                <a:schemeClr val="dk1"/>
              </a:solidFill>
            </a:endParaRPr>
          </a:p>
          <a:p>
            <a:pPr marL="365760" marR="0" lvl="0" indent="-207008" algn="just" rtl="0">
              <a:lnSpc>
                <a:spcPct val="100000"/>
              </a:lnSpc>
              <a:spcBef>
                <a:spcPts val="0"/>
              </a:spcBef>
              <a:spcAft>
                <a:spcPts val="0"/>
              </a:spcAft>
              <a:buClr>
                <a:schemeClr val="dk1"/>
              </a:buClr>
              <a:buSzPts val="1100"/>
              <a:buFont typeface="Montserrat"/>
              <a:buChar char="●"/>
            </a:pPr>
            <a:r>
              <a:rPr lang="en" sz="1100">
                <a:solidFill>
                  <a:schemeClr val="dk1"/>
                </a:solidFill>
              </a:rPr>
              <a:t>Understand user requirements and build solutions in Java or Python to satisfy those requirements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Collaborate with other team members, including designers, project managers, and quality assurance testers.</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Identify and fix bugs and ensure that the software meets quality standards.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2"/>
              </a:buClr>
              <a:buSzPts val="1800"/>
              <a:buFont typeface="Montserrat"/>
              <a:buNone/>
            </a:pPr>
            <a:endParaRPr sz="13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Pain Points: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a:solidFill>
                <a:schemeClr val="dk1"/>
              </a:solidFill>
            </a:endParaRPr>
          </a:p>
          <a:p>
            <a:pPr marL="365760" marR="0" lvl="0" indent="-194308" algn="just" rtl="0">
              <a:lnSpc>
                <a:spcPct val="100000"/>
              </a:lnSpc>
              <a:spcBef>
                <a:spcPts val="0"/>
              </a:spcBef>
              <a:spcAft>
                <a:spcPts val="0"/>
              </a:spcAft>
              <a:buClr>
                <a:schemeClr val="dk1"/>
              </a:buClr>
              <a:buSzPts val="900"/>
              <a:buFont typeface="Montserrat"/>
              <a:buChar char="●"/>
            </a:pPr>
            <a:r>
              <a:rPr lang="en" sz="1100" b="0" i="0" u="none" strike="noStrike" cap="none">
                <a:solidFill>
                  <a:schemeClr val="dk1"/>
                </a:solidFill>
                <a:latin typeface="Montserrat"/>
                <a:ea typeface="Montserrat"/>
                <a:cs typeface="Montserrat"/>
                <a:sym typeface="Montserrat"/>
              </a:rPr>
              <a:t>When multiple developers worked on the same codebase at the same time, changes conflicted, which led to code duplication and  an increase in down-time due to conflict resolution.</a:t>
            </a:r>
            <a:endParaRPr sz="1100" b="0" i="0" u="none" strike="noStrike" cap="none">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Due to its limited support for distributed development, collaborating with remote team members and working on codebases without a constant network connection was difficult. </a:t>
            </a:r>
            <a:r>
              <a:rPr lang="en" sz="1100" b="0" i="0" u="none" strike="noStrike" cap="none" baseline="30000">
                <a:solidFill>
                  <a:schemeClr val="dk1"/>
                </a:solidFill>
                <a:latin typeface="Montserrat"/>
                <a:ea typeface="Montserrat"/>
                <a:cs typeface="Montserrat"/>
                <a:sym typeface="Montserrat"/>
              </a:rPr>
              <a:t>[</a:t>
            </a:r>
            <a:r>
              <a:rPr lang="en" sz="1100" baseline="30000">
                <a:solidFill>
                  <a:schemeClr val="dk1"/>
                </a:solidFill>
              </a:rPr>
              <a:t>1</a:t>
            </a:r>
            <a:r>
              <a:rPr lang="en" sz="1100" b="0" i="0" u="none" strike="noStrike" cap="none" baseline="30000">
                <a:solidFill>
                  <a:schemeClr val="dk1"/>
                </a:solidFill>
                <a:latin typeface="Montserrat"/>
                <a:ea typeface="Montserrat"/>
                <a:cs typeface="Montserrat"/>
                <a:sym typeface="Montserrat"/>
              </a:rPr>
              <a:t>]</a:t>
            </a:r>
            <a:endParaRPr sz="1100" b="0" i="0" u="none" strike="noStrike" cap="none" baseline="30000">
              <a:solidFill>
                <a:schemeClr val="dk1"/>
              </a:solidFill>
              <a:latin typeface="Montserrat"/>
              <a:ea typeface="Montserrat"/>
              <a:cs typeface="Montserrat"/>
              <a:sym typeface="Montserrat"/>
            </a:endParaRPr>
          </a:p>
          <a:p>
            <a:pPr marL="365760" marR="0" lvl="0" indent="-207008" algn="just"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File searching and handling was extremely difficult in SVN, since all branches, tags and trunks are created as directories inside the central repository, and all the actions are public.</a:t>
            </a:r>
            <a:r>
              <a:rPr lang="en" sz="1100" b="0" i="0" u="none" strike="noStrike" cap="none" baseline="30000">
                <a:solidFill>
                  <a:schemeClr val="dk1"/>
                </a:solidFill>
                <a:latin typeface="Montserrat"/>
                <a:ea typeface="Montserrat"/>
                <a:cs typeface="Montserrat"/>
                <a:sym typeface="Montserrat"/>
              </a:rPr>
              <a:t>[</a:t>
            </a:r>
            <a:r>
              <a:rPr lang="en" sz="1100" baseline="30000">
                <a:solidFill>
                  <a:schemeClr val="dk1"/>
                </a:solidFill>
              </a:rPr>
              <a:t>2</a:t>
            </a:r>
            <a:r>
              <a:rPr lang="en" sz="1100" b="0" i="0" u="none" strike="noStrike" cap="none" baseline="30000">
                <a:solidFill>
                  <a:schemeClr val="dk1"/>
                </a:solidFill>
                <a:latin typeface="Montserrat"/>
                <a:ea typeface="Montserrat"/>
                <a:cs typeface="Montserrat"/>
                <a:sym typeface="Montserrat"/>
              </a:rPr>
              <a:t>]</a:t>
            </a:r>
            <a:endParaRPr sz="1100" b="0" i="0" u="none" strike="noStrike" cap="none" baseline="30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p:txBody>
      </p:sp>
      <p:pic>
        <p:nvPicPr>
          <p:cNvPr id="587" name="Google Shape;587;g230fee6dae0_1_116"/>
          <p:cNvPicPr preferRelativeResize="0"/>
          <p:nvPr/>
        </p:nvPicPr>
        <p:blipFill rotWithShape="1">
          <a:blip r:embed="rId3">
            <a:alphaModFix/>
          </a:blip>
          <a:srcRect l="4694" t="50615" r="72646" b="10056"/>
          <a:stretch/>
        </p:blipFill>
        <p:spPr>
          <a:xfrm>
            <a:off x="51265" y="642674"/>
            <a:ext cx="1398328" cy="1643324"/>
          </a:xfrm>
          <a:prstGeom prst="rect">
            <a:avLst/>
          </a:prstGeom>
          <a:noFill/>
          <a:ln>
            <a:noFill/>
          </a:ln>
        </p:spPr>
      </p:pic>
      <p:sp>
        <p:nvSpPr>
          <p:cNvPr id="588" name="Google Shape;588;g230fee6dae0_1_116"/>
          <p:cNvSpPr txBox="1"/>
          <p:nvPr/>
        </p:nvSpPr>
        <p:spPr>
          <a:xfrm>
            <a:off x="122700" y="4812675"/>
            <a:ext cx="68898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600">
                <a:solidFill>
                  <a:schemeClr val="dk1"/>
                </a:solidFill>
                <a:latin typeface="Montserrat"/>
                <a:ea typeface="Montserrat"/>
                <a:cs typeface="Montserrat"/>
                <a:sym typeface="Montserrat"/>
              </a:rPr>
              <a:t>[1] Git vs SVN: Offline Availability, Retrieved from https://www.gitkraken.com/blog/git-vs-svn</a:t>
            </a:r>
            <a:endParaRPr sz="600">
              <a:latin typeface="Montserrat"/>
              <a:ea typeface="Montserrat"/>
              <a:cs typeface="Montserrat"/>
              <a:sym typeface="Montserrat"/>
            </a:endParaRPr>
          </a:p>
          <a:p>
            <a:pPr marL="457200" lvl="0" indent="0" algn="l" rtl="0">
              <a:spcBef>
                <a:spcPts val="0"/>
              </a:spcBef>
              <a:spcAft>
                <a:spcPts val="0"/>
              </a:spcAft>
              <a:buNone/>
            </a:pPr>
            <a:r>
              <a:rPr lang="en" sz="600">
                <a:latin typeface="Montserrat"/>
                <a:ea typeface="Montserrat"/>
                <a:cs typeface="Montserrat"/>
                <a:sym typeface="Montserrat"/>
              </a:rPr>
              <a:t>[2] Branching in Git vs SVN, Retrieved from </a:t>
            </a:r>
            <a:r>
              <a:rPr lang="en" sz="600">
                <a:solidFill>
                  <a:schemeClr val="dk1"/>
                </a:solidFill>
                <a:latin typeface="Montserrat"/>
                <a:ea typeface="Montserrat"/>
                <a:cs typeface="Montserrat"/>
                <a:sym typeface="Montserrat"/>
              </a:rPr>
              <a:t>https://www.gitkraken.com/blog/git-vs-svn</a:t>
            </a:r>
            <a:endParaRPr sz="600">
              <a:latin typeface="Montserrat"/>
              <a:ea typeface="Montserrat"/>
              <a:cs typeface="Montserrat"/>
              <a:sym typeface="Montserrat"/>
            </a:endParaRPr>
          </a:p>
        </p:txBody>
      </p:sp>
      <p:sp>
        <p:nvSpPr>
          <p:cNvPr id="589" name="Google Shape;589;g230fee6dae0_1_11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g232e79b64d2_0_40"/>
          <p:cNvPicPr preferRelativeResize="0"/>
          <p:nvPr/>
        </p:nvPicPr>
        <p:blipFill rotWithShape="1">
          <a:blip r:embed="rId3">
            <a:alphaModFix/>
          </a:blip>
          <a:srcRect l="4693" t="50615" r="72647" b="10055"/>
          <a:stretch/>
        </p:blipFill>
        <p:spPr>
          <a:xfrm>
            <a:off x="265140" y="60099"/>
            <a:ext cx="702664" cy="832104"/>
          </a:xfrm>
          <a:prstGeom prst="rect">
            <a:avLst/>
          </a:prstGeom>
          <a:noFill/>
          <a:ln>
            <a:noFill/>
          </a:ln>
        </p:spPr>
      </p:pic>
      <p:graphicFrame>
        <p:nvGraphicFramePr>
          <p:cNvPr id="595" name="Google Shape;595;g232e79b64d2_0_40"/>
          <p:cNvGraphicFramePr/>
          <p:nvPr/>
        </p:nvGraphicFramePr>
        <p:xfrm>
          <a:off x="103450" y="815988"/>
          <a:ext cx="3000000" cy="3000000"/>
        </p:xfrm>
        <a:graphic>
          <a:graphicData uri="http://schemas.openxmlformats.org/drawingml/2006/table">
            <a:tbl>
              <a:tblPr>
                <a:noFill/>
                <a:tableStyleId>{445AA6FB-D765-4EF3-A851-C170875AA3D2}</a:tableStyleId>
              </a:tblPr>
              <a:tblGrid>
                <a:gridCol w="542450">
                  <a:extLst>
                    <a:ext uri="{9D8B030D-6E8A-4147-A177-3AD203B41FA5}">
                      <a16:colId xmlns:a16="http://schemas.microsoft.com/office/drawing/2014/main" val="20000"/>
                    </a:ext>
                  </a:extLst>
                </a:gridCol>
                <a:gridCol w="534225">
                  <a:extLst>
                    <a:ext uri="{9D8B030D-6E8A-4147-A177-3AD203B41FA5}">
                      <a16:colId xmlns:a16="http://schemas.microsoft.com/office/drawing/2014/main" val="20001"/>
                    </a:ext>
                  </a:extLst>
                </a:gridCol>
                <a:gridCol w="3080275">
                  <a:extLst>
                    <a:ext uri="{9D8B030D-6E8A-4147-A177-3AD203B41FA5}">
                      <a16:colId xmlns:a16="http://schemas.microsoft.com/office/drawing/2014/main" val="20002"/>
                    </a:ext>
                  </a:extLst>
                </a:gridCol>
                <a:gridCol w="702600">
                  <a:extLst>
                    <a:ext uri="{9D8B030D-6E8A-4147-A177-3AD203B41FA5}">
                      <a16:colId xmlns:a16="http://schemas.microsoft.com/office/drawing/2014/main" val="20003"/>
                    </a:ext>
                  </a:extLst>
                </a:gridCol>
                <a:gridCol w="781925">
                  <a:extLst>
                    <a:ext uri="{9D8B030D-6E8A-4147-A177-3AD203B41FA5}">
                      <a16:colId xmlns:a16="http://schemas.microsoft.com/office/drawing/2014/main" val="20004"/>
                    </a:ext>
                  </a:extLst>
                </a:gridCol>
                <a:gridCol w="3295600">
                  <a:extLst>
                    <a:ext uri="{9D8B030D-6E8A-4147-A177-3AD203B41FA5}">
                      <a16:colId xmlns:a16="http://schemas.microsoft.com/office/drawing/2014/main" val="20005"/>
                    </a:ext>
                  </a:extLst>
                </a:gridCol>
              </a:tblGrid>
              <a:tr h="36557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309350">
                <a:tc>
                  <a:txBody>
                    <a:bodyPr/>
                    <a:lstStyle/>
                    <a:p>
                      <a:pPr marL="0" marR="45720" lvl="0" indent="0" algn="l" rtl="0">
                        <a:lnSpc>
                          <a:spcPct val="100000"/>
                        </a:lnSpc>
                        <a:spcBef>
                          <a:spcPts val="0"/>
                        </a:spcBef>
                        <a:spcAft>
                          <a:spcPts val="0"/>
                        </a:spcAft>
                        <a:buClr>
                          <a:srgbClr val="000000"/>
                        </a:buClr>
                        <a:buSzPts val="1000"/>
                        <a:buFont typeface="Arial"/>
                        <a:buNone/>
                      </a:pPr>
                      <a:r>
                        <a:rPr lang="en" sz="800">
                          <a:latin typeface="Montserrat"/>
                          <a:ea typeface="Montserrat"/>
                          <a:cs typeface="Montserrat"/>
                          <a:sym typeface="Montserrat"/>
                        </a:rPr>
                        <a:t>3</a:t>
                      </a:r>
                      <a:r>
                        <a:rPr lang="en" sz="800" u="none" strike="noStrike" cap="none">
                          <a:latin typeface="Montserrat"/>
                          <a:ea typeface="Montserrat"/>
                          <a:cs typeface="Montserrat"/>
                          <a:sym typeface="Montserrat"/>
                        </a:rPr>
                        <a:t>.0</a:t>
                      </a:r>
                      <a:endParaRPr sz="8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Clr>
                          <a:schemeClr val="dk1"/>
                        </a:buClr>
                        <a:buSzPts val="1100"/>
                        <a:buFont typeface="Arial"/>
                        <a:buNone/>
                      </a:pPr>
                      <a:r>
                        <a:rPr lang="en" sz="800" u="none" strike="noStrike" cap="none">
                          <a:solidFill>
                            <a:schemeClr val="dk1"/>
                          </a:solidFill>
                          <a:latin typeface="Montserrat"/>
                          <a:ea typeface="Montserrat"/>
                          <a:cs typeface="Montserrat"/>
                          <a:sym typeface="Montserrat"/>
                        </a:rPr>
                        <a:t>Epic</a:t>
                      </a:r>
                      <a:endParaRPr sz="800" u="none" strike="noStrike" cap="none"/>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Clr>
                          <a:srgbClr val="000000"/>
                        </a:buClr>
                        <a:buSzPts val="1000"/>
                        <a:buFont typeface="Arial"/>
                        <a:buNone/>
                      </a:pPr>
                      <a:r>
                        <a:rPr lang="en" sz="800" u="none" strike="noStrike" cap="none">
                          <a:latin typeface="Montserrat"/>
                          <a:ea typeface="Montserrat"/>
                          <a:cs typeface="Montserrat"/>
                          <a:sym typeface="Montserrat"/>
                        </a:rPr>
                        <a:t>As a </a:t>
                      </a:r>
                      <a:r>
                        <a:rPr lang="en" sz="800">
                          <a:latin typeface="Montserrat"/>
                          <a:ea typeface="Montserrat"/>
                          <a:cs typeface="Montserrat"/>
                          <a:sym typeface="Montserrat"/>
                        </a:rPr>
                        <a:t>s</a:t>
                      </a:r>
                      <a:r>
                        <a:rPr lang="en" sz="800" u="none" strike="noStrike" cap="none">
                          <a:latin typeface="Montserrat"/>
                          <a:ea typeface="Montserrat"/>
                          <a:cs typeface="Montserrat"/>
                          <a:sym typeface="Montserrat"/>
                        </a:rPr>
                        <a:t>oftware </a:t>
                      </a:r>
                      <a:r>
                        <a:rPr lang="en" sz="800">
                          <a:latin typeface="Montserrat"/>
                          <a:ea typeface="Montserrat"/>
                          <a:cs typeface="Montserrat"/>
                          <a:sym typeface="Montserrat"/>
                        </a:rPr>
                        <a:t>d</a:t>
                      </a:r>
                      <a:r>
                        <a:rPr lang="en" sz="800" u="none" strike="noStrike" cap="none">
                          <a:latin typeface="Montserrat"/>
                          <a:ea typeface="Montserrat"/>
                          <a:cs typeface="Montserrat"/>
                          <a:sym typeface="Montserrat"/>
                        </a:rPr>
                        <a:t>eveloper, I want to </a:t>
                      </a:r>
                      <a:r>
                        <a:rPr lang="en" sz="800">
                          <a:latin typeface="Montserrat"/>
                          <a:ea typeface="Montserrat"/>
                          <a:cs typeface="Montserrat"/>
                          <a:sym typeface="Montserrat"/>
                        </a:rPr>
                        <a:t>commit my codes to only one VCS so that my efforts are not duplicated</a:t>
                      </a:r>
                      <a:endParaRPr sz="8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Clr>
                          <a:srgbClr val="000000"/>
                        </a:buClr>
                        <a:buSzPts val="1000"/>
                        <a:buFont typeface="Arial"/>
                        <a:buNone/>
                      </a:pPr>
                      <a:r>
                        <a:rPr lang="en" sz="800">
                          <a:latin typeface="Montserrat"/>
                          <a:ea typeface="Montserrat"/>
                          <a:cs typeface="Montserrat"/>
                          <a:sym typeface="Montserrat"/>
                        </a:rPr>
                        <a:t>11</a:t>
                      </a:r>
                      <a:endParaRPr sz="8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Clr>
                          <a:srgbClr val="000000"/>
                        </a:buClr>
                        <a:buSzPts val="1000"/>
                        <a:buFont typeface="Arial"/>
                        <a:buNone/>
                      </a:pP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Clr>
                          <a:srgbClr val="000000"/>
                        </a:buClr>
                        <a:buSzPts val="1000"/>
                        <a:buFont typeface="Arial"/>
                        <a:buNone/>
                      </a:pPr>
                      <a:r>
                        <a:rPr lang="en" sz="800">
                          <a:latin typeface="Montserrat"/>
                          <a:ea typeface="Montserrat"/>
                          <a:cs typeface="Montserrat"/>
                          <a:sym typeface="Montserrat"/>
                        </a:rPr>
                        <a:t>Git repositories are running and allowing code commit without error message</a:t>
                      </a:r>
                      <a:endParaRPr sz="8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21825">
                <a:tc>
                  <a:txBody>
                    <a:bodyPr/>
                    <a:lstStyle/>
                    <a:p>
                      <a:pPr marL="0" marR="45720" lvl="0" indent="0" algn="l" rtl="0">
                        <a:lnSpc>
                          <a:spcPct val="100000"/>
                        </a:lnSpc>
                        <a:spcBef>
                          <a:spcPts val="0"/>
                        </a:spcBef>
                        <a:spcAft>
                          <a:spcPts val="0"/>
                        </a:spcAft>
                        <a:buNone/>
                      </a:pPr>
                      <a:r>
                        <a:rPr lang="en" sz="800">
                          <a:latin typeface="Montserrat"/>
                          <a:ea typeface="Montserrat"/>
                          <a:cs typeface="Montserrat"/>
                          <a:sym typeface="Montserrat"/>
                        </a:rPr>
                        <a:t>3.1</a:t>
                      </a:r>
                      <a:endParaRPr sz="8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Level 1</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As a software developer, I want to document how many repositories I am currently a part of and my access level so that I can verify against after migration to Git is done</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3</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#3</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15000"/>
                        </a:lnSpc>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The checklist is updated to the latest to reflect the addition of new repositories the software developer can access. </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21825">
                <a:tc>
                  <a:txBody>
                    <a:bodyPr/>
                    <a:lstStyle/>
                    <a:p>
                      <a:pPr marL="0" marR="45720" lvl="0" indent="0" algn="l" rtl="0">
                        <a:lnSpc>
                          <a:spcPct val="100000"/>
                        </a:lnSpc>
                        <a:spcBef>
                          <a:spcPts val="0"/>
                        </a:spcBef>
                        <a:spcAft>
                          <a:spcPts val="0"/>
                        </a:spcAft>
                        <a:buNone/>
                      </a:pPr>
                      <a:r>
                        <a:rPr lang="en" sz="800">
                          <a:latin typeface="Montserrat"/>
                          <a:ea typeface="Montserrat"/>
                          <a:cs typeface="Montserrat"/>
                          <a:sym typeface="Montserrat"/>
                        </a:rPr>
                        <a:t>3.2</a:t>
                      </a:r>
                      <a:endParaRPr sz="8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Level 1</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As a software developer, I want to see all my SVN repositories in the new Git VCS so that my works will not be interrupted.</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3</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#11</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spcBef>
                          <a:spcPts val="0"/>
                        </a:spcBef>
                        <a:spcAft>
                          <a:spcPts val="0"/>
                        </a:spcAft>
                        <a:buNone/>
                      </a:pPr>
                      <a:r>
                        <a:rPr lang="en" sz="800">
                          <a:solidFill>
                            <a:schemeClr val="dk1"/>
                          </a:solidFill>
                          <a:latin typeface="Montserrat"/>
                          <a:ea typeface="Montserrat"/>
                          <a:cs typeface="Montserrat"/>
                          <a:sym typeface="Montserrat"/>
                        </a:rPr>
                        <a:t>Existing SVN repos to be migrated to Git should have well-maintained authors files and access permissions to avoid migration errors.</a:t>
                      </a:r>
                      <a:r>
                        <a:rPr lang="en" sz="800" baseline="30000">
                          <a:solidFill>
                            <a:schemeClr val="dk1"/>
                          </a:solidFill>
                          <a:latin typeface="Montserrat"/>
                          <a:ea typeface="Montserrat"/>
                          <a:cs typeface="Montserrat"/>
                          <a:sym typeface="Montserrat"/>
                        </a:rPr>
                        <a:t>[1]</a:t>
                      </a:r>
                      <a:endParaRPr sz="800" baseline="300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46825">
                <a:tc>
                  <a:txBody>
                    <a:bodyPr/>
                    <a:lstStyle/>
                    <a:p>
                      <a:pPr marL="0" marR="45720" lvl="0" indent="0" algn="l" rtl="0">
                        <a:lnSpc>
                          <a:spcPct val="100000"/>
                        </a:lnSpc>
                        <a:spcBef>
                          <a:spcPts val="0"/>
                        </a:spcBef>
                        <a:spcAft>
                          <a:spcPts val="0"/>
                        </a:spcAft>
                        <a:buNone/>
                      </a:pPr>
                      <a:r>
                        <a:rPr lang="en" sz="800">
                          <a:latin typeface="Montserrat"/>
                          <a:ea typeface="Montserrat"/>
                          <a:cs typeface="Montserrat"/>
                          <a:sym typeface="Montserrat"/>
                        </a:rPr>
                        <a:t>4.0</a:t>
                      </a:r>
                      <a:endParaRPr sz="8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Epic</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As a software developer, I want to be trained on Git and AWS CodeCommit so that after cutover, I can confidently use them for my works</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11</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Training materials on Git and AWS CodeCommit ranging from beginner’s guide to advanced techniques are available on the training portal</a:t>
                      </a:r>
                      <a:endParaRPr sz="800">
                        <a:solidFill>
                          <a:schemeClr val="dk1"/>
                        </a:solidFill>
                        <a:latin typeface="Montserrat"/>
                        <a:ea typeface="Montserrat"/>
                        <a:cs typeface="Montserrat"/>
                        <a:sym typeface="Montserrat"/>
                      </a:endParaRPr>
                    </a:p>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At least 2 hands-on training sessions are held by the project team</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871825">
                <a:tc>
                  <a:txBody>
                    <a:bodyPr/>
                    <a:lstStyle/>
                    <a:p>
                      <a:pPr marL="0" marR="45720" lvl="0" indent="0" algn="l" rtl="0">
                        <a:lnSpc>
                          <a:spcPct val="100000"/>
                        </a:lnSpc>
                        <a:spcBef>
                          <a:spcPts val="0"/>
                        </a:spcBef>
                        <a:spcAft>
                          <a:spcPts val="0"/>
                        </a:spcAft>
                        <a:buNone/>
                      </a:pPr>
                      <a:r>
                        <a:rPr lang="en" sz="800">
                          <a:latin typeface="Montserrat"/>
                          <a:ea typeface="Montserrat"/>
                          <a:cs typeface="Montserrat"/>
                          <a:sym typeface="Montserrat"/>
                        </a:rPr>
                        <a:t>4.1</a:t>
                      </a:r>
                      <a:endParaRPr sz="8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Level 1</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As a software developer, I want to have training materials on how to use Git and AWS CodeCommit, so that I can have basic understanding of the new VCS</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3</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#5</a:t>
                      </a:r>
                      <a:endParaRPr sz="800" u="none" strike="noStrike" cap="none">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spcBef>
                          <a:spcPts val="0"/>
                        </a:spcBef>
                        <a:spcAft>
                          <a:spcPts val="0"/>
                        </a:spcAft>
                        <a:buNone/>
                      </a:pPr>
                      <a:r>
                        <a:rPr lang="en" sz="800">
                          <a:solidFill>
                            <a:schemeClr val="dk1"/>
                          </a:solidFill>
                          <a:latin typeface="Montserrat"/>
                          <a:ea typeface="Montserrat"/>
                          <a:cs typeface="Montserrat"/>
                          <a:sym typeface="Montserrat"/>
                        </a:rPr>
                        <a:t>Training guides are created, uploaded to the training portal, and widely broadcasted across the dev team. They need to at least include:</a:t>
                      </a:r>
                      <a:endParaRPr sz="800">
                        <a:solidFill>
                          <a:schemeClr val="dk1"/>
                        </a:solidFill>
                        <a:latin typeface="Montserrat"/>
                        <a:ea typeface="Montserrat"/>
                        <a:cs typeface="Montserrat"/>
                        <a:sym typeface="Montserrat"/>
                      </a:endParaRPr>
                    </a:p>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A detailed guides that outline how to use Git commands that map to most commonly used SVN commands are </a:t>
                      </a:r>
                      <a:endParaRPr sz="800">
                        <a:solidFill>
                          <a:schemeClr val="dk1"/>
                        </a:solidFill>
                        <a:latin typeface="Montserrat"/>
                        <a:ea typeface="Montserrat"/>
                        <a:cs typeface="Montserrat"/>
                        <a:sym typeface="Montserrat"/>
                      </a:endParaRPr>
                    </a:p>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Varied levels, ranging from beginner’s guide to advanced techniques</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761600">
                <a:tc>
                  <a:txBody>
                    <a:bodyPr/>
                    <a:lstStyle/>
                    <a:p>
                      <a:pPr marL="0" marR="45720" lvl="0" indent="0" algn="l" rtl="0">
                        <a:lnSpc>
                          <a:spcPct val="100000"/>
                        </a:lnSpc>
                        <a:spcBef>
                          <a:spcPts val="0"/>
                        </a:spcBef>
                        <a:spcAft>
                          <a:spcPts val="0"/>
                        </a:spcAft>
                        <a:buNone/>
                      </a:pPr>
                      <a:r>
                        <a:rPr lang="en" sz="800">
                          <a:latin typeface="Montserrat"/>
                          <a:ea typeface="Montserrat"/>
                          <a:cs typeface="Montserrat"/>
                          <a:sym typeface="Montserrat"/>
                        </a:rPr>
                        <a:t>4.2</a:t>
                      </a:r>
                      <a:endParaRPr sz="8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Level 1</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As a software developer, I want to practice a the git commands and learn the AWS CodeCommit environment through a sandbox so that I can easily push, pull , and commit code when the company full migrated to the AWS codecommit.</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8</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45720" lvl="0" indent="0" algn="l" rtl="0">
                        <a:lnSpc>
                          <a:spcPct val="100000"/>
                        </a:lnSpc>
                        <a:spcBef>
                          <a:spcPts val="0"/>
                        </a:spcBef>
                        <a:spcAft>
                          <a:spcPts val="0"/>
                        </a:spcAft>
                        <a:buNone/>
                      </a:pPr>
                      <a:r>
                        <a:rPr lang="en" sz="800">
                          <a:solidFill>
                            <a:schemeClr val="dk1"/>
                          </a:solidFill>
                          <a:latin typeface="Montserrat"/>
                          <a:ea typeface="Montserrat"/>
                          <a:cs typeface="Montserrat"/>
                          <a:sym typeface="Montserrat"/>
                        </a:rPr>
                        <a:t>#6</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Sandbox environment is tested and available on AWS CodeCommit</a:t>
                      </a:r>
                      <a:endParaRPr sz="800">
                        <a:solidFill>
                          <a:schemeClr val="dk1"/>
                        </a:solidFill>
                        <a:latin typeface="Montserrat"/>
                        <a:ea typeface="Montserrat"/>
                        <a:cs typeface="Montserrat"/>
                        <a:sym typeface="Montserrat"/>
                      </a:endParaRPr>
                    </a:p>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Correct access is given to the software developers</a:t>
                      </a:r>
                      <a:endParaRPr sz="800">
                        <a:solidFill>
                          <a:schemeClr val="dk1"/>
                        </a:solidFill>
                        <a:latin typeface="Montserrat"/>
                        <a:ea typeface="Montserrat"/>
                        <a:cs typeface="Montserrat"/>
                        <a:sym typeface="Montserrat"/>
                      </a:endParaRPr>
                    </a:p>
                    <a:p>
                      <a:pPr marL="182880" marR="45720" lvl="0" indent="-170180" algn="l" rtl="0">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Sandbox must be isolated from the actual AWS CodeCommit repository that the project team is migrating to</a:t>
                      </a:r>
                      <a:endParaRPr sz="8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96" name="Google Shape;596;g232e79b64d2_0_40"/>
          <p:cNvSpPr txBox="1">
            <a:spLocks noGrp="1"/>
          </p:cNvSpPr>
          <p:nvPr>
            <p:ph type="title" idx="4"/>
          </p:nvPr>
        </p:nvSpPr>
        <p:spPr>
          <a:xfrm>
            <a:off x="736575" y="764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Software Developer</a:t>
            </a:r>
            <a:endParaRPr/>
          </a:p>
        </p:txBody>
      </p:sp>
      <p:sp>
        <p:nvSpPr>
          <p:cNvPr id="597" name="Google Shape;597;g232e79b64d2_0_4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25</a:t>
            </a:fld>
            <a:endParaRPr/>
          </a:p>
        </p:txBody>
      </p:sp>
      <p:sp>
        <p:nvSpPr>
          <p:cNvPr id="598" name="Google Shape;598;g232e79b64d2_0_4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599" name="Google Shape;599;g232e79b64d2_0_40"/>
          <p:cNvSpPr txBox="1"/>
          <p:nvPr/>
        </p:nvSpPr>
        <p:spPr>
          <a:xfrm>
            <a:off x="0" y="4943150"/>
            <a:ext cx="6889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https://www.spiria.com/en/blog/desktop-software/surprises-while-migrating-svn-git/</a:t>
            </a:r>
            <a:endParaRPr sz="6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g232e79b64d2_0_49"/>
          <p:cNvSpPr txBox="1">
            <a:spLocks noGrp="1"/>
          </p:cNvSpPr>
          <p:nvPr>
            <p:ph type="title" idx="4"/>
          </p:nvPr>
        </p:nvSpPr>
        <p:spPr>
          <a:xfrm>
            <a:off x="717900" y="978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Tester - Harvey</a:t>
            </a:r>
            <a:endParaRPr/>
          </a:p>
        </p:txBody>
      </p:sp>
      <p:sp>
        <p:nvSpPr>
          <p:cNvPr id="605" name="Google Shape;605;g232e79b64d2_0_49"/>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26</a:t>
            </a:fld>
            <a:endParaRPr/>
          </a:p>
        </p:txBody>
      </p:sp>
      <p:pic>
        <p:nvPicPr>
          <p:cNvPr id="606" name="Google Shape;606;g232e79b64d2_0_49"/>
          <p:cNvPicPr preferRelativeResize="0"/>
          <p:nvPr/>
        </p:nvPicPr>
        <p:blipFill rotWithShape="1">
          <a:blip r:embed="rId3">
            <a:alphaModFix/>
          </a:blip>
          <a:srcRect l="29086" t="50615" r="50640" b="10055"/>
          <a:stretch/>
        </p:blipFill>
        <p:spPr>
          <a:xfrm>
            <a:off x="122700" y="631224"/>
            <a:ext cx="1255450" cy="1643324"/>
          </a:xfrm>
          <a:prstGeom prst="rect">
            <a:avLst/>
          </a:prstGeom>
          <a:noFill/>
          <a:ln>
            <a:noFill/>
          </a:ln>
        </p:spPr>
      </p:pic>
      <p:sp>
        <p:nvSpPr>
          <p:cNvPr id="607" name="Google Shape;607;g232e79b64d2_0_49"/>
          <p:cNvSpPr txBox="1">
            <a:spLocks noGrp="1"/>
          </p:cNvSpPr>
          <p:nvPr>
            <p:ph type="subTitle" idx="4294967295"/>
          </p:nvPr>
        </p:nvSpPr>
        <p:spPr>
          <a:xfrm>
            <a:off x="1454075" y="566475"/>
            <a:ext cx="7495500" cy="42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Background: </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Harvey has been working at IntelliPrice since 2019, and has 5 years of experience as a software tester. He has extensive knowledge of both software test design and test execution practices, and prepares effective reports to the development team so that guidelines and expectations are set.</a:t>
            </a:r>
            <a:r>
              <a:rPr lang="en" sz="1100" b="0" i="0" u="none" strike="noStrike" cap="none" baseline="30000">
                <a:solidFill>
                  <a:schemeClr val="dk1"/>
                </a:solidFill>
                <a:latin typeface="Montserrat"/>
                <a:ea typeface="Montserrat"/>
                <a:cs typeface="Montserrat"/>
                <a:sym typeface="Montserrat"/>
              </a:rPr>
              <a:t>[</a:t>
            </a:r>
            <a:r>
              <a:rPr lang="en" sz="1100" baseline="30000">
                <a:solidFill>
                  <a:schemeClr val="dk1"/>
                </a:solidFill>
              </a:rPr>
              <a:t>1</a:t>
            </a:r>
            <a:r>
              <a:rPr lang="en" sz="1100" b="0" i="0" u="none" strike="noStrike" cap="none" baseline="30000">
                <a:solidFill>
                  <a:schemeClr val="dk1"/>
                </a:solidFill>
                <a:latin typeface="Montserrat"/>
                <a:ea typeface="Montserrat"/>
                <a:cs typeface="Montserrat"/>
                <a:sym typeface="Montserrat"/>
              </a:rPr>
              <a:t>]</a:t>
            </a:r>
            <a:endParaRPr sz="1100" b="0" i="0" u="none" strike="noStrike" cap="none" baseline="30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Functions: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Maintain communication with development team to understand what needs to be tested; read and understand provided documentation</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Identify which testing practice is appropriate for situation, and inform test manager on what resources will be required to be able to conduct the test, and develop test cases</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Carry out test per standards, prepare reports on results and defects, and share results with relevant members of both the development and testing teams</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Document software defects and report bugs to development team</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Store and access own and other team member’s test scripts in testing repository</a:t>
            </a:r>
            <a:r>
              <a:rPr lang="en" sz="1100" b="0" i="0" u="none" strike="noStrike" cap="none" baseline="30000">
                <a:solidFill>
                  <a:schemeClr val="dk1"/>
                </a:solidFill>
                <a:latin typeface="Montserrat"/>
                <a:ea typeface="Montserrat"/>
                <a:cs typeface="Montserrat"/>
                <a:sym typeface="Montserrat"/>
              </a:rPr>
              <a:t>[</a:t>
            </a:r>
            <a:r>
              <a:rPr lang="en" sz="1100" baseline="30000">
                <a:solidFill>
                  <a:schemeClr val="dk1"/>
                </a:solidFill>
              </a:rPr>
              <a:t>2</a:t>
            </a:r>
            <a:r>
              <a:rPr lang="en" sz="1100" b="0" i="0" u="none" strike="noStrike" cap="none" baseline="30000">
                <a:solidFill>
                  <a:schemeClr val="dk1"/>
                </a:solidFill>
                <a:latin typeface="Montserrat"/>
                <a:ea typeface="Montserrat"/>
                <a:cs typeface="Montserrat"/>
                <a:sym typeface="Montserrat"/>
              </a:rPr>
              <a:t>]</a:t>
            </a:r>
            <a:endParaRPr sz="1100" b="0" i="0" u="none" strike="noStrike" cap="none" baseline="30000">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2"/>
              </a:buClr>
              <a:buSzPts val="1800"/>
              <a:buFont typeface="Montserrat"/>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Pain Points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a:solidFill>
                <a:schemeClr val="dk1"/>
              </a:solidFill>
            </a:endParaRPr>
          </a:p>
          <a:p>
            <a:pPr marL="457200" marR="0" lvl="0" indent="-298450"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SVN’s single point of failure has resulted in instances where the test case resources are inaccessible if the test repository faces unexpected downtime</a:t>
            </a:r>
            <a:endParaRPr sz="1100" b="0" i="0" u="none" strike="noStrike" cap="none">
              <a:solidFill>
                <a:schemeClr val="dk1"/>
              </a:solidFill>
              <a:latin typeface="Montserrat"/>
              <a:ea typeface="Montserrat"/>
              <a:cs typeface="Montserrat"/>
              <a:sym typeface="Montserrat"/>
            </a:endParaRPr>
          </a:p>
          <a:p>
            <a:pPr marL="457200" marR="0" lvl="0" indent="-298450"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SVN’s commit workflow has resulted in cases where the latest automated test scripts are not committed to the test repository due to merge conflicts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2"/>
              </a:buClr>
              <a:buSzPts val="1800"/>
              <a:buFont typeface="Montserrat"/>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300" b="1" i="0" u="none" strike="noStrike" cap="none">
              <a:solidFill>
                <a:schemeClr val="dk1"/>
              </a:solidFill>
              <a:latin typeface="Montserrat"/>
              <a:ea typeface="Montserrat"/>
              <a:cs typeface="Montserrat"/>
              <a:sym typeface="Montserrat"/>
            </a:endParaRPr>
          </a:p>
        </p:txBody>
      </p:sp>
      <p:pic>
        <p:nvPicPr>
          <p:cNvPr id="608" name="Google Shape;608;g232e79b64d2_0_49"/>
          <p:cNvPicPr preferRelativeResize="0"/>
          <p:nvPr/>
        </p:nvPicPr>
        <p:blipFill rotWithShape="1">
          <a:blip r:embed="rId3">
            <a:alphaModFix/>
          </a:blip>
          <a:srcRect l="4693" t="50615" r="72647" b="10055"/>
          <a:stretch/>
        </p:blipFill>
        <p:spPr>
          <a:xfrm>
            <a:off x="51265" y="642674"/>
            <a:ext cx="1398328" cy="1643324"/>
          </a:xfrm>
          <a:prstGeom prst="rect">
            <a:avLst/>
          </a:prstGeom>
          <a:noFill/>
          <a:ln>
            <a:noFill/>
          </a:ln>
        </p:spPr>
      </p:pic>
      <p:pic>
        <p:nvPicPr>
          <p:cNvPr id="609" name="Google Shape;609;g232e79b64d2_0_49"/>
          <p:cNvPicPr preferRelativeResize="0"/>
          <p:nvPr/>
        </p:nvPicPr>
        <p:blipFill rotWithShape="1">
          <a:blip r:embed="rId3">
            <a:alphaModFix/>
          </a:blip>
          <a:srcRect l="28028" t="4053" r="50242" b="55802"/>
          <a:stretch/>
        </p:blipFill>
        <p:spPr>
          <a:xfrm>
            <a:off x="122700" y="566475"/>
            <a:ext cx="1333197" cy="1645920"/>
          </a:xfrm>
          <a:prstGeom prst="rect">
            <a:avLst/>
          </a:prstGeom>
          <a:noFill/>
          <a:ln>
            <a:noFill/>
          </a:ln>
        </p:spPr>
      </p:pic>
      <p:sp>
        <p:nvSpPr>
          <p:cNvPr id="610" name="Google Shape;610;g232e79b64d2_0_49"/>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611" name="Google Shape;611;g232e79b64d2_0_49"/>
          <p:cNvSpPr txBox="1"/>
          <p:nvPr/>
        </p:nvSpPr>
        <p:spPr>
          <a:xfrm>
            <a:off x="422875" y="4812675"/>
            <a:ext cx="688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Software tester job description template: https://www.talentlyft.com/en/resources/software-tester-job-description</a:t>
            </a:r>
            <a:endParaRPr sz="6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600">
                <a:solidFill>
                  <a:schemeClr val="dk1"/>
                </a:solidFill>
                <a:latin typeface="Montserrat"/>
                <a:ea typeface="Montserrat"/>
                <a:cs typeface="Montserrat"/>
                <a:sym typeface="Montserrat"/>
              </a:rPr>
              <a:t>[2] How Does Software Testing Work? https://www.ibm.com/topics/software-testing</a:t>
            </a:r>
            <a:endParaRPr sz="600">
              <a:solidFill>
                <a:schemeClr val="dk1"/>
              </a:solidFill>
              <a:latin typeface="Montserrat"/>
              <a:ea typeface="Montserrat"/>
              <a:cs typeface="Montserrat"/>
              <a:sym typeface="Montserrat"/>
            </a:endParaRPr>
          </a:p>
          <a:p>
            <a:pPr marL="0" lvl="0" indent="0" algn="l" rtl="0">
              <a:spcBef>
                <a:spcPts val="0"/>
              </a:spcBef>
              <a:spcAft>
                <a:spcPts val="0"/>
              </a:spcAft>
              <a:buNone/>
            </a:pPr>
            <a:endParaRPr sz="600">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g232e79b64d2_0_57"/>
          <p:cNvPicPr preferRelativeResize="0"/>
          <p:nvPr/>
        </p:nvPicPr>
        <p:blipFill rotWithShape="1">
          <a:blip r:embed="rId3">
            <a:alphaModFix/>
          </a:blip>
          <a:srcRect l="28028" t="4053" r="50242" b="55802"/>
          <a:stretch/>
        </p:blipFill>
        <p:spPr>
          <a:xfrm>
            <a:off x="266713" y="66625"/>
            <a:ext cx="674929" cy="832104"/>
          </a:xfrm>
          <a:prstGeom prst="rect">
            <a:avLst/>
          </a:prstGeom>
          <a:noFill/>
          <a:ln>
            <a:noFill/>
          </a:ln>
        </p:spPr>
      </p:pic>
      <p:graphicFrame>
        <p:nvGraphicFramePr>
          <p:cNvPr id="617" name="Google Shape;617;g232e79b64d2_0_57"/>
          <p:cNvGraphicFramePr/>
          <p:nvPr/>
        </p:nvGraphicFramePr>
        <p:xfrm>
          <a:off x="309175" y="881988"/>
          <a:ext cx="3000000" cy="3000000"/>
        </p:xfrm>
        <a:graphic>
          <a:graphicData uri="http://schemas.openxmlformats.org/drawingml/2006/table">
            <a:tbl>
              <a:tblPr>
                <a:noFill/>
                <a:tableStyleId>{445AA6FB-D765-4EF3-A851-C170875AA3D2}</a:tableStyleId>
              </a:tblPr>
              <a:tblGrid>
                <a:gridCol w="580300">
                  <a:extLst>
                    <a:ext uri="{9D8B030D-6E8A-4147-A177-3AD203B41FA5}">
                      <a16:colId xmlns:a16="http://schemas.microsoft.com/office/drawing/2014/main" val="20000"/>
                    </a:ext>
                  </a:extLst>
                </a:gridCol>
                <a:gridCol w="580300">
                  <a:extLst>
                    <a:ext uri="{9D8B030D-6E8A-4147-A177-3AD203B41FA5}">
                      <a16:colId xmlns:a16="http://schemas.microsoft.com/office/drawing/2014/main" val="20001"/>
                    </a:ext>
                  </a:extLst>
                </a:gridCol>
                <a:gridCol w="2726925">
                  <a:extLst>
                    <a:ext uri="{9D8B030D-6E8A-4147-A177-3AD203B41FA5}">
                      <a16:colId xmlns:a16="http://schemas.microsoft.com/office/drawing/2014/main" val="20002"/>
                    </a:ext>
                  </a:extLst>
                </a:gridCol>
                <a:gridCol w="802075">
                  <a:extLst>
                    <a:ext uri="{9D8B030D-6E8A-4147-A177-3AD203B41FA5}">
                      <a16:colId xmlns:a16="http://schemas.microsoft.com/office/drawing/2014/main" val="20003"/>
                    </a:ext>
                  </a:extLst>
                </a:gridCol>
                <a:gridCol w="802075">
                  <a:extLst>
                    <a:ext uri="{9D8B030D-6E8A-4147-A177-3AD203B41FA5}">
                      <a16:colId xmlns:a16="http://schemas.microsoft.com/office/drawing/2014/main" val="20004"/>
                    </a:ext>
                  </a:extLst>
                </a:gridCol>
                <a:gridCol w="3033975">
                  <a:extLst>
                    <a:ext uri="{9D8B030D-6E8A-4147-A177-3AD203B41FA5}">
                      <a16:colId xmlns:a16="http://schemas.microsoft.com/office/drawing/2014/main" val="20005"/>
                    </a:ext>
                  </a:extLst>
                </a:gridCol>
              </a:tblGrid>
              <a:tr h="29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72750">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5.0</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Epic</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As a tester, I want to test the Git system thoroughly so that it meets our company’s requirements and if bugs and issues exist, they are only low severity (will not result in any noticeable breakdown of the system) and low priority (can be fixed at a later date) </a:t>
                      </a:r>
                      <a:r>
                        <a:rPr lang="en" sz="900" baseline="30000">
                          <a:latin typeface="Montserrat"/>
                          <a:ea typeface="Montserrat"/>
                          <a:cs typeface="Montserrat"/>
                          <a:sym typeface="Montserrat"/>
                        </a:rPr>
                        <a:t>[1]</a:t>
                      </a:r>
                      <a:endParaRPr sz="900" u="none" strike="noStrike" cap="none" baseline="300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8</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76022" algn="l" rtl="0">
                        <a:lnSpc>
                          <a:spcPct val="100000"/>
                        </a:lnSpc>
                        <a:spcBef>
                          <a:spcPts val="0"/>
                        </a:spcBef>
                        <a:spcAft>
                          <a:spcPts val="0"/>
                        </a:spcAft>
                        <a:buSzPts val="900"/>
                        <a:buFont typeface="Montserrat"/>
                        <a:buChar char="-"/>
                      </a:pPr>
                      <a:r>
                        <a:rPr lang="en" sz="900">
                          <a:latin typeface="Montserrat"/>
                          <a:ea typeface="Montserrat"/>
                          <a:cs typeface="Montserrat"/>
                          <a:sym typeface="Montserrat"/>
                        </a:rPr>
                        <a:t>The new VCS passes all test cases per the testing plan</a:t>
                      </a:r>
                      <a:endParaRPr sz="900">
                        <a:latin typeface="Montserrat"/>
                        <a:ea typeface="Montserrat"/>
                        <a:cs typeface="Montserrat"/>
                        <a:sym typeface="Montserrat"/>
                      </a:endParaRPr>
                    </a:p>
                    <a:p>
                      <a:pPr marL="182880" marR="0" lvl="0" indent="-176022" algn="l" rtl="0">
                        <a:lnSpc>
                          <a:spcPct val="100000"/>
                        </a:lnSpc>
                        <a:spcBef>
                          <a:spcPts val="0"/>
                        </a:spcBef>
                        <a:spcAft>
                          <a:spcPts val="0"/>
                        </a:spcAft>
                        <a:buSzPts val="900"/>
                        <a:buFont typeface="Montserrat"/>
                        <a:buChar char="-"/>
                      </a:pPr>
                      <a:r>
                        <a:rPr lang="en" sz="900">
                          <a:latin typeface="Montserrat"/>
                          <a:ea typeface="Montserrat"/>
                          <a:cs typeface="Montserrat"/>
                          <a:sym typeface="Montserrat"/>
                        </a:rPr>
                        <a:t>Any bugs found during the migration phase need to be triaged per the bug management policies and the release criteria. Any critical and major bugs identified during migration should be resolved before go-live.</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72750">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5.1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As a tester, I want to create a comprehensive test plan so that problems can be identified early and migration can happen quickly.</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5</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#4</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Test cases must cover all migration aspects: data migration, application integration, and UAT</a:t>
                      </a:r>
                      <a:endParaRPr sz="900">
                        <a:solidFill>
                          <a:schemeClr val="dk1"/>
                        </a:solidFill>
                        <a:latin typeface="Montserrat"/>
                        <a:ea typeface="Montserrat"/>
                        <a:cs typeface="Montserrat"/>
                        <a:sym typeface="Montserrat"/>
                      </a:endParaRPr>
                    </a:p>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Test cases must provide clear instructions for executing the tests and determining whether they has passed or failed, to the level that if the original writer is unavailable, other testers can follow his/her instructions and complete testing  with ease.</a:t>
                      </a:r>
                      <a:endParaRPr sz="900">
                        <a:solidFill>
                          <a:schemeClr val="dk1"/>
                        </a:solidFill>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72750">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5.2</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Level 1</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As a tester, I want to keep SVN repositories running at least until cutover so that I can perform data reconciliation test between SVN and Git repositories and ensure that the migration architecture has transferred the data correctly</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#7</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SVN repositories are running at least until cutover</a:t>
                      </a:r>
                      <a:endParaRPr sz="900">
                        <a:solidFill>
                          <a:schemeClr val="dk1"/>
                        </a:solidFill>
                        <a:latin typeface="Montserrat"/>
                        <a:ea typeface="Montserrat"/>
                        <a:cs typeface="Montserrat"/>
                        <a:sym typeface="Montserrat"/>
                      </a:endParaRPr>
                    </a:p>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Data reconciliation test is done after every migration and any errors found are resolved and signed off by data owner.</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18" name="Google Shape;618;g232e79b64d2_0_57"/>
          <p:cNvSpPr txBox="1">
            <a:spLocks noGrp="1"/>
          </p:cNvSpPr>
          <p:nvPr>
            <p:ph type="title" idx="4"/>
          </p:nvPr>
        </p:nvSpPr>
        <p:spPr>
          <a:xfrm>
            <a:off x="736575" y="764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Tester (1/2)</a:t>
            </a:r>
            <a:endParaRPr/>
          </a:p>
        </p:txBody>
      </p:sp>
      <p:sp>
        <p:nvSpPr>
          <p:cNvPr id="619" name="Google Shape;619;g232e79b64d2_0_57"/>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27</a:t>
            </a:fld>
            <a:endParaRPr/>
          </a:p>
        </p:txBody>
      </p:sp>
      <p:sp>
        <p:nvSpPr>
          <p:cNvPr id="620" name="Google Shape;620;g232e79b64d2_0_57"/>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621" name="Google Shape;621;g232e79b64d2_0_57"/>
          <p:cNvSpPr txBox="1"/>
          <p:nvPr/>
        </p:nvSpPr>
        <p:spPr>
          <a:xfrm>
            <a:off x="309175" y="4798850"/>
            <a:ext cx="7788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When and how to version control test cases. Hannah Son. March 14, 2022. Retrieved from: https://www.testrail.com/blog/test-version-control/</a:t>
            </a:r>
            <a:endParaRPr sz="6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g23ab9dc7fb9_3_12"/>
          <p:cNvSpPr txBox="1">
            <a:spLocks noGrp="1"/>
          </p:cNvSpPr>
          <p:nvPr>
            <p:ph type="title" idx="4"/>
          </p:nvPr>
        </p:nvSpPr>
        <p:spPr>
          <a:xfrm>
            <a:off x="736575" y="764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Tester (2/2)</a:t>
            </a:r>
            <a:endParaRPr/>
          </a:p>
        </p:txBody>
      </p:sp>
      <p:sp>
        <p:nvSpPr>
          <p:cNvPr id="627" name="Google Shape;627;g23ab9dc7fb9_3_1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28</a:t>
            </a:fld>
            <a:endParaRPr/>
          </a:p>
        </p:txBody>
      </p:sp>
      <p:pic>
        <p:nvPicPr>
          <p:cNvPr id="628" name="Google Shape;628;g23ab9dc7fb9_3_12"/>
          <p:cNvPicPr preferRelativeResize="0"/>
          <p:nvPr/>
        </p:nvPicPr>
        <p:blipFill rotWithShape="1">
          <a:blip r:embed="rId3">
            <a:alphaModFix/>
          </a:blip>
          <a:srcRect l="28027" t="4054" r="50242" b="55800"/>
          <a:stretch/>
        </p:blipFill>
        <p:spPr>
          <a:xfrm>
            <a:off x="266713" y="66625"/>
            <a:ext cx="674929" cy="832104"/>
          </a:xfrm>
          <a:prstGeom prst="rect">
            <a:avLst/>
          </a:prstGeom>
          <a:noFill/>
          <a:ln>
            <a:noFill/>
          </a:ln>
        </p:spPr>
      </p:pic>
      <p:sp>
        <p:nvSpPr>
          <p:cNvPr id="629" name="Google Shape;629;g23ab9dc7fb9_3_1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graphicFrame>
        <p:nvGraphicFramePr>
          <p:cNvPr id="630" name="Google Shape;630;g23ab9dc7fb9_3_12"/>
          <p:cNvGraphicFramePr/>
          <p:nvPr/>
        </p:nvGraphicFramePr>
        <p:xfrm>
          <a:off x="309175" y="881988"/>
          <a:ext cx="3000000" cy="3000000"/>
        </p:xfrm>
        <a:graphic>
          <a:graphicData uri="http://schemas.openxmlformats.org/drawingml/2006/table">
            <a:tbl>
              <a:tblPr>
                <a:noFill/>
                <a:tableStyleId>{445AA6FB-D765-4EF3-A851-C170875AA3D2}</a:tableStyleId>
              </a:tblPr>
              <a:tblGrid>
                <a:gridCol w="580300">
                  <a:extLst>
                    <a:ext uri="{9D8B030D-6E8A-4147-A177-3AD203B41FA5}">
                      <a16:colId xmlns:a16="http://schemas.microsoft.com/office/drawing/2014/main" val="20000"/>
                    </a:ext>
                  </a:extLst>
                </a:gridCol>
                <a:gridCol w="580300">
                  <a:extLst>
                    <a:ext uri="{9D8B030D-6E8A-4147-A177-3AD203B41FA5}">
                      <a16:colId xmlns:a16="http://schemas.microsoft.com/office/drawing/2014/main" val="20001"/>
                    </a:ext>
                  </a:extLst>
                </a:gridCol>
                <a:gridCol w="2726925">
                  <a:extLst>
                    <a:ext uri="{9D8B030D-6E8A-4147-A177-3AD203B41FA5}">
                      <a16:colId xmlns:a16="http://schemas.microsoft.com/office/drawing/2014/main" val="20002"/>
                    </a:ext>
                  </a:extLst>
                </a:gridCol>
                <a:gridCol w="802075">
                  <a:extLst>
                    <a:ext uri="{9D8B030D-6E8A-4147-A177-3AD203B41FA5}">
                      <a16:colId xmlns:a16="http://schemas.microsoft.com/office/drawing/2014/main" val="20003"/>
                    </a:ext>
                  </a:extLst>
                </a:gridCol>
                <a:gridCol w="802075">
                  <a:extLst>
                    <a:ext uri="{9D8B030D-6E8A-4147-A177-3AD203B41FA5}">
                      <a16:colId xmlns:a16="http://schemas.microsoft.com/office/drawing/2014/main" val="20004"/>
                    </a:ext>
                  </a:extLst>
                </a:gridCol>
                <a:gridCol w="3033975">
                  <a:extLst>
                    <a:ext uri="{9D8B030D-6E8A-4147-A177-3AD203B41FA5}">
                      <a16:colId xmlns:a16="http://schemas.microsoft.com/office/drawing/2014/main" val="20005"/>
                    </a:ext>
                  </a:extLst>
                </a:gridCol>
              </a:tblGrid>
              <a:tr h="2910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72750">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6.0</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Montserrat"/>
                          <a:ea typeface="Montserrat"/>
                          <a:cs typeface="Montserrat"/>
                          <a:sym typeface="Montserrat"/>
                        </a:rPr>
                        <a:t>Epic</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Montserrat"/>
                          <a:ea typeface="Montserrat"/>
                          <a:cs typeface="Montserrat"/>
                          <a:sym typeface="Montserrat"/>
                        </a:rPr>
                        <a:t>As a tester, I want to store and deploy test scripts from Git repositories so that I can test our codes </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900">
                          <a:latin typeface="Montserrat"/>
                          <a:ea typeface="Montserrat"/>
                          <a:cs typeface="Montserrat"/>
                          <a:sym typeface="Montserrat"/>
                        </a:rPr>
                        <a:t>13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Existing test scripts from SVN are migrated to Git fully</a:t>
                      </a:r>
                      <a:endParaRPr sz="900">
                        <a:solidFill>
                          <a:schemeClr val="dk1"/>
                        </a:solidFill>
                        <a:latin typeface="Montserrat"/>
                        <a:ea typeface="Montserrat"/>
                        <a:cs typeface="Montserrat"/>
                        <a:sym typeface="Montserrat"/>
                      </a:endParaRPr>
                    </a:p>
                    <a:p>
                      <a:pPr marL="182880" lvl="0" indent="-176530" algn="l" rtl="0">
                        <a:spcBef>
                          <a:spcPts val="0"/>
                        </a:spcBef>
                        <a:spcAft>
                          <a:spcPts val="0"/>
                        </a:spcAft>
                        <a:buClr>
                          <a:schemeClr val="dk1"/>
                        </a:buClr>
                        <a:buSzPts val="900"/>
                        <a:buFont typeface="Montserrat"/>
                        <a:buChar char="-"/>
                      </a:pPr>
                      <a:r>
                        <a:rPr lang="en" sz="900">
                          <a:solidFill>
                            <a:schemeClr val="dk1"/>
                          </a:solidFill>
                          <a:latin typeface="Montserrat"/>
                          <a:ea typeface="Montserrat"/>
                          <a:cs typeface="Montserrat"/>
                          <a:sym typeface="Montserrat"/>
                        </a:rPr>
                        <a:t>Git repositories are connected to the testing environment </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72750">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6.1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a tester, I want to be able to effectively push to the central test repository so that I can conduct the most appropriate test for any given scenario using stored test documentation and test scripts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5</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latin typeface="Montserrat"/>
                          <a:ea typeface="Montserrat"/>
                          <a:cs typeface="Montserrat"/>
                          <a:sym typeface="Montserrat"/>
                        </a:rPr>
                        <a:t>#15</a:t>
                      </a:r>
                      <a:endParaRPr sz="9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7653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All test documents and resources currently stored in SVN should be migrated to repository in Git without any files being corrupted or missing</a:t>
                      </a:r>
                      <a:endParaRPr sz="900" u="none" strike="noStrike" cap="none">
                        <a:latin typeface="Montserrat"/>
                        <a:ea typeface="Montserrat"/>
                        <a:cs typeface="Montserrat"/>
                        <a:sym typeface="Montserrat"/>
                      </a:endParaRPr>
                    </a:p>
                    <a:p>
                      <a:pPr marL="182880" marR="0" lvl="0" indent="-176530" algn="l" rtl="0">
                        <a:lnSpc>
                          <a:spcPct val="100000"/>
                        </a:lnSpc>
                        <a:spcBef>
                          <a:spcPts val="0"/>
                        </a:spcBef>
                        <a:spcAft>
                          <a:spcPts val="0"/>
                        </a:spcAft>
                        <a:buClr>
                          <a:srgbClr val="000000"/>
                        </a:buClr>
                        <a:buSzPts val="900"/>
                        <a:buFont typeface="Montserrat"/>
                        <a:buChar char="-"/>
                      </a:pPr>
                      <a:r>
                        <a:rPr lang="en" sz="900" u="none" strike="noStrike" cap="none">
                          <a:latin typeface="Montserrat"/>
                          <a:ea typeface="Montserrat"/>
                          <a:cs typeface="Montserrat"/>
                          <a:sym typeface="Montserrat"/>
                        </a:rPr>
                        <a:t>Git commits should be problem-free and without merge conflicts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973025">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6.2</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a tester, I want to be able to revert back to a previous state of the repository so that I can see if a prior version of the software failed a certain test.</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5</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#9</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Changes to the test repository </a:t>
                      </a:r>
                      <a:r>
                        <a:rPr lang="en" sz="900">
                          <a:latin typeface="Montserrat"/>
                          <a:ea typeface="Montserrat"/>
                          <a:cs typeface="Montserrat"/>
                          <a:sym typeface="Montserrat"/>
                        </a:rPr>
                        <a:t>can </a:t>
                      </a:r>
                      <a:r>
                        <a:rPr lang="en" sz="900" u="none" strike="noStrike" cap="none">
                          <a:latin typeface="Montserrat"/>
                          <a:ea typeface="Montserrat"/>
                          <a:cs typeface="Montserrat"/>
                          <a:sym typeface="Montserrat"/>
                        </a:rPr>
                        <a:t>be restored to a prior version within one minute of initiating the revert process.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01425">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6.3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900">
                          <a:latin typeface="Montserrat"/>
                          <a:ea typeface="Montserrat"/>
                          <a:cs typeface="Montserrat"/>
                          <a:sym typeface="Montserrat"/>
                        </a:rPr>
                        <a:t>Level 1</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As a tester, I want to be able to organize the test repository such that each test case is grouped neatly so that I can effectively manage test case assets.</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3</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a:latin typeface="Montserrat"/>
                          <a:ea typeface="Montserrat"/>
                          <a:cs typeface="Montserrat"/>
                          <a:sym typeface="Montserrat"/>
                        </a:rPr>
                        <a:t>#12</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000"/>
                        <a:buFont typeface="Arial"/>
                        <a:buNone/>
                      </a:pPr>
                      <a:r>
                        <a:rPr lang="en" sz="900" u="none" strike="noStrike" cap="none">
                          <a:latin typeface="Montserrat"/>
                          <a:ea typeface="Montserrat"/>
                          <a:cs typeface="Montserrat"/>
                          <a:sym typeface="Montserrat"/>
                        </a:rPr>
                        <a:t>Git should have the same, if not better, repository organization capabilities </a:t>
                      </a:r>
                      <a:r>
                        <a:rPr lang="en" sz="900">
                          <a:latin typeface="Montserrat"/>
                          <a:ea typeface="Montserrat"/>
                          <a:cs typeface="Montserrat"/>
                          <a:sym typeface="Montserrat"/>
                        </a:rPr>
                        <a:t>than </a:t>
                      </a:r>
                      <a:r>
                        <a:rPr lang="en" sz="900" u="none" strike="noStrike" cap="none">
                          <a:latin typeface="Montserrat"/>
                          <a:ea typeface="Montserrat"/>
                          <a:cs typeface="Montserrat"/>
                          <a:sym typeface="Montserrat"/>
                        </a:rPr>
                        <a:t>SVN.</a:t>
                      </a:r>
                      <a:endParaRPr sz="9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32e79b64d2_0_66"/>
          <p:cNvSpPr txBox="1">
            <a:spLocks noGrp="1"/>
          </p:cNvSpPr>
          <p:nvPr>
            <p:ph type="title" idx="4"/>
          </p:nvPr>
        </p:nvSpPr>
        <p:spPr>
          <a:xfrm>
            <a:off x="717900" y="978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Release Manager - Jackson </a:t>
            </a:r>
            <a:endParaRPr/>
          </a:p>
        </p:txBody>
      </p:sp>
      <p:sp>
        <p:nvSpPr>
          <p:cNvPr id="636" name="Google Shape;636;g232e79b64d2_0_6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29</a:t>
            </a:fld>
            <a:endParaRPr/>
          </a:p>
        </p:txBody>
      </p:sp>
      <p:pic>
        <p:nvPicPr>
          <p:cNvPr id="637" name="Google Shape;637;g232e79b64d2_0_66"/>
          <p:cNvPicPr preferRelativeResize="0"/>
          <p:nvPr/>
        </p:nvPicPr>
        <p:blipFill rotWithShape="1">
          <a:blip r:embed="rId3">
            <a:alphaModFix/>
          </a:blip>
          <a:srcRect l="29086" t="50615" r="50640" b="10055"/>
          <a:stretch/>
        </p:blipFill>
        <p:spPr>
          <a:xfrm>
            <a:off x="122700" y="631224"/>
            <a:ext cx="1255450" cy="1643324"/>
          </a:xfrm>
          <a:prstGeom prst="rect">
            <a:avLst/>
          </a:prstGeom>
          <a:noFill/>
          <a:ln>
            <a:noFill/>
          </a:ln>
        </p:spPr>
      </p:pic>
      <p:sp>
        <p:nvSpPr>
          <p:cNvPr id="638" name="Google Shape;638;g232e79b64d2_0_66"/>
          <p:cNvSpPr txBox="1">
            <a:spLocks noGrp="1"/>
          </p:cNvSpPr>
          <p:nvPr>
            <p:ph type="subTitle" idx="4294967295"/>
          </p:nvPr>
        </p:nvSpPr>
        <p:spPr>
          <a:xfrm>
            <a:off x="1454075" y="795075"/>
            <a:ext cx="7495500" cy="42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Background: </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chemeClr val="dk1"/>
                </a:solidFill>
                <a:latin typeface="Montserrat"/>
                <a:ea typeface="Montserrat"/>
                <a:cs typeface="Montserrat"/>
                <a:sym typeface="Montserrat"/>
              </a:rPr>
              <a:t>Jackson joined IntelliPrice in 2017 as a Release Manager. He has been instrumental in driving process improvements and enhancing the software release cycle. With over 8 years of experience in software development and release management, Jackson possesses strong leadership and communication skills, ensuring seamless collaboration between cross-functional teams.</a:t>
            </a: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Functions: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Plan, coordinate, and manage software release schedules, resources, and activities across development, testing, and operations teams</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Monitor progress, identify and mitigate risks, and ensure adherence to quality standards and release management best practices</a:t>
            </a:r>
            <a:endParaRPr sz="1100" b="0" i="0" u="none" strike="noStrike" cap="none">
              <a:solidFill>
                <a:schemeClr val="dk1"/>
              </a:solidFill>
              <a:latin typeface="Montserrat"/>
              <a:ea typeface="Montserrat"/>
              <a:cs typeface="Montserrat"/>
              <a:sym typeface="Montserrat"/>
            </a:endParaRPr>
          </a:p>
          <a:p>
            <a:pPr marL="365760" marR="0" lvl="0" indent="-207008"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Collaborate with stakeholders to communicate updates and gather feedback, driving continuous improvements in the release process</a:t>
            </a:r>
            <a:endParaRPr sz="1100" b="0" i="0" u="none" strike="noStrike" cap="none">
              <a:solidFill>
                <a:schemeClr val="dk1"/>
              </a:solidFill>
              <a:latin typeface="Montserrat"/>
              <a:ea typeface="Montserrat"/>
              <a:cs typeface="Montserrat"/>
              <a:sym typeface="Montserrat"/>
            </a:endParaRPr>
          </a:p>
          <a:p>
            <a:pPr marL="457200" marR="0" lvl="0" indent="0" algn="l" rtl="0">
              <a:lnSpc>
                <a:spcPct val="100000"/>
              </a:lnSpc>
              <a:spcBef>
                <a:spcPts val="0"/>
              </a:spcBef>
              <a:spcAft>
                <a:spcPts val="0"/>
              </a:spcAft>
              <a:buClr>
                <a:schemeClr val="dk2"/>
              </a:buClr>
              <a:buSzPts val="1800"/>
              <a:buFont typeface="Montserrat"/>
              <a:buNone/>
            </a:pPr>
            <a:endParaRPr sz="11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Montserrat"/>
                <a:ea typeface="Montserrat"/>
                <a:cs typeface="Montserrat"/>
                <a:sym typeface="Montserrat"/>
              </a:rPr>
              <a:t>Pain Points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457200" marR="0" lvl="0" indent="-298450"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SVN's limitations have led to bottlenecks and inefficiencies in the release process, negatively impacting collaboration between teams and remote team members</a:t>
            </a:r>
            <a:endParaRPr sz="1100" b="0" i="0" u="none" strike="noStrike" cap="none">
              <a:solidFill>
                <a:schemeClr val="dk1"/>
              </a:solidFill>
              <a:latin typeface="Montserrat"/>
              <a:ea typeface="Montserrat"/>
              <a:cs typeface="Montserrat"/>
              <a:sym typeface="Montserrat"/>
            </a:endParaRPr>
          </a:p>
          <a:p>
            <a:pPr marL="457200" marR="0" lvl="0" indent="-298450"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The single point of failure in SVN's central repository has caused unplanned downtime and delays in software releases, affecting both internal and external stakeholders</a:t>
            </a:r>
            <a:endParaRPr sz="1100" b="0" i="0" u="none" strike="noStrike" cap="none">
              <a:solidFill>
                <a:schemeClr val="dk1"/>
              </a:solidFill>
              <a:latin typeface="Montserrat"/>
              <a:ea typeface="Montserrat"/>
              <a:cs typeface="Montserrat"/>
              <a:sym typeface="Montserrat"/>
            </a:endParaRPr>
          </a:p>
          <a:p>
            <a:pPr marL="457200" marR="0" lvl="0" indent="-298450" algn="l" rtl="0">
              <a:lnSpc>
                <a:spcPct val="100000"/>
              </a:lnSpc>
              <a:spcBef>
                <a:spcPts val="0"/>
              </a:spcBef>
              <a:spcAft>
                <a:spcPts val="0"/>
              </a:spcAft>
              <a:buClr>
                <a:schemeClr val="dk1"/>
              </a:buClr>
              <a:buSzPts val="1100"/>
              <a:buFont typeface="Montserrat"/>
              <a:buChar char="●"/>
            </a:pPr>
            <a:r>
              <a:rPr lang="en" sz="1100" b="0" i="0" u="none" strike="noStrike" cap="none">
                <a:solidFill>
                  <a:schemeClr val="dk1"/>
                </a:solidFill>
                <a:latin typeface="Montserrat"/>
                <a:ea typeface="Montserrat"/>
                <a:cs typeface="Montserrat"/>
                <a:sym typeface="Montserrat"/>
              </a:rPr>
              <a:t>As the company continues to grow, the scalability and performance issues with SVN are becoming more pronounced, making it difficult for </a:t>
            </a:r>
            <a:r>
              <a:rPr lang="en" sz="1100">
                <a:solidFill>
                  <a:schemeClr val="dk1"/>
                </a:solidFill>
              </a:rPr>
              <a:t>Jackson</a:t>
            </a:r>
            <a:r>
              <a:rPr lang="en" sz="1100" b="0" i="0" u="none" strike="noStrike" cap="none">
                <a:solidFill>
                  <a:schemeClr val="dk1"/>
                </a:solidFill>
                <a:latin typeface="Montserrat"/>
                <a:ea typeface="Montserrat"/>
                <a:cs typeface="Montserrat"/>
                <a:sym typeface="Montserrat"/>
              </a:rPr>
              <a:t> to ensure timely and reliable releases</a:t>
            </a: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100" b="1" i="0" u="none" strike="noStrike" cap="none">
              <a:solidFill>
                <a:schemeClr val="dk1"/>
              </a:solidFill>
              <a:latin typeface="Montserrat"/>
              <a:ea typeface="Montserrat"/>
              <a:cs typeface="Montserrat"/>
              <a:sym typeface="Montserrat"/>
            </a:endParaRPr>
          </a:p>
        </p:txBody>
      </p:sp>
      <p:pic>
        <p:nvPicPr>
          <p:cNvPr id="639" name="Google Shape;639;g232e79b64d2_0_66"/>
          <p:cNvPicPr preferRelativeResize="0"/>
          <p:nvPr/>
        </p:nvPicPr>
        <p:blipFill rotWithShape="1">
          <a:blip r:embed="rId3">
            <a:alphaModFix/>
          </a:blip>
          <a:srcRect l="72665" t="5645" r="4676" b="56616"/>
          <a:stretch/>
        </p:blipFill>
        <p:spPr>
          <a:xfrm>
            <a:off x="56125" y="629925"/>
            <a:ext cx="1397949" cy="1553285"/>
          </a:xfrm>
          <a:prstGeom prst="rect">
            <a:avLst/>
          </a:prstGeom>
          <a:noFill/>
          <a:ln>
            <a:noFill/>
          </a:ln>
        </p:spPr>
      </p:pic>
      <p:sp>
        <p:nvSpPr>
          <p:cNvPr id="640" name="Google Shape;640;g232e79b64d2_0_6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3b34678c7b_5_0"/>
          <p:cNvSpPr txBox="1">
            <a:spLocks noGrp="1"/>
          </p:cNvSpPr>
          <p:nvPr>
            <p:ph type="title"/>
          </p:nvPr>
        </p:nvSpPr>
        <p:spPr>
          <a:xfrm>
            <a:off x="717800" y="383175"/>
            <a:ext cx="7708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Table of Contents</a:t>
            </a:r>
            <a:endParaRPr/>
          </a:p>
        </p:txBody>
      </p:sp>
      <p:sp>
        <p:nvSpPr>
          <p:cNvPr id="280" name="Google Shape;280;g23b34678c7b_5_0"/>
          <p:cNvSpPr txBox="1">
            <a:spLocks noGrp="1"/>
          </p:cNvSpPr>
          <p:nvPr>
            <p:ph type="ctrTitle" idx="2"/>
          </p:nvPr>
        </p:nvSpPr>
        <p:spPr>
          <a:xfrm>
            <a:off x="2234150" y="1142013"/>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Our Company</a:t>
            </a:r>
            <a:endParaRPr/>
          </a:p>
        </p:txBody>
      </p:sp>
      <p:sp>
        <p:nvSpPr>
          <p:cNvPr id="281" name="Google Shape;281;g23b34678c7b_5_0"/>
          <p:cNvSpPr txBox="1">
            <a:spLocks noGrp="1"/>
          </p:cNvSpPr>
          <p:nvPr>
            <p:ph type="title" idx="3"/>
          </p:nvPr>
        </p:nvSpPr>
        <p:spPr>
          <a:xfrm>
            <a:off x="641600" y="1216225"/>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01</a:t>
            </a:r>
            <a:endParaRPr/>
          </a:p>
        </p:txBody>
      </p:sp>
      <p:sp>
        <p:nvSpPr>
          <p:cNvPr id="282" name="Google Shape;282;g23b34678c7b_5_0"/>
          <p:cNvSpPr txBox="1">
            <a:spLocks noGrp="1"/>
          </p:cNvSpPr>
          <p:nvPr>
            <p:ph type="subTitle" idx="1"/>
          </p:nvPr>
        </p:nvSpPr>
        <p:spPr>
          <a:xfrm>
            <a:off x="2234150" y="1554075"/>
            <a:ext cx="21504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IntelliPrice and our current practices</a:t>
            </a:r>
            <a:endParaRPr/>
          </a:p>
        </p:txBody>
      </p:sp>
      <p:sp>
        <p:nvSpPr>
          <p:cNvPr id="283" name="Google Shape;283;g23b34678c7b_5_0"/>
          <p:cNvSpPr txBox="1">
            <a:spLocks noGrp="1"/>
          </p:cNvSpPr>
          <p:nvPr>
            <p:ph type="ctrTitle" idx="4"/>
          </p:nvPr>
        </p:nvSpPr>
        <p:spPr>
          <a:xfrm>
            <a:off x="6199600" y="1142013"/>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About Git</a:t>
            </a:r>
            <a:endParaRPr/>
          </a:p>
        </p:txBody>
      </p:sp>
      <p:sp>
        <p:nvSpPr>
          <p:cNvPr id="284" name="Google Shape;284;g23b34678c7b_5_0"/>
          <p:cNvSpPr txBox="1">
            <a:spLocks noGrp="1"/>
          </p:cNvSpPr>
          <p:nvPr>
            <p:ph type="title" idx="5"/>
          </p:nvPr>
        </p:nvSpPr>
        <p:spPr>
          <a:xfrm>
            <a:off x="4610200" y="1216225"/>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02</a:t>
            </a:r>
            <a:endParaRPr/>
          </a:p>
        </p:txBody>
      </p:sp>
      <p:sp>
        <p:nvSpPr>
          <p:cNvPr id="285" name="Google Shape;285;g23b34678c7b_5_0"/>
          <p:cNvSpPr txBox="1">
            <a:spLocks noGrp="1"/>
          </p:cNvSpPr>
          <p:nvPr>
            <p:ph type="subTitle" idx="6"/>
          </p:nvPr>
        </p:nvSpPr>
        <p:spPr>
          <a:xfrm>
            <a:off x="6199600" y="1554078"/>
            <a:ext cx="21504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Why the switch?</a:t>
            </a:r>
            <a:endParaRPr/>
          </a:p>
          <a:p>
            <a:pPr marL="0" lvl="0" indent="0" algn="l" rtl="0">
              <a:lnSpc>
                <a:spcPct val="100000"/>
              </a:lnSpc>
              <a:spcBef>
                <a:spcPts val="0"/>
              </a:spcBef>
              <a:spcAft>
                <a:spcPts val="0"/>
              </a:spcAft>
              <a:buSzPts val="1800"/>
              <a:buNone/>
            </a:pPr>
            <a:endParaRPr/>
          </a:p>
        </p:txBody>
      </p:sp>
      <p:sp>
        <p:nvSpPr>
          <p:cNvPr id="286" name="Google Shape;286;g23b34678c7b_5_0"/>
          <p:cNvSpPr txBox="1">
            <a:spLocks noGrp="1"/>
          </p:cNvSpPr>
          <p:nvPr>
            <p:ph type="ctrTitle" idx="7"/>
          </p:nvPr>
        </p:nvSpPr>
        <p:spPr>
          <a:xfrm>
            <a:off x="2234150" y="2563977"/>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Our Approach to Change</a:t>
            </a:r>
            <a:endParaRPr/>
          </a:p>
        </p:txBody>
      </p:sp>
      <p:sp>
        <p:nvSpPr>
          <p:cNvPr id="287" name="Google Shape;287;g23b34678c7b_5_0"/>
          <p:cNvSpPr txBox="1">
            <a:spLocks noGrp="1"/>
          </p:cNvSpPr>
          <p:nvPr>
            <p:ph type="title" idx="8"/>
          </p:nvPr>
        </p:nvSpPr>
        <p:spPr>
          <a:xfrm>
            <a:off x="641600" y="2655650"/>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03</a:t>
            </a:r>
            <a:endParaRPr/>
          </a:p>
        </p:txBody>
      </p:sp>
      <p:sp>
        <p:nvSpPr>
          <p:cNvPr id="288" name="Google Shape;288;g23b34678c7b_5_0"/>
          <p:cNvSpPr txBox="1">
            <a:spLocks noGrp="1"/>
          </p:cNvSpPr>
          <p:nvPr>
            <p:ph type="subTitle" idx="9"/>
          </p:nvPr>
        </p:nvSpPr>
        <p:spPr>
          <a:xfrm>
            <a:off x="2234150" y="3224775"/>
            <a:ext cx="21504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Our “How?”</a:t>
            </a:r>
            <a:endParaRPr/>
          </a:p>
          <a:p>
            <a:pPr marL="0" lvl="0" indent="0" algn="l" rtl="0">
              <a:lnSpc>
                <a:spcPct val="100000"/>
              </a:lnSpc>
              <a:spcBef>
                <a:spcPts val="0"/>
              </a:spcBef>
              <a:spcAft>
                <a:spcPts val="0"/>
              </a:spcAft>
              <a:buClr>
                <a:schemeClr val="dk1"/>
              </a:buClr>
              <a:buSzPts val="1100"/>
              <a:buFont typeface="Arial"/>
              <a:buNone/>
            </a:pPr>
            <a:r>
              <a:rPr lang="en" sz="1000" b="1"/>
              <a:t>3a.</a:t>
            </a:r>
            <a:r>
              <a:rPr lang="en" sz="1000"/>
              <a:t> Requirements &amp; Personas</a:t>
            </a:r>
            <a:endParaRPr sz="1000"/>
          </a:p>
          <a:p>
            <a:pPr marL="0" lvl="0" indent="0" algn="l" rtl="0">
              <a:lnSpc>
                <a:spcPct val="100000"/>
              </a:lnSpc>
              <a:spcBef>
                <a:spcPts val="0"/>
              </a:spcBef>
              <a:spcAft>
                <a:spcPts val="0"/>
              </a:spcAft>
              <a:buClr>
                <a:schemeClr val="dk1"/>
              </a:buClr>
              <a:buSzPts val="1100"/>
              <a:buFont typeface="Arial"/>
              <a:buNone/>
            </a:pPr>
            <a:r>
              <a:rPr lang="en" sz="1000" b="1"/>
              <a:t>3b. </a:t>
            </a:r>
            <a:r>
              <a:rPr lang="en" sz="1000"/>
              <a:t>Planning</a:t>
            </a:r>
            <a:endParaRPr sz="1000"/>
          </a:p>
          <a:p>
            <a:pPr marL="0" lvl="0" indent="0" algn="l" rtl="0">
              <a:lnSpc>
                <a:spcPct val="100000"/>
              </a:lnSpc>
              <a:spcBef>
                <a:spcPts val="0"/>
              </a:spcBef>
              <a:spcAft>
                <a:spcPts val="0"/>
              </a:spcAft>
              <a:buClr>
                <a:schemeClr val="dk1"/>
              </a:buClr>
              <a:buSzPts val="1100"/>
              <a:buFont typeface="Arial"/>
              <a:buNone/>
            </a:pPr>
            <a:r>
              <a:rPr lang="en" sz="1000" b="1"/>
              <a:t>3c.</a:t>
            </a:r>
            <a:r>
              <a:rPr lang="en" sz="1000"/>
              <a:t> Architecture and Design</a:t>
            </a:r>
            <a:endParaRPr sz="1000"/>
          </a:p>
          <a:p>
            <a:pPr marL="0" lvl="0" indent="0" algn="l" rtl="0">
              <a:lnSpc>
                <a:spcPct val="100000"/>
              </a:lnSpc>
              <a:spcBef>
                <a:spcPts val="0"/>
              </a:spcBef>
              <a:spcAft>
                <a:spcPts val="0"/>
              </a:spcAft>
              <a:buClr>
                <a:schemeClr val="dk1"/>
              </a:buClr>
              <a:buSzPts val="1100"/>
              <a:buFont typeface="Arial"/>
              <a:buNone/>
            </a:pPr>
            <a:r>
              <a:rPr lang="en" sz="1000" b="1"/>
              <a:t>3d. </a:t>
            </a:r>
            <a:r>
              <a:rPr lang="en" sz="1000"/>
              <a:t>Testing</a:t>
            </a:r>
            <a:endParaRPr sz="1000"/>
          </a:p>
          <a:p>
            <a:pPr marL="0" lvl="0" indent="0" algn="l" rtl="0">
              <a:spcBef>
                <a:spcPts val="0"/>
              </a:spcBef>
              <a:spcAft>
                <a:spcPts val="0"/>
              </a:spcAft>
              <a:buClr>
                <a:schemeClr val="dk1"/>
              </a:buClr>
              <a:buSzPts val="1100"/>
              <a:buFont typeface="Arial"/>
              <a:buNone/>
            </a:pPr>
            <a:r>
              <a:rPr lang="en" sz="1000" b="1">
                <a:solidFill>
                  <a:schemeClr val="dk1"/>
                </a:solidFill>
              </a:rPr>
              <a:t>3e. </a:t>
            </a:r>
            <a:r>
              <a:rPr lang="en" sz="1000">
                <a:solidFill>
                  <a:schemeClr val="dk1"/>
                </a:solidFill>
              </a:rPr>
              <a:t>Release</a:t>
            </a:r>
            <a:endParaRPr sz="1000"/>
          </a:p>
          <a:p>
            <a:pPr marL="0" lvl="0" indent="0" algn="l" rtl="0">
              <a:lnSpc>
                <a:spcPct val="100000"/>
              </a:lnSpc>
              <a:spcBef>
                <a:spcPts val="0"/>
              </a:spcBef>
              <a:spcAft>
                <a:spcPts val="0"/>
              </a:spcAft>
              <a:buSzPts val="1800"/>
              <a:buNone/>
            </a:pPr>
            <a:endParaRPr/>
          </a:p>
        </p:txBody>
      </p:sp>
      <p:sp>
        <p:nvSpPr>
          <p:cNvPr id="289" name="Google Shape;289;g23b34678c7b_5_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a:t>
            </a:fld>
            <a:endParaRPr/>
          </a:p>
        </p:txBody>
      </p:sp>
      <p:sp>
        <p:nvSpPr>
          <p:cNvPr id="290" name="Google Shape;290;g23b34678c7b_5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291" name="Google Shape;291;g23b34678c7b_5_0"/>
          <p:cNvSpPr txBox="1">
            <a:spLocks noGrp="1"/>
          </p:cNvSpPr>
          <p:nvPr>
            <p:ph type="title" idx="5"/>
          </p:nvPr>
        </p:nvSpPr>
        <p:spPr>
          <a:xfrm>
            <a:off x="4610200" y="2655650"/>
            <a:ext cx="1493400" cy="941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8000"/>
              <a:buNone/>
            </a:pPr>
            <a:r>
              <a:rPr lang="en"/>
              <a:t>04</a:t>
            </a:r>
            <a:endParaRPr/>
          </a:p>
        </p:txBody>
      </p:sp>
      <p:sp>
        <p:nvSpPr>
          <p:cNvPr id="292" name="Google Shape;292;g23b34678c7b_5_0"/>
          <p:cNvSpPr txBox="1">
            <a:spLocks noGrp="1"/>
          </p:cNvSpPr>
          <p:nvPr>
            <p:ph type="ctrTitle" idx="7"/>
          </p:nvPr>
        </p:nvSpPr>
        <p:spPr>
          <a:xfrm>
            <a:off x="6199600" y="2563977"/>
            <a:ext cx="2150400" cy="38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000"/>
              <a:buNone/>
            </a:pPr>
            <a:r>
              <a:rPr lang="en"/>
              <a:t>Appendix</a:t>
            </a:r>
            <a:endParaRPr/>
          </a:p>
        </p:txBody>
      </p:sp>
      <p:sp>
        <p:nvSpPr>
          <p:cNvPr id="293" name="Google Shape;293;g23b34678c7b_5_0"/>
          <p:cNvSpPr txBox="1">
            <a:spLocks noGrp="1"/>
          </p:cNvSpPr>
          <p:nvPr>
            <p:ph type="subTitle" idx="1"/>
          </p:nvPr>
        </p:nvSpPr>
        <p:spPr>
          <a:xfrm>
            <a:off x="6199600" y="2947975"/>
            <a:ext cx="2150400" cy="76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Supporting slides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232e79b64d2_0_73"/>
          <p:cNvSpPr txBox="1">
            <a:spLocks noGrp="1"/>
          </p:cNvSpPr>
          <p:nvPr>
            <p:ph type="title" idx="4"/>
          </p:nvPr>
        </p:nvSpPr>
        <p:spPr>
          <a:xfrm>
            <a:off x="736575" y="76400"/>
            <a:ext cx="80871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Release Manager (1/2)</a:t>
            </a:r>
            <a:endParaRPr/>
          </a:p>
        </p:txBody>
      </p:sp>
      <p:sp>
        <p:nvSpPr>
          <p:cNvPr id="646" name="Google Shape;646;g232e79b64d2_0_7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30</a:t>
            </a:fld>
            <a:endParaRPr/>
          </a:p>
        </p:txBody>
      </p:sp>
      <p:pic>
        <p:nvPicPr>
          <p:cNvPr id="647" name="Google Shape;647;g232e79b64d2_0_73"/>
          <p:cNvPicPr preferRelativeResize="0"/>
          <p:nvPr/>
        </p:nvPicPr>
        <p:blipFill rotWithShape="1">
          <a:blip r:embed="rId3">
            <a:alphaModFix/>
          </a:blip>
          <a:srcRect l="72665" t="5645" r="4676" b="56616"/>
          <a:stretch/>
        </p:blipFill>
        <p:spPr>
          <a:xfrm>
            <a:off x="259875" y="69887"/>
            <a:ext cx="748892" cy="832104"/>
          </a:xfrm>
          <a:prstGeom prst="rect">
            <a:avLst/>
          </a:prstGeom>
          <a:noFill/>
          <a:ln>
            <a:noFill/>
          </a:ln>
        </p:spPr>
      </p:pic>
      <p:graphicFrame>
        <p:nvGraphicFramePr>
          <p:cNvPr id="648" name="Google Shape;648;g232e79b64d2_0_73"/>
          <p:cNvGraphicFramePr/>
          <p:nvPr/>
        </p:nvGraphicFramePr>
        <p:xfrm>
          <a:off x="309175" y="881988"/>
          <a:ext cx="3000000" cy="3000000"/>
        </p:xfrm>
        <a:graphic>
          <a:graphicData uri="http://schemas.openxmlformats.org/drawingml/2006/table">
            <a:tbl>
              <a:tblPr>
                <a:noFill/>
                <a:tableStyleId>{445AA6FB-D765-4EF3-A851-C170875AA3D2}</a:tableStyleId>
              </a:tblPr>
              <a:tblGrid>
                <a:gridCol w="580300">
                  <a:extLst>
                    <a:ext uri="{9D8B030D-6E8A-4147-A177-3AD203B41FA5}">
                      <a16:colId xmlns:a16="http://schemas.microsoft.com/office/drawing/2014/main" val="20000"/>
                    </a:ext>
                  </a:extLst>
                </a:gridCol>
                <a:gridCol w="580300">
                  <a:extLst>
                    <a:ext uri="{9D8B030D-6E8A-4147-A177-3AD203B41FA5}">
                      <a16:colId xmlns:a16="http://schemas.microsoft.com/office/drawing/2014/main" val="20001"/>
                    </a:ext>
                  </a:extLst>
                </a:gridCol>
                <a:gridCol w="2726925">
                  <a:extLst>
                    <a:ext uri="{9D8B030D-6E8A-4147-A177-3AD203B41FA5}">
                      <a16:colId xmlns:a16="http://schemas.microsoft.com/office/drawing/2014/main" val="20002"/>
                    </a:ext>
                  </a:extLst>
                </a:gridCol>
                <a:gridCol w="802075">
                  <a:extLst>
                    <a:ext uri="{9D8B030D-6E8A-4147-A177-3AD203B41FA5}">
                      <a16:colId xmlns:a16="http://schemas.microsoft.com/office/drawing/2014/main" val="20003"/>
                    </a:ext>
                  </a:extLst>
                </a:gridCol>
                <a:gridCol w="802075">
                  <a:extLst>
                    <a:ext uri="{9D8B030D-6E8A-4147-A177-3AD203B41FA5}">
                      <a16:colId xmlns:a16="http://schemas.microsoft.com/office/drawing/2014/main" val="20004"/>
                    </a:ext>
                  </a:extLst>
                </a:gridCol>
                <a:gridCol w="3033975">
                  <a:extLst>
                    <a:ext uri="{9D8B030D-6E8A-4147-A177-3AD203B41FA5}">
                      <a16:colId xmlns:a16="http://schemas.microsoft.com/office/drawing/2014/main" val="20005"/>
                    </a:ext>
                  </a:extLst>
                </a:gridCol>
              </a:tblGrid>
              <a:tr h="30450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272750">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7.0</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Montserrat"/>
                          <a:ea typeface="Montserrat"/>
                          <a:cs typeface="Montserrat"/>
                          <a:sym typeface="Montserrat"/>
                        </a:rPr>
                        <a:t>Epic</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As a Release Manager, I want to use Git to efficiently manage different branches and maintain a healthy release branch, so that I can ensure a smooth development process, stable software releases, and minimize potential issues in the production environment.</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8</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Efficient branch management with conflict resolution time under 15 minutes.</a:t>
                      </a:r>
                      <a:endParaRPr sz="1000">
                        <a:latin typeface="Montserrat"/>
                        <a:ea typeface="Montserrat"/>
                        <a:cs typeface="Montserrat"/>
                        <a:sym typeface="Montserrat"/>
                      </a:endParaRPr>
                    </a:p>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Max 1 major bug per release and 95% user satisfaction based on monthly user survey.</a:t>
                      </a:r>
                      <a:endParaRPr sz="10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73025">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7.1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latin typeface="Montserrat"/>
                          <a:ea typeface="Montserrat"/>
                          <a:cs typeface="Montserrat"/>
                          <a:sym typeface="Montserrat"/>
                        </a:rPr>
                        <a:t>Level 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As a Release Manager, I want to use Git to easily maintain and ensure that the release branch is healthy, so that I can quickly identify and address any potential issues, and provide a stable and reliable software release for end users.</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5</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#14</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Release manager's ability to identify and track release branch health in real-time.</a:t>
                      </a:r>
                      <a:endParaRPr sz="1000">
                        <a:latin typeface="Montserrat"/>
                        <a:ea typeface="Montserrat"/>
                        <a:cs typeface="Montserrat"/>
                        <a:sym typeface="Montserrat"/>
                      </a:endParaRPr>
                    </a:p>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Resolution of issues or conflicts affecting the release branch within 24 hours.</a:t>
                      </a:r>
                      <a:endParaRPr sz="1000">
                        <a:latin typeface="Montserrat"/>
                        <a:ea typeface="Montserrat"/>
                        <a:cs typeface="Montserrat"/>
                        <a:sym typeface="Montserrat"/>
                      </a:endParaRPr>
                    </a:p>
                    <a:p>
                      <a:pPr marL="45721" marR="0" lvl="0" indent="0" algn="l" rtl="0">
                        <a:lnSpc>
                          <a:spcPct val="100000"/>
                        </a:lnSpc>
                        <a:spcBef>
                          <a:spcPts val="0"/>
                        </a:spcBef>
                        <a:spcAft>
                          <a:spcPts val="0"/>
                        </a:spcAft>
                        <a:buClr>
                          <a:srgbClr val="000000"/>
                        </a:buClr>
                        <a:buSzPts val="900"/>
                        <a:buFont typeface="Arial"/>
                        <a:buNone/>
                      </a:pP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01425">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7.2</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latin typeface="Montserrat"/>
                          <a:ea typeface="Montserrat"/>
                          <a:cs typeface="Montserrat"/>
                          <a:sym typeface="Montserrat"/>
                        </a:rPr>
                        <a:t>Level 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As a Release Manager, I want to use Git to easily create and manage different branches for features, bug fixes, and other development tasks, so that I can keep the development process organized and ensure a smooth integration of code changes.</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3</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#17</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Creation and naming of new branches for specific tasks.</a:t>
                      </a:r>
                      <a:endParaRPr sz="1000">
                        <a:latin typeface="Montserrat"/>
                        <a:ea typeface="Montserrat"/>
                        <a:cs typeface="Montserrat"/>
                        <a:sym typeface="Montserrat"/>
                      </a:endParaRPr>
                    </a:p>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The release manager can switch between and manage existing branches with a response time of no more than 1 minute per switch</a:t>
                      </a:r>
                      <a:endParaRPr sz="1000">
                        <a:latin typeface="Montserrat"/>
                        <a:ea typeface="Montserrat"/>
                        <a:cs typeface="Montserrat"/>
                        <a:sym typeface="Montserrat"/>
                      </a:endParaRPr>
                    </a:p>
                    <a:p>
                      <a:pPr marL="182880" marR="0" lvl="0" indent="-137159" algn="l" rtl="0">
                        <a:lnSpc>
                          <a:spcPct val="100000"/>
                        </a:lnSpc>
                        <a:spcBef>
                          <a:spcPts val="0"/>
                        </a:spcBef>
                        <a:spcAft>
                          <a:spcPts val="0"/>
                        </a:spcAft>
                        <a:buClr>
                          <a:srgbClr val="000000"/>
                        </a:buClr>
                        <a:buSzPts val="900"/>
                        <a:buFont typeface="Arial"/>
                        <a:buNone/>
                      </a:pP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49" name="Google Shape;649;g232e79b64d2_0_7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238b53a20da_0_4"/>
          <p:cNvSpPr txBox="1">
            <a:spLocks noGrp="1"/>
          </p:cNvSpPr>
          <p:nvPr>
            <p:ph type="title" idx="4"/>
          </p:nvPr>
        </p:nvSpPr>
        <p:spPr>
          <a:xfrm>
            <a:off x="736575" y="76400"/>
            <a:ext cx="80871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User Stories - Release Manager (2/2)</a:t>
            </a:r>
            <a:endParaRPr/>
          </a:p>
        </p:txBody>
      </p:sp>
      <p:sp>
        <p:nvSpPr>
          <p:cNvPr id="655" name="Google Shape;655;g238b53a20da_0_4"/>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31</a:t>
            </a:fld>
            <a:endParaRPr/>
          </a:p>
        </p:txBody>
      </p:sp>
      <p:pic>
        <p:nvPicPr>
          <p:cNvPr id="656" name="Google Shape;656;g238b53a20da_0_4"/>
          <p:cNvPicPr preferRelativeResize="0"/>
          <p:nvPr/>
        </p:nvPicPr>
        <p:blipFill rotWithShape="1">
          <a:blip r:embed="rId3">
            <a:alphaModFix/>
          </a:blip>
          <a:srcRect l="72665" t="5645" r="4676" b="56616"/>
          <a:stretch/>
        </p:blipFill>
        <p:spPr>
          <a:xfrm>
            <a:off x="259875" y="69887"/>
            <a:ext cx="748892" cy="832104"/>
          </a:xfrm>
          <a:prstGeom prst="rect">
            <a:avLst/>
          </a:prstGeom>
          <a:noFill/>
          <a:ln>
            <a:noFill/>
          </a:ln>
        </p:spPr>
      </p:pic>
      <p:graphicFrame>
        <p:nvGraphicFramePr>
          <p:cNvPr id="657" name="Google Shape;657;g238b53a20da_0_4"/>
          <p:cNvGraphicFramePr/>
          <p:nvPr/>
        </p:nvGraphicFramePr>
        <p:xfrm>
          <a:off x="309175" y="881988"/>
          <a:ext cx="3000000" cy="3000000"/>
        </p:xfrm>
        <a:graphic>
          <a:graphicData uri="http://schemas.openxmlformats.org/drawingml/2006/table">
            <a:tbl>
              <a:tblPr>
                <a:noFill/>
                <a:tableStyleId>{445AA6FB-D765-4EF3-A851-C170875AA3D2}</a:tableStyleId>
              </a:tblPr>
              <a:tblGrid>
                <a:gridCol w="577050">
                  <a:extLst>
                    <a:ext uri="{9D8B030D-6E8A-4147-A177-3AD203B41FA5}">
                      <a16:colId xmlns:a16="http://schemas.microsoft.com/office/drawing/2014/main" val="20000"/>
                    </a:ext>
                  </a:extLst>
                </a:gridCol>
                <a:gridCol w="577050">
                  <a:extLst>
                    <a:ext uri="{9D8B030D-6E8A-4147-A177-3AD203B41FA5}">
                      <a16:colId xmlns:a16="http://schemas.microsoft.com/office/drawing/2014/main" val="20001"/>
                    </a:ext>
                  </a:extLst>
                </a:gridCol>
                <a:gridCol w="2711625">
                  <a:extLst>
                    <a:ext uri="{9D8B030D-6E8A-4147-A177-3AD203B41FA5}">
                      <a16:colId xmlns:a16="http://schemas.microsoft.com/office/drawing/2014/main" val="20002"/>
                    </a:ext>
                  </a:extLst>
                </a:gridCol>
                <a:gridCol w="797575">
                  <a:extLst>
                    <a:ext uri="{9D8B030D-6E8A-4147-A177-3AD203B41FA5}">
                      <a16:colId xmlns:a16="http://schemas.microsoft.com/office/drawing/2014/main" val="20003"/>
                    </a:ext>
                  </a:extLst>
                </a:gridCol>
                <a:gridCol w="797575">
                  <a:extLst>
                    <a:ext uri="{9D8B030D-6E8A-4147-A177-3AD203B41FA5}">
                      <a16:colId xmlns:a16="http://schemas.microsoft.com/office/drawing/2014/main" val="20004"/>
                    </a:ext>
                  </a:extLst>
                </a:gridCol>
                <a:gridCol w="3016950">
                  <a:extLst>
                    <a:ext uri="{9D8B030D-6E8A-4147-A177-3AD203B41FA5}">
                      <a16:colId xmlns:a16="http://schemas.microsoft.com/office/drawing/2014/main" val="20005"/>
                    </a:ext>
                  </a:extLst>
                </a:gridCol>
              </a:tblGrid>
              <a:tr h="351825">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ID</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Type</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User Story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Story Points</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a:solidFill>
                            <a:schemeClr val="accent1"/>
                          </a:solidFill>
                          <a:latin typeface="Montserrat"/>
                          <a:ea typeface="Montserrat"/>
                          <a:cs typeface="Montserrat"/>
                          <a:sym typeface="Montserrat"/>
                        </a:rPr>
                        <a:t>Priority</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chemeClr val="accent1"/>
                          </a:solidFill>
                          <a:latin typeface="Montserrat"/>
                          <a:ea typeface="Montserrat"/>
                          <a:cs typeface="Montserrat"/>
                          <a:sym typeface="Montserrat"/>
                        </a:rPr>
                        <a:t>Acceptance Criteria</a:t>
                      </a:r>
                      <a:endParaRPr sz="10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1322975">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8.0</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Montserrat"/>
                          <a:ea typeface="Montserrat"/>
                          <a:cs typeface="Montserrat"/>
                          <a:sym typeface="Montserrat"/>
                        </a:rPr>
                        <a:t>Epic</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As a Release Manager, I want to use Git to effectively review code changes from pull requests and leverage Git plugins to connect our CI/CD application to the repository for automating pipeline tasks, so that I can ensure high-quality code merges, optimize the release process, and enhance overall development efficiency.</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10</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just"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At least 95% of pull requests are reviewed within 24 hours, with high-quality code merges ensured by using Git plugins for CI/CD integration.</a:t>
                      </a:r>
                      <a:endParaRPr sz="1000">
                        <a:latin typeface="Montserrat"/>
                        <a:ea typeface="Montserrat"/>
                        <a:cs typeface="Montserrat"/>
                        <a:sym typeface="Montserrat"/>
                      </a:endParaRPr>
                    </a:p>
                    <a:p>
                      <a:pPr marL="182880" marR="0" lvl="0" indent="-189230" algn="just"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Automated pipeline tasks have a success rate of at least 90%, with any issues resolved within 48 hours, contributing to a streamlined development process and improved efficiency.</a:t>
                      </a:r>
                      <a:endParaRPr sz="10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1350">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8.1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Montserrat"/>
                          <a:ea typeface="Montserrat"/>
                          <a:cs typeface="Montserrat"/>
                          <a:sym typeface="Montserrat"/>
                        </a:rPr>
                        <a:t>Level 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As a Release Manager, I want to use Git to review code changes from pull requests submitted by developers, so that I can ensure the quality and consistency of the code being merged into the release branch.</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5</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#16</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Access and review of at least 95% of pull requests within 24 hours.</a:t>
                      </a:r>
                      <a:endParaRPr sz="1000">
                        <a:latin typeface="Montserrat"/>
                        <a:ea typeface="Montserrat"/>
                        <a:cs typeface="Montserrat"/>
                        <a:sym typeface="Montserrat"/>
                      </a:endParaRPr>
                    </a:p>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Provision of feedback and change requests on pull requests within 48 hours of initial review.</a:t>
                      </a:r>
                      <a:endParaRPr sz="1000">
                        <a:latin typeface="Montserrat"/>
                        <a:ea typeface="Montserrat"/>
                        <a:cs typeface="Montserrat"/>
                        <a:sym typeface="Montserrat"/>
                      </a:endParaRPr>
                    </a:p>
                    <a:p>
                      <a:pPr marL="182880" marR="0" lvl="0" indent="-137159" algn="l" rtl="0">
                        <a:lnSpc>
                          <a:spcPct val="100000"/>
                        </a:lnSpc>
                        <a:spcBef>
                          <a:spcPts val="0"/>
                        </a:spcBef>
                        <a:spcAft>
                          <a:spcPts val="0"/>
                        </a:spcAft>
                        <a:buClr>
                          <a:srgbClr val="000000"/>
                        </a:buClr>
                        <a:buSzPts val="900"/>
                        <a:buFont typeface="Arial"/>
                        <a:buNone/>
                      </a:pP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107025">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8.2</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000" u="none" strike="noStrike" cap="none">
                          <a:solidFill>
                            <a:schemeClr val="dk1"/>
                          </a:solidFill>
                          <a:latin typeface="Montserrat"/>
                          <a:ea typeface="Montserrat"/>
                          <a:cs typeface="Montserrat"/>
                          <a:sym typeface="Montserrat"/>
                        </a:rPr>
                        <a:t>Level 1</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As a Release Manager, I want to use Git plugins to connect our CI/CD application to the repository and automate pipeline tasks, so that I can streamline the release process and improve overall efficiency.</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5</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a:latin typeface="Montserrat"/>
                          <a:ea typeface="Montserrat"/>
                          <a:cs typeface="Montserrat"/>
                          <a:sym typeface="Montserrat"/>
                        </a:rPr>
                        <a:t>#18</a:t>
                      </a:r>
                      <a:endParaRPr sz="1000" u="none" strike="noStrike" cap="none">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Successful connection of the CI/CD application to the Git repository using the appropriate plugin within 30 minutes.</a:t>
                      </a:r>
                      <a:endParaRPr sz="1000">
                        <a:latin typeface="Montserrat"/>
                        <a:ea typeface="Montserrat"/>
                        <a:cs typeface="Montserrat"/>
                        <a:sym typeface="Montserrat"/>
                      </a:endParaRPr>
                    </a:p>
                    <a:p>
                      <a:pPr marL="182880" marR="0" lvl="0" indent="-189230" algn="l" rtl="0">
                        <a:lnSpc>
                          <a:spcPct val="100000"/>
                        </a:lnSpc>
                        <a:spcBef>
                          <a:spcPts val="0"/>
                        </a:spcBef>
                        <a:spcAft>
                          <a:spcPts val="0"/>
                        </a:spcAft>
                        <a:buSzPts val="1000"/>
                        <a:buFont typeface="Montserrat"/>
                        <a:buChar char="-"/>
                      </a:pPr>
                      <a:r>
                        <a:rPr lang="en" sz="1000">
                          <a:latin typeface="Montserrat"/>
                          <a:ea typeface="Montserrat"/>
                          <a:cs typeface="Montserrat"/>
                          <a:sym typeface="Montserrat"/>
                        </a:rPr>
                        <a:t>Configuration and customization of the CI/CD pipeline to meet project requirements within 4 hours of initial setup.</a:t>
                      </a:r>
                      <a:endParaRPr sz="1000">
                        <a:latin typeface="Montserrat"/>
                        <a:ea typeface="Montserrat"/>
                        <a:cs typeface="Montserrat"/>
                        <a:sym typeface="Montserrat"/>
                      </a:endParaRPr>
                    </a:p>
                  </a:txBody>
                  <a:tcPr marL="91425" marR="91425"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58" name="Google Shape;658;g238b53a20da_0_4"/>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232d8597a2d_2_6"/>
          <p:cNvSpPr txBox="1">
            <a:spLocks noGrp="1"/>
          </p:cNvSpPr>
          <p:nvPr>
            <p:ph type="title"/>
          </p:nvPr>
        </p:nvSpPr>
        <p:spPr>
          <a:xfrm>
            <a:off x="3723850" y="21826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Planning</a:t>
            </a:r>
            <a:endParaRPr/>
          </a:p>
        </p:txBody>
      </p:sp>
      <p:sp>
        <p:nvSpPr>
          <p:cNvPr id="664" name="Google Shape;664;g232d8597a2d_2_6"/>
          <p:cNvSpPr txBox="1">
            <a:spLocks noGrp="1"/>
          </p:cNvSpPr>
          <p:nvPr>
            <p:ph type="title" idx="2"/>
          </p:nvPr>
        </p:nvSpPr>
        <p:spPr>
          <a:xfrm>
            <a:off x="3968350" y="1256800"/>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03.b</a:t>
            </a:r>
            <a:endParaRPr/>
          </a:p>
        </p:txBody>
      </p:sp>
      <p:sp>
        <p:nvSpPr>
          <p:cNvPr id="665" name="Google Shape;665;g232d8597a2d_2_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32</a:t>
            </a:fld>
            <a:endParaRPr/>
          </a:p>
        </p:txBody>
      </p:sp>
      <p:sp>
        <p:nvSpPr>
          <p:cNvPr id="666" name="Google Shape;666;g232d8597a2d_2_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667" name="Google Shape;667;g232d8597a2d_2_6"/>
          <p:cNvSpPr txBox="1"/>
          <p:nvPr/>
        </p:nvSpPr>
        <p:spPr>
          <a:xfrm>
            <a:off x="4986850" y="3001650"/>
            <a:ext cx="3444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SDLC Model &amp; Implementation</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Spring Planning</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Burn-up Chart</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ROI &amp; ROV</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Change Management</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Risk Management</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g230fee6dae0_1_106"/>
          <p:cNvSpPr txBox="1">
            <a:spLocks noGrp="1"/>
          </p:cNvSpPr>
          <p:nvPr>
            <p:ph type="title"/>
          </p:nvPr>
        </p:nvSpPr>
        <p:spPr>
          <a:xfrm>
            <a:off x="3730075" y="1631700"/>
            <a:ext cx="4700700" cy="1090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Clr>
                <a:schemeClr val="dk1"/>
              </a:buClr>
              <a:buSzPts val="1100"/>
              <a:buFont typeface="Arial"/>
              <a:buNone/>
            </a:pPr>
            <a:r>
              <a:rPr lang="en" sz="3600">
                <a:solidFill>
                  <a:schemeClr val="dk2"/>
                </a:solidFill>
              </a:rPr>
              <a:t>SDLC Model</a:t>
            </a:r>
            <a:endParaRPr sz="3800">
              <a:solidFill>
                <a:schemeClr val="dk2"/>
              </a:solidFill>
            </a:endParaRPr>
          </a:p>
        </p:txBody>
      </p:sp>
      <p:sp>
        <p:nvSpPr>
          <p:cNvPr id="673" name="Google Shape;673;g230fee6dae0_1_106"/>
          <p:cNvSpPr txBox="1">
            <a:spLocks noGrp="1"/>
          </p:cNvSpPr>
          <p:nvPr>
            <p:ph type="subTitle" idx="1"/>
          </p:nvPr>
        </p:nvSpPr>
        <p:spPr>
          <a:xfrm>
            <a:off x="1485900" y="2721900"/>
            <a:ext cx="7109400" cy="861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sz="2300" b="1">
                <a:solidFill>
                  <a:schemeClr val="accent5"/>
                </a:solidFill>
              </a:rPr>
              <a:t>Hybrid Model of </a:t>
            </a:r>
            <a:endParaRPr sz="2300" b="1">
              <a:solidFill>
                <a:schemeClr val="accent5"/>
              </a:solidFill>
            </a:endParaRPr>
          </a:p>
          <a:p>
            <a:pPr marL="0" lvl="0" indent="0" algn="r" rtl="0">
              <a:lnSpc>
                <a:spcPct val="100000"/>
              </a:lnSpc>
              <a:spcBef>
                <a:spcPts val="0"/>
              </a:spcBef>
              <a:spcAft>
                <a:spcPts val="0"/>
              </a:spcAft>
              <a:buSzPts val="1400"/>
              <a:buNone/>
            </a:pPr>
            <a:r>
              <a:rPr lang="en" sz="2300" b="1">
                <a:solidFill>
                  <a:schemeClr val="accent5"/>
                </a:solidFill>
              </a:rPr>
              <a:t>Scrum Methodology &amp; Waterfall SDLC</a:t>
            </a:r>
            <a:endParaRPr sz="2300" b="1">
              <a:solidFill>
                <a:schemeClr val="accent5"/>
              </a:solidFill>
            </a:endParaRPr>
          </a:p>
        </p:txBody>
      </p:sp>
      <p:sp>
        <p:nvSpPr>
          <p:cNvPr id="674" name="Google Shape;674;g230fee6dae0_1_10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33</a:t>
            </a:fld>
            <a:endParaRPr/>
          </a:p>
        </p:txBody>
      </p:sp>
      <p:sp>
        <p:nvSpPr>
          <p:cNvPr id="675" name="Google Shape;675;g230fee6dae0_1_10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23ab9dc7fb9_11_0"/>
          <p:cNvSpPr txBox="1">
            <a:spLocks noGrp="1"/>
          </p:cNvSpPr>
          <p:nvPr>
            <p:ph type="body" idx="1"/>
          </p:nvPr>
        </p:nvSpPr>
        <p:spPr>
          <a:xfrm>
            <a:off x="374325" y="851300"/>
            <a:ext cx="8220900" cy="39492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sz="1100" b="1"/>
              <a:t>Why Scrum methodology:</a:t>
            </a:r>
            <a:endParaRPr sz="1100" b="1"/>
          </a:p>
          <a:p>
            <a:pPr marL="914400" lvl="1" indent="-304800" algn="just" rtl="0">
              <a:spcBef>
                <a:spcPts val="0"/>
              </a:spcBef>
              <a:spcAft>
                <a:spcPts val="0"/>
              </a:spcAft>
              <a:buClr>
                <a:schemeClr val="dk1"/>
              </a:buClr>
              <a:buSzPts val="1200"/>
              <a:buChar char="○"/>
            </a:pPr>
            <a:r>
              <a:rPr lang="en" sz="1000">
                <a:solidFill>
                  <a:schemeClr val="dk1"/>
                </a:solidFill>
              </a:rPr>
              <a:t>Scrum can help address pain points during the SVN to Git migration by promoting communication and collaboration among cross-functional teams. Also, at the end of each sprint, the retrospective provides a brief overview of the team’s performance &amp; strategize the further sprints in the pipeline.</a:t>
            </a:r>
            <a:endParaRPr sz="1000">
              <a:solidFill>
                <a:schemeClr val="dk1"/>
              </a:solidFill>
            </a:endParaRPr>
          </a:p>
          <a:p>
            <a:pPr marL="914400" lvl="1" indent="-304800" algn="just" rtl="0">
              <a:spcBef>
                <a:spcPts val="0"/>
              </a:spcBef>
              <a:spcAft>
                <a:spcPts val="0"/>
              </a:spcAft>
              <a:buClr>
                <a:schemeClr val="dk1"/>
              </a:buClr>
              <a:buSzPts val="1200"/>
              <a:buChar char="○"/>
            </a:pPr>
            <a:r>
              <a:rPr lang="en" sz="1000">
                <a:solidFill>
                  <a:schemeClr val="dk1"/>
                </a:solidFill>
              </a:rPr>
              <a:t>Daily stand-up meetings and sprint reviews can maximize cohesion and minimize breakdowns in communication, making it easier to tackle roadblocks while migrating to Git/backup and ensure a smoother transition.</a:t>
            </a:r>
            <a:endParaRPr sz="1000">
              <a:solidFill>
                <a:schemeClr val="dk1"/>
              </a:solidFill>
            </a:endParaRPr>
          </a:p>
          <a:p>
            <a:pPr marL="914400" lvl="1" indent="-304800" algn="just" rtl="0">
              <a:spcBef>
                <a:spcPts val="0"/>
              </a:spcBef>
              <a:spcAft>
                <a:spcPts val="0"/>
              </a:spcAft>
              <a:buClr>
                <a:schemeClr val="dk1"/>
              </a:buClr>
              <a:buSzPts val="1200"/>
              <a:buChar char="○"/>
            </a:pPr>
            <a:r>
              <a:rPr lang="en" sz="1000">
                <a:solidFill>
                  <a:schemeClr val="dk1"/>
                </a:solidFill>
              </a:rPr>
              <a:t>With Small sprint cycles of merely 4 weeks, the delivery of planned features by the technical employees  can be efficient &amp;  productive, and also the team receives a feedback through the sprint review.</a:t>
            </a:r>
            <a:r>
              <a:rPr lang="en" sz="1000" baseline="30000">
                <a:solidFill>
                  <a:schemeClr val="dk1"/>
                </a:solidFill>
              </a:rPr>
              <a:t>[1]</a:t>
            </a:r>
            <a:endParaRPr sz="1000" baseline="30000">
              <a:solidFill>
                <a:schemeClr val="dk1"/>
              </a:solidFill>
            </a:endParaRPr>
          </a:p>
          <a:p>
            <a:pPr marL="0" lvl="0" indent="0" algn="just" rtl="0">
              <a:spcBef>
                <a:spcPts val="0"/>
              </a:spcBef>
              <a:spcAft>
                <a:spcPts val="0"/>
              </a:spcAft>
              <a:buNone/>
            </a:pPr>
            <a:endParaRPr sz="1000"/>
          </a:p>
          <a:p>
            <a:pPr marL="457200" lvl="0" indent="-311150" algn="just" rtl="0">
              <a:spcBef>
                <a:spcPts val="0"/>
              </a:spcBef>
              <a:spcAft>
                <a:spcPts val="0"/>
              </a:spcAft>
              <a:buSzPts val="1300"/>
              <a:buChar char="●"/>
            </a:pPr>
            <a:r>
              <a:rPr lang="en" sz="1100" b="1"/>
              <a:t>Why  Waterfall SDLC Model:</a:t>
            </a:r>
            <a:endParaRPr sz="1100" b="1"/>
          </a:p>
          <a:p>
            <a:pPr marL="914400" lvl="1" indent="-304800" algn="just" rtl="0">
              <a:spcBef>
                <a:spcPts val="0"/>
              </a:spcBef>
              <a:spcAft>
                <a:spcPts val="0"/>
              </a:spcAft>
              <a:buClr>
                <a:schemeClr val="dk1"/>
              </a:buClr>
              <a:buSzPts val="1200"/>
              <a:buChar char="○"/>
            </a:pPr>
            <a:r>
              <a:rPr lang="en" sz="1000">
                <a:solidFill>
                  <a:schemeClr val="dk1"/>
                </a:solidFill>
              </a:rPr>
              <a:t>Our migration from SVN to Git has clearer requirements and target milestones, and our processes and methods for the customer training and migration phases are well-documented. </a:t>
            </a:r>
            <a:endParaRPr sz="1000">
              <a:solidFill>
                <a:schemeClr val="dk1"/>
              </a:solidFill>
            </a:endParaRPr>
          </a:p>
          <a:p>
            <a:pPr marL="914400" lvl="1" indent="-292100" algn="just" rtl="0">
              <a:spcBef>
                <a:spcPts val="0"/>
              </a:spcBef>
              <a:spcAft>
                <a:spcPts val="0"/>
              </a:spcAft>
              <a:buClr>
                <a:schemeClr val="dk1"/>
              </a:buClr>
              <a:buSzPts val="1000"/>
              <a:buChar char="○"/>
            </a:pPr>
            <a:r>
              <a:rPr lang="en" sz="1000">
                <a:solidFill>
                  <a:schemeClr val="dk1"/>
                </a:solidFill>
              </a:rPr>
              <a:t>Our activities have been planned to be in sequential order, in-line with what Atlassian had done in their migration from SVN to Git. One phase needs to be completed before moving on to the next.</a:t>
            </a:r>
            <a:endParaRPr sz="1000">
              <a:solidFill>
                <a:schemeClr val="dk1"/>
              </a:solidFill>
            </a:endParaRPr>
          </a:p>
          <a:p>
            <a:pPr marL="914400" lvl="0" indent="0" algn="just" rtl="0">
              <a:spcBef>
                <a:spcPts val="0"/>
              </a:spcBef>
              <a:spcAft>
                <a:spcPts val="0"/>
              </a:spcAft>
              <a:buNone/>
            </a:pPr>
            <a:endParaRPr sz="1000"/>
          </a:p>
          <a:p>
            <a:pPr marL="457200" lvl="0" indent="-304800" algn="just" rtl="0">
              <a:spcBef>
                <a:spcPts val="0"/>
              </a:spcBef>
              <a:spcAft>
                <a:spcPts val="0"/>
              </a:spcAft>
              <a:buSzPts val="1200"/>
              <a:buChar char="●"/>
            </a:pPr>
            <a:r>
              <a:rPr lang="en" sz="1000">
                <a:solidFill>
                  <a:schemeClr val="dk1"/>
                </a:solidFill>
              </a:rPr>
              <a:t>By leveraging the strengths of both approaches, the result is a hybrid SDLC that leverages the strengths of both by maintaining productivity with remote work, and putting out timely releases of software updates and bug patches.</a:t>
            </a:r>
            <a:r>
              <a:rPr lang="en" sz="1000" baseline="30000">
                <a:solidFill>
                  <a:schemeClr val="dk1"/>
                </a:solidFill>
              </a:rPr>
              <a:t>[2]</a:t>
            </a:r>
            <a:endParaRPr sz="1000" baseline="30000">
              <a:solidFill>
                <a:schemeClr val="dk1"/>
              </a:solidFill>
            </a:endParaRPr>
          </a:p>
          <a:p>
            <a:pPr marL="457200" lvl="0" indent="0" algn="just" rtl="0">
              <a:spcBef>
                <a:spcPts val="0"/>
              </a:spcBef>
              <a:spcAft>
                <a:spcPts val="0"/>
              </a:spcAft>
              <a:buNone/>
            </a:pPr>
            <a:endParaRPr sz="1000">
              <a:solidFill>
                <a:schemeClr val="dk1"/>
              </a:solidFill>
            </a:endParaRPr>
          </a:p>
          <a:p>
            <a:pPr marL="457200" lvl="0" indent="-304800" algn="just" rtl="0">
              <a:spcBef>
                <a:spcPts val="0"/>
              </a:spcBef>
              <a:spcAft>
                <a:spcPts val="0"/>
              </a:spcAft>
              <a:buSzPts val="1200"/>
              <a:buChar char="●"/>
            </a:pPr>
            <a:r>
              <a:rPr lang="en" sz="1000">
                <a:solidFill>
                  <a:schemeClr val="dk1"/>
                </a:solidFill>
              </a:rPr>
              <a:t>The Scrum process provides the structure for planning, executing, and reviewing each release, while the Waterfall approach ensures that our migration plan has structure and a level of control.</a:t>
            </a:r>
            <a:r>
              <a:rPr lang="en" sz="1000" baseline="30000">
                <a:solidFill>
                  <a:schemeClr val="dk1"/>
                </a:solidFill>
              </a:rPr>
              <a:t>[2]</a:t>
            </a:r>
            <a:endParaRPr sz="1000" baseline="30000">
              <a:solidFill>
                <a:schemeClr val="dk1"/>
              </a:solidFill>
            </a:endParaRPr>
          </a:p>
        </p:txBody>
      </p:sp>
      <p:sp>
        <p:nvSpPr>
          <p:cNvPr id="681" name="Google Shape;681;g23ab9dc7fb9_11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34</a:t>
            </a:fld>
            <a:endParaRPr/>
          </a:p>
        </p:txBody>
      </p:sp>
      <p:sp>
        <p:nvSpPr>
          <p:cNvPr id="682" name="Google Shape;682;g23ab9dc7fb9_11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SIMPLE</a:t>
            </a:r>
            <a:endParaRPr sz="1000">
              <a:latin typeface="Montserrat"/>
              <a:ea typeface="Montserrat"/>
              <a:cs typeface="Montserrat"/>
              <a:sym typeface="Montserrat"/>
            </a:endParaRPr>
          </a:p>
        </p:txBody>
      </p:sp>
      <p:sp>
        <p:nvSpPr>
          <p:cNvPr id="683" name="Google Shape;683;g23ab9dc7fb9_11_0"/>
          <p:cNvSpPr txBox="1"/>
          <p:nvPr/>
        </p:nvSpPr>
        <p:spPr>
          <a:xfrm>
            <a:off x="432000" y="4783225"/>
            <a:ext cx="866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Why Scrum referenced from: https://www.linkedin.com/pulse/scrum-what-about-blue-people/	</a:t>
            </a:r>
            <a:endParaRPr sz="6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600">
                <a:solidFill>
                  <a:schemeClr val="dk1"/>
                </a:solidFill>
                <a:latin typeface="Montserrat"/>
                <a:ea typeface="Montserrat"/>
                <a:cs typeface="Montserrat"/>
                <a:sym typeface="Montserrat"/>
              </a:rPr>
              <a:t>[2] https://content.intland.com/blog/agile/when-why-how-to-use-the-hybrid-model</a:t>
            </a:r>
            <a:endParaRPr sz="1500">
              <a:solidFill>
                <a:schemeClr val="dk1"/>
              </a:solidFill>
              <a:latin typeface="Montserrat"/>
              <a:ea typeface="Montserrat"/>
              <a:cs typeface="Montserrat"/>
              <a:sym typeface="Montserrat"/>
            </a:endParaRPr>
          </a:p>
          <a:p>
            <a:pPr marL="0" lvl="0" indent="0" algn="l" rtl="0">
              <a:spcBef>
                <a:spcPts val="0"/>
              </a:spcBef>
              <a:spcAft>
                <a:spcPts val="0"/>
              </a:spcAft>
              <a:buNone/>
            </a:pPr>
            <a:br>
              <a:rPr lang="en" sz="600">
                <a:solidFill>
                  <a:schemeClr val="dk1"/>
                </a:solidFill>
                <a:latin typeface="Montserrat"/>
                <a:ea typeface="Montserrat"/>
                <a:cs typeface="Montserrat"/>
                <a:sym typeface="Montserrat"/>
              </a:rPr>
            </a:br>
            <a:endParaRPr sz="600">
              <a:latin typeface="Montserrat"/>
              <a:ea typeface="Montserrat"/>
              <a:cs typeface="Montserrat"/>
              <a:sym typeface="Montserrat"/>
            </a:endParaRPr>
          </a:p>
        </p:txBody>
      </p:sp>
      <p:sp>
        <p:nvSpPr>
          <p:cNvPr id="684" name="Google Shape;684;g23ab9dc7fb9_11_0"/>
          <p:cNvSpPr txBox="1"/>
          <p:nvPr/>
        </p:nvSpPr>
        <p:spPr>
          <a:xfrm>
            <a:off x="4708725" y="4957750"/>
            <a:ext cx="395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p:txBody>
      </p:sp>
      <p:sp>
        <p:nvSpPr>
          <p:cNvPr id="685" name="Google Shape;685;g23ab9dc7fb9_11_0"/>
          <p:cNvSpPr txBox="1">
            <a:spLocks noGrp="1"/>
          </p:cNvSpPr>
          <p:nvPr>
            <p:ph type="title"/>
          </p:nvPr>
        </p:nvSpPr>
        <p:spPr>
          <a:xfrm>
            <a:off x="717900" y="203600"/>
            <a:ext cx="7708200" cy="64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Why Waterfall and Agile/Scrum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32d8597a2d_2_73"/>
          <p:cNvSpPr txBox="1">
            <a:spLocks noGrp="1"/>
          </p:cNvSpPr>
          <p:nvPr>
            <p:ph type="title"/>
          </p:nvPr>
        </p:nvSpPr>
        <p:spPr>
          <a:xfrm>
            <a:off x="399000" y="90675"/>
            <a:ext cx="8196300" cy="49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500"/>
              <a:t>Agile-Waterfall: Overview of Phases</a:t>
            </a:r>
            <a:endParaRPr sz="1500"/>
          </a:p>
        </p:txBody>
      </p:sp>
      <p:sp>
        <p:nvSpPr>
          <p:cNvPr id="691" name="Google Shape;691;g232d8597a2d_2_7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35</a:t>
            </a:fld>
            <a:endParaRPr/>
          </a:p>
        </p:txBody>
      </p:sp>
      <p:sp>
        <p:nvSpPr>
          <p:cNvPr id="692" name="Google Shape;692;g232d8597a2d_2_7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graphicFrame>
        <p:nvGraphicFramePr>
          <p:cNvPr id="693" name="Google Shape;693;g232d8597a2d_2_73"/>
          <p:cNvGraphicFramePr/>
          <p:nvPr/>
        </p:nvGraphicFramePr>
        <p:xfrm>
          <a:off x="315950" y="440680"/>
          <a:ext cx="3000000" cy="3000000"/>
        </p:xfrm>
        <a:graphic>
          <a:graphicData uri="http://schemas.openxmlformats.org/drawingml/2006/table">
            <a:tbl>
              <a:tblPr>
                <a:noFill/>
                <a:tableStyleId>{445AA6FB-D765-4EF3-A851-C170875AA3D2}</a:tableStyleId>
              </a:tblPr>
              <a:tblGrid>
                <a:gridCol w="2206600">
                  <a:extLst>
                    <a:ext uri="{9D8B030D-6E8A-4147-A177-3AD203B41FA5}">
                      <a16:colId xmlns:a16="http://schemas.microsoft.com/office/drawing/2014/main" val="20000"/>
                    </a:ext>
                  </a:extLst>
                </a:gridCol>
                <a:gridCol w="3969425">
                  <a:extLst>
                    <a:ext uri="{9D8B030D-6E8A-4147-A177-3AD203B41FA5}">
                      <a16:colId xmlns:a16="http://schemas.microsoft.com/office/drawing/2014/main" val="20001"/>
                    </a:ext>
                  </a:extLst>
                </a:gridCol>
                <a:gridCol w="2103325">
                  <a:extLst>
                    <a:ext uri="{9D8B030D-6E8A-4147-A177-3AD203B41FA5}">
                      <a16:colId xmlns:a16="http://schemas.microsoft.com/office/drawing/2014/main" val="20002"/>
                    </a:ext>
                  </a:extLst>
                </a:gridCol>
              </a:tblGrid>
              <a:tr h="279525">
                <a:tc>
                  <a:txBody>
                    <a:bodyPr/>
                    <a:lstStyle/>
                    <a:p>
                      <a:pPr marL="0" marR="0" lvl="0" indent="0" algn="ctr" rtl="0">
                        <a:lnSpc>
                          <a:spcPct val="100000"/>
                        </a:lnSpc>
                        <a:spcBef>
                          <a:spcPts val="0"/>
                        </a:spcBef>
                        <a:spcAft>
                          <a:spcPts val="0"/>
                        </a:spcAft>
                        <a:buNone/>
                      </a:pPr>
                      <a:r>
                        <a:rPr lang="en" sz="650" b="1">
                          <a:solidFill>
                            <a:schemeClr val="accent5"/>
                          </a:solidFill>
                          <a:latin typeface="Montserrat"/>
                          <a:ea typeface="Montserrat"/>
                          <a:cs typeface="Montserrat"/>
                          <a:sym typeface="Montserrat"/>
                        </a:rPr>
                        <a:t>Phases </a:t>
                      </a:r>
                      <a:endParaRPr sz="650" b="1">
                        <a:solidFill>
                          <a:schemeClr val="accent5"/>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 sz="650" b="1">
                          <a:solidFill>
                            <a:schemeClr val="accent5"/>
                          </a:solidFill>
                          <a:latin typeface="Montserrat"/>
                          <a:ea typeface="Montserrat"/>
                          <a:cs typeface="Montserrat"/>
                          <a:sym typeface="Montserrat"/>
                        </a:rPr>
                        <a:t>(1 sprint = 1 month)</a:t>
                      </a:r>
                      <a:endParaRPr sz="650" b="1">
                        <a:solidFill>
                          <a:schemeClr val="dk1"/>
                        </a:solidFill>
                        <a:latin typeface="Montserrat"/>
                        <a:ea typeface="Montserrat"/>
                        <a:cs typeface="Montserrat"/>
                        <a:sym typeface="Montserrat"/>
                      </a:endParaRPr>
                    </a:p>
                  </a:txBody>
                  <a:tcPr marL="91425" marR="91425" marT="91425" marB="91425" anchor="b">
                    <a:solidFill>
                      <a:srgbClr val="CFE2F3"/>
                    </a:solidFill>
                  </a:tcPr>
                </a:tc>
                <a:tc>
                  <a:txBody>
                    <a:bodyPr/>
                    <a:lstStyle/>
                    <a:p>
                      <a:pPr marL="228600" lvl="0" indent="0" algn="ctr" rtl="0">
                        <a:spcBef>
                          <a:spcPts val="0"/>
                        </a:spcBef>
                        <a:spcAft>
                          <a:spcPts val="0"/>
                        </a:spcAft>
                        <a:buNone/>
                      </a:pPr>
                      <a:r>
                        <a:rPr lang="en" sz="650" b="1">
                          <a:solidFill>
                            <a:schemeClr val="accent5"/>
                          </a:solidFill>
                          <a:latin typeface="Montserrat"/>
                          <a:ea typeface="Montserrat"/>
                          <a:cs typeface="Montserrat"/>
                          <a:sym typeface="Montserrat"/>
                        </a:rPr>
                        <a:t>Goals</a:t>
                      </a:r>
                      <a:endParaRPr sz="650" b="1">
                        <a:solidFill>
                          <a:schemeClr val="accent5"/>
                        </a:solidFill>
                        <a:latin typeface="Montserrat"/>
                        <a:ea typeface="Montserrat"/>
                        <a:cs typeface="Montserrat"/>
                        <a:sym typeface="Montserrat"/>
                      </a:endParaRPr>
                    </a:p>
                  </a:txBody>
                  <a:tcPr marL="91425" marR="91425" marT="91425" marB="91425" anchor="b">
                    <a:solidFill>
                      <a:srgbClr val="CFE2F3"/>
                    </a:solidFill>
                  </a:tcPr>
                </a:tc>
                <a:tc>
                  <a:txBody>
                    <a:bodyPr/>
                    <a:lstStyle/>
                    <a:p>
                      <a:pPr marL="228600" lvl="0" indent="0" algn="ctr" rtl="0">
                        <a:spcBef>
                          <a:spcPts val="0"/>
                        </a:spcBef>
                        <a:spcAft>
                          <a:spcPts val="0"/>
                        </a:spcAft>
                        <a:buNone/>
                      </a:pPr>
                      <a:r>
                        <a:rPr lang="en" sz="650" b="1">
                          <a:solidFill>
                            <a:schemeClr val="accent5"/>
                          </a:solidFill>
                          <a:latin typeface="Montserrat"/>
                          <a:ea typeface="Montserrat"/>
                          <a:cs typeface="Montserrat"/>
                          <a:sym typeface="Montserrat"/>
                        </a:rPr>
                        <a:t>Milestones</a:t>
                      </a:r>
                      <a:endParaRPr sz="650" b="1">
                        <a:solidFill>
                          <a:schemeClr val="accent5"/>
                        </a:solidFill>
                        <a:latin typeface="Montserrat"/>
                        <a:ea typeface="Montserrat"/>
                        <a:cs typeface="Montserrat"/>
                        <a:sym typeface="Montserrat"/>
                      </a:endParaRPr>
                    </a:p>
                  </a:txBody>
                  <a:tcPr marL="91425" marR="91425" marT="91425" marB="91425" anchor="b">
                    <a:solidFill>
                      <a:srgbClr val="CFE2F3"/>
                    </a:solidFill>
                  </a:tcPr>
                </a:tc>
                <a:extLst>
                  <a:ext uri="{0D108BD9-81ED-4DB2-BD59-A6C34878D82A}">
                    <a16:rowId xmlns:a16="http://schemas.microsoft.com/office/drawing/2014/main" val="10000"/>
                  </a:ext>
                </a:extLst>
              </a:tr>
              <a:tr h="1188700">
                <a:tc>
                  <a:txBody>
                    <a:bodyPr/>
                    <a:lstStyle/>
                    <a:p>
                      <a:pPr marL="0" marR="0" lvl="0" indent="0" algn="ctr" rtl="0">
                        <a:lnSpc>
                          <a:spcPct val="100000"/>
                        </a:lnSpc>
                        <a:spcBef>
                          <a:spcPts val="0"/>
                        </a:spcBef>
                        <a:spcAft>
                          <a:spcPts val="0"/>
                        </a:spcAft>
                        <a:buClr>
                          <a:srgbClr val="000000"/>
                        </a:buClr>
                        <a:buSzPts val="1000"/>
                        <a:buFont typeface="Arial"/>
                        <a:buNone/>
                      </a:pPr>
                      <a:r>
                        <a:rPr lang="en" sz="650" b="1">
                          <a:solidFill>
                            <a:schemeClr val="accent1"/>
                          </a:solidFill>
                          <a:latin typeface="Montserrat"/>
                          <a:ea typeface="Montserrat"/>
                          <a:cs typeface="Montserrat"/>
                          <a:sym typeface="Montserrat"/>
                        </a:rPr>
                        <a:t>Phase</a:t>
                      </a:r>
                      <a:r>
                        <a:rPr lang="en" sz="650" b="1" u="none" strike="noStrike" cap="none">
                          <a:solidFill>
                            <a:schemeClr val="accent1"/>
                          </a:solidFill>
                          <a:latin typeface="Montserrat"/>
                          <a:ea typeface="Montserrat"/>
                          <a:cs typeface="Montserrat"/>
                          <a:sym typeface="Montserrat"/>
                        </a:rPr>
                        <a:t> 1: </a:t>
                      </a:r>
                      <a:r>
                        <a:rPr lang="en" sz="650">
                          <a:solidFill>
                            <a:schemeClr val="dk1"/>
                          </a:solidFill>
                          <a:latin typeface="Montserrat"/>
                          <a:ea typeface="Montserrat"/>
                          <a:cs typeface="Montserrat"/>
                          <a:sym typeface="Montserrat"/>
                        </a:rPr>
                        <a:t>Planning</a:t>
                      </a: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r>
                        <a:rPr lang="en" sz="650" b="1">
                          <a:solidFill>
                            <a:schemeClr val="dk1"/>
                          </a:solidFill>
                          <a:latin typeface="Montserrat"/>
                          <a:ea typeface="Montserrat"/>
                          <a:cs typeface="Montserrat"/>
                          <a:sym typeface="Montserrat"/>
                        </a:rPr>
                        <a:t>Jul 01, 2023 - Jul 31, 2023</a:t>
                      </a:r>
                      <a:endParaRPr sz="650" b="1">
                        <a:solidFill>
                          <a:schemeClr val="dk1"/>
                        </a:solidFill>
                        <a:latin typeface="Montserrat"/>
                        <a:ea typeface="Montserrat"/>
                        <a:cs typeface="Montserrat"/>
                        <a:sym typeface="Montserrat"/>
                      </a:endParaRPr>
                    </a:p>
                  </a:txBody>
                  <a:tcPr marL="91425" marR="91425" marT="91425" marB="91425" anchor="ctr"/>
                </a:tc>
                <a:tc>
                  <a:txBody>
                    <a:bodyPr/>
                    <a:lstStyle/>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Identify primary customers (current users of SVN and future users of Git) and note pain points</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Understand workflow and strengths/weaknesses of Git, improvements over SVN, and infrastructure that would need to be set up; ID what current infrastructure can remain the same</a:t>
                      </a:r>
                      <a:endParaRPr sz="650">
                        <a:latin typeface="Montserrat"/>
                        <a:ea typeface="Montserrat"/>
                        <a:cs typeface="Montserrat"/>
                        <a:sym typeface="Montserrat"/>
                      </a:endParaRPr>
                    </a:p>
                    <a:p>
                      <a:pPr marL="457200" lvl="0" indent="-269875" algn="l" rtl="0">
                        <a:spcBef>
                          <a:spcPts val="0"/>
                        </a:spcBef>
                        <a:spcAft>
                          <a:spcPts val="0"/>
                        </a:spcAft>
                        <a:buClr>
                          <a:schemeClr val="dk1"/>
                        </a:buClr>
                        <a:buSzPts val="650"/>
                        <a:buFont typeface="Montserrat"/>
                        <a:buChar char="●"/>
                      </a:pPr>
                      <a:r>
                        <a:rPr lang="en" sz="650">
                          <a:solidFill>
                            <a:schemeClr val="dk1"/>
                          </a:solidFill>
                          <a:latin typeface="Montserrat"/>
                          <a:ea typeface="Montserrat"/>
                          <a:cs typeface="Montserrat"/>
                          <a:sym typeface="Montserrat"/>
                        </a:rPr>
                        <a:t>Construct migration plan to outline stages to migration</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Prepare Git reference and training documentation for customers</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Identify a </a:t>
                      </a:r>
                      <a:r>
                        <a:rPr lang="en" sz="650" b="1">
                          <a:latin typeface="Montserrat"/>
                          <a:ea typeface="Montserrat"/>
                          <a:cs typeface="Montserrat"/>
                          <a:sym typeface="Montserrat"/>
                        </a:rPr>
                        <a:t>Git Champion </a:t>
                      </a:r>
                      <a:r>
                        <a:rPr lang="en" sz="650">
                          <a:latin typeface="Montserrat"/>
                          <a:ea typeface="Montserrat"/>
                          <a:cs typeface="Montserrat"/>
                          <a:sym typeface="Montserrat"/>
                        </a:rPr>
                        <a:t>who will serve as internal consultant who will help transition rest of teams to Git</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Designate </a:t>
                      </a:r>
                      <a:r>
                        <a:rPr lang="en" sz="650" b="1">
                          <a:latin typeface="Montserrat"/>
                          <a:ea typeface="Montserrat"/>
                          <a:cs typeface="Montserrat"/>
                          <a:sym typeface="Montserrat"/>
                        </a:rPr>
                        <a:t>Migration Leads </a:t>
                      </a:r>
                      <a:r>
                        <a:rPr lang="en" sz="650">
                          <a:latin typeface="Montserrat"/>
                          <a:ea typeface="Montserrat"/>
                          <a:cs typeface="Montserrat"/>
                          <a:sym typeface="Montserrat"/>
                        </a:rPr>
                        <a:t>whose local machine will be the host of the local Git repository for their respective team</a:t>
                      </a:r>
                      <a:endParaRPr sz="6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650">
                          <a:latin typeface="Montserrat"/>
                          <a:ea typeface="Montserrat"/>
                          <a:cs typeface="Montserrat"/>
                          <a:sym typeface="Montserrat"/>
                        </a:rPr>
                        <a:t>Documentation of current SVN repository structure completed; Git Champion and Migration Lead identified; </a:t>
                      </a:r>
                      <a:r>
                        <a:rPr lang="en" sz="650">
                          <a:solidFill>
                            <a:schemeClr val="dk1"/>
                          </a:solidFill>
                          <a:latin typeface="Montserrat"/>
                          <a:ea typeface="Montserrat"/>
                          <a:cs typeface="Montserrat"/>
                          <a:sym typeface="Montserrat"/>
                        </a:rPr>
                        <a:t>Configuration checklist/migration plan finalized; Gather user stories and identify functional requirements</a:t>
                      </a:r>
                      <a:endParaRPr sz="650" b="1">
                        <a:latin typeface="Montserrat"/>
                        <a:ea typeface="Montserrat"/>
                        <a:cs typeface="Montserrat"/>
                        <a:sym typeface="Montserrat"/>
                      </a:endParaRPr>
                    </a:p>
                    <a:p>
                      <a:pPr marL="0" lvl="0" indent="0" algn="l" rtl="0">
                        <a:spcBef>
                          <a:spcPts val="0"/>
                        </a:spcBef>
                        <a:spcAft>
                          <a:spcPts val="0"/>
                        </a:spcAft>
                        <a:buNone/>
                      </a:pPr>
                      <a:endParaRPr sz="65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598925">
                <a:tc>
                  <a:txBody>
                    <a:bodyPr/>
                    <a:lstStyle/>
                    <a:p>
                      <a:pPr marL="0" marR="0" lvl="0" indent="0" algn="ctr" rtl="0">
                        <a:lnSpc>
                          <a:spcPct val="100000"/>
                        </a:lnSpc>
                        <a:spcBef>
                          <a:spcPts val="0"/>
                        </a:spcBef>
                        <a:spcAft>
                          <a:spcPts val="0"/>
                        </a:spcAft>
                        <a:buClr>
                          <a:srgbClr val="000000"/>
                        </a:buClr>
                        <a:buSzPts val="1000"/>
                        <a:buFont typeface="Arial"/>
                        <a:buNone/>
                      </a:pPr>
                      <a:r>
                        <a:rPr lang="en" sz="650" b="1">
                          <a:solidFill>
                            <a:schemeClr val="accent1"/>
                          </a:solidFill>
                          <a:latin typeface="Montserrat"/>
                          <a:ea typeface="Montserrat"/>
                          <a:cs typeface="Montserrat"/>
                          <a:sym typeface="Montserrat"/>
                        </a:rPr>
                        <a:t>Phase </a:t>
                      </a:r>
                      <a:r>
                        <a:rPr lang="en" sz="650" b="1" u="none" strike="noStrike" cap="none">
                          <a:solidFill>
                            <a:schemeClr val="accent1"/>
                          </a:solidFill>
                          <a:latin typeface="Montserrat"/>
                          <a:ea typeface="Montserrat"/>
                          <a:cs typeface="Montserrat"/>
                          <a:sym typeface="Montserrat"/>
                        </a:rPr>
                        <a:t>2: </a:t>
                      </a:r>
                      <a:r>
                        <a:rPr lang="en" sz="650">
                          <a:solidFill>
                            <a:schemeClr val="dk1"/>
                          </a:solidFill>
                          <a:latin typeface="Montserrat"/>
                          <a:ea typeface="Montserrat"/>
                          <a:cs typeface="Montserrat"/>
                          <a:sym typeface="Montserrat"/>
                        </a:rPr>
                        <a:t>Customer Preparation/Support &amp; Change Management</a:t>
                      </a: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r>
                        <a:rPr lang="en" sz="650" b="1">
                          <a:solidFill>
                            <a:schemeClr val="dk1"/>
                          </a:solidFill>
                          <a:latin typeface="Montserrat"/>
                          <a:ea typeface="Montserrat"/>
                          <a:cs typeface="Montserrat"/>
                          <a:sym typeface="Montserrat"/>
                        </a:rPr>
                        <a:t>Aug 1, 2023 - Sept 30, 2023</a:t>
                      </a:r>
                      <a:endParaRPr sz="650" b="1">
                        <a:solidFill>
                          <a:schemeClr val="dk1"/>
                        </a:solidFill>
                        <a:latin typeface="Montserrat"/>
                        <a:ea typeface="Montserrat"/>
                        <a:cs typeface="Montserrat"/>
                        <a:sym typeface="Montserrat"/>
                      </a:endParaRPr>
                    </a:p>
                  </a:txBody>
                  <a:tcPr marL="91425" marR="91425" marT="91425" marB="91425" anchor="ctr"/>
                </a:tc>
                <a:tc>
                  <a:txBody>
                    <a:bodyPr/>
                    <a:lstStyle/>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Provide training and reference material to customers; get developers and testers familiar with basic Git commands</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Git Champion works with teams to answer questions about Git commands and environment</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solidFill>
                            <a:schemeClr val="dk1"/>
                          </a:solidFill>
                          <a:latin typeface="Montserrat"/>
                          <a:ea typeface="Montserrat"/>
                          <a:cs typeface="Montserrat"/>
                          <a:sym typeface="Montserrat"/>
                        </a:rPr>
                        <a:t>DevOps project team and Project Sys Admins sets up two AWS CodeCommit repositories; one sandbox environment for IT team, and one read-only continually synced repo to go live</a:t>
                      </a:r>
                      <a:endParaRPr sz="6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650">
                          <a:latin typeface="Montserrat"/>
                          <a:ea typeface="Montserrat"/>
                          <a:cs typeface="Montserrat"/>
                          <a:sym typeface="Montserrat"/>
                        </a:rPr>
                        <a:t>R&amp;D team receives reference/training materials, and are familiar with Git commands</a:t>
                      </a:r>
                      <a:endParaRPr sz="650">
                        <a:latin typeface="Montserrat"/>
                        <a:ea typeface="Montserrat"/>
                        <a:cs typeface="Montserrat"/>
                        <a:sym typeface="Montserrat"/>
                      </a:endParaRPr>
                    </a:p>
                    <a:p>
                      <a:pPr marL="0" lvl="0" indent="0" algn="l" rtl="0">
                        <a:spcBef>
                          <a:spcPts val="0"/>
                        </a:spcBef>
                        <a:spcAft>
                          <a:spcPts val="0"/>
                        </a:spcAft>
                        <a:buNone/>
                      </a:pPr>
                      <a:endParaRPr sz="650">
                        <a:latin typeface="Montserrat"/>
                        <a:ea typeface="Montserrat"/>
                        <a:cs typeface="Montserrat"/>
                        <a:sym typeface="Montserrat"/>
                      </a:endParaRPr>
                    </a:p>
                    <a:p>
                      <a:pPr marL="0" lvl="0" indent="0" algn="l" rtl="0">
                        <a:spcBef>
                          <a:spcPts val="0"/>
                        </a:spcBef>
                        <a:spcAft>
                          <a:spcPts val="0"/>
                        </a:spcAft>
                        <a:buNone/>
                      </a:pPr>
                      <a:r>
                        <a:rPr lang="en" sz="650">
                          <a:latin typeface="Montserrat"/>
                          <a:ea typeface="Montserrat"/>
                          <a:cs typeface="Montserrat"/>
                          <a:sym typeface="Montserrat"/>
                        </a:rPr>
                        <a:t>Sandbox Git environment is created and tested by Dev Ops team, and end users begin testing Git commands in the sandbox</a:t>
                      </a:r>
                      <a:endParaRPr sz="65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914375">
                <a:tc>
                  <a:txBody>
                    <a:bodyPr/>
                    <a:lstStyle/>
                    <a:p>
                      <a:pPr marL="0" marR="0" lvl="0" indent="0" algn="ctr" rtl="0">
                        <a:lnSpc>
                          <a:spcPct val="100000"/>
                        </a:lnSpc>
                        <a:spcBef>
                          <a:spcPts val="0"/>
                        </a:spcBef>
                        <a:spcAft>
                          <a:spcPts val="0"/>
                        </a:spcAft>
                        <a:buClr>
                          <a:srgbClr val="000000"/>
                        </a:buClr>
                        <a:buSzPts val="1000"/>
                        <a:buFont typeface="Arial"/>
                        <a:buNone/>
                      </a:pPr>
                      <a:r>
                        <a:rPr lang="en" sz="650" b="1">
                          <a:solidFill>
                            <a:schemeClr val="accent1"/>
                          </a:solidFill>
                          <a:latin typeface="Montserrat"/>
                          <a:ea typeface="Montserrat"/>
                          <a:cs typeface="Montserrat"/>
                          <a:sym typeface="Montserrat"/>
                        </a:rPr>
                        <a:t>Phase</a:t>
                      </a:r>
                      <a:r>
                        <a:rPr lang="en" sz="650" b="1" u="none" strike="noStrike" cap="none">
                          <a:solidFill>
                            <a:schemeClr val="accent1"/>
                          </a:solidFill>
                          <a:latin typeface="Montserrat"/>
                          <a:ea typeface="Montserrat"/>
                          <a:cs typeface="Montserrat"/>
                          <a:sym typeface="Montserrat"/>
                        </a:rPr>
                        <a:t> 3: </a:t>
                      </a:r>
                      <a:r>
                        <a:rPr lang="en" sz="650" u="none" strike="noStrike" cap="none">
                          <a:solidFill>
                            <a:schemeClr val="dk1"/>
                          </a:solidFill>
                          <a:latin typeface="Montserrat"/>
                          <a:ea typeface="Montserrat"/>
                          <a:cs typeface="Montserrat"/>
                          <a:sym typeface="Montserrat"/>
                        </a:rPr>
                        <a:t>Incremental</a:t>
                      </a:r>
                      <a:r>
                        <a:rPr lang="en" sz="650" b="1" u="none" strike="noStrike" cap="none">
                          <a:solidFill>
                            <a:schemeClr val="accent1"/>
                          </a:solidFill>
                          <a:latin typeface="Montserrat"/>
                          <a:ea typeface="Montserrat"/>
                          <a:cs typeface="Montserrat"/>
                          <a:sym typeface="Montserrat"/>
                        </a:rPr>
                        <a:t> </a:t>
                      </a:r>
                      <a:r>
                        <a:rPr lang="en" sz="650">
                          <a:solidFill>
                            <a:schemeClr val="dk1"/>
                          </a:solidFill>
                          <a:latin typeface="Montserrat"/>
                          <a:ea typeface="Montserrat"/>
                          <a:cs typeface="Montserrat"/>
                          <a:sym typeface="Montserrat"/>
                        </a:rPr>
                        <a:t>Repository and Infrastructure Migration &amp; Configuration </a:t>
                      </a:r>
                      <a:r>
                        <a:rPr lang="en" sz="650" baseline="30000">
                          <a:solidFill>
                            <a:schemeClr val="dk1"/>
                          </a:solidFill>
                          <a:latin typeface="Montserrat"/>
                          <a:ea typeface="Montserrat"/>
                          <a:cs typeface="Montserrat"/>
                          <a:sym typeface="Montserrat"/>
                        </a:rPr>
                        <a:t>[39]</a:t>
                      </a:r>
                      <a:endParaRPr sz="650" baseline="3000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r>
                        <a:rPr lang="en" sz="650" b="1">
                          <a:solidFill>
                            <a:schemeClr val="dk1"/>
                          </a:solidFill>
                          <a:latin typeface="Montserrat"/>
                          <a:ea typeface="Montserrat"/>
                          <a:cs typeface="Montserrat"/>
                          <a:sym typeface="Montserrat"/>
                        </a:rPr>
                        <a:t>Sept 1, 2023 - Nov 30, 2023</a:t>
                      </a:r>
                      <a:endParaRPr sz="650" b="1">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000"/>
                        <a:buFont typeface="Arial"/>
                        <a:buNone/>
                      </a:pPr>
                      <a:endParaRPr sz="650">
                        <a:solidFill>
                          <a:schemeClr val="dk1"/>
                        </a:solidFill>
                        <a:latin typeface="Montserrat"/>
                        <a:ea typeface="Montserrat"/>
                        <a:cs typeface="Montserrat"/>
                        <a:sym typeface="Montserrat"/>
                      </a:endParaRPr>
                    </a:p>
                  </a:txBody>
                  <a:tcPr marL="91425" marR="91425" marT="91425" marB="91425" anchor="ctr"/>
                </a:tc>
                <a:tc>
                  <a:txBody>
                    <a:bodyPr/>
                    <a:lstStyle/>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DevOps project team and Project Sys Admins continues to </a:t>
                      </a:r>
                      <a:r>
                        <a:rPr lang="en" sz="650">
                          <a:solidFill>
                            <a:schemeClr val="dk1"/>
                          </a:solidFill>
                          <a:latin typeface="Montserrat"/>
                          <a:ea typeface="Montserrat"/>
                          <a:cs typeface="Montserrat"/>
                          <a:sym typeface="Montserrat"/>
                        </a:rPr>
                        <a:t>set up the  two AWS CodeCommit repositories</a:t>
                      </a:r>
                      <a:endParaRPr sz="650">
                        <a:solidFill>
                          <a:schemeClr val="dk1"/>
                        </a:solidFill>
                        <a:latin typeface="Montserrat"/>
                        <a:ea typeface="Montserrat"/>
                        <a:cs typeface="Montserrat"/>
                        <a:sym typeface="Montserrat"/>
                      </a:endParaRPr>
                    </a:p>
                    <a:p>
                      <a:pPr marL="457200" lvl="0" indent="-269875" algn="l" rtl="0">
                        <a:spcBef>
                          <a:spcPts val="0"/>
                        </a:spcBef>
                        <a:spcAft>
                          <a:spcPts val="0"/>
                        </a:spcAft>
                        <a:buClr>
                          <a:schemeClr val="dk1"/>
                        </a:buClr>
                        <a:buSzPts val="650"/>
                        <a:buFont typeface="Montserrat"/>
                        <a:buChar char="●"/>
                      </a:pPr>
                      <a:r>
                        <a:rPr lang="en" sz="650">
                          <a:solidFill>
                            <a:schemeClr val="dk1"/>
                          </a:solidFill>
                          <a:latin typeface="Montserrat"/>
                          <a:ea typeface="Montserrat"/>
                          <a:cs typeface="Montserrat"/>
                          <a:sym typeface="Montserrat"/>
                        </a:rPr>
                        <a:t>IT team compares builds in both the SVN and Sandbox Git repositories to compare integrity of artefacts</a:t>
                      </a:r>
                      <a:endParaRPr sz="650">
                        <a:solidFill>
                          <a:schemeClr val="dk1"/>
                        </a:solidFill>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Prepare local environment; working SVN repos will be cloned to Migration Leads’ local Git repo; teams will be migrated one at a time</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Local Git repo will be synchronized with SVN repo as changes are being made</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Devs and testers continue to commit changes to SVN repo; Migration lead syncs changes to CodeCommit repo</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Setup Git access controls </a:t>
                      </a:r>
                      <a:endParaRPr sz="6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650" b="1">
                          <a:latin typeface="Montserrat"/>
                          <a:ea typeface="Montserrat"/>
                          <a:cs typeface="Montserrat"/>
                          <a:sym typeface="Montserrat"/>
                        </a:rPr>
                        <a:t>Sprint 1: </a:t>
                      </a:r>
                      <a:r>
                        <a:rPr lang="en" sz="650">
                          <a:latin typeface="Montserrat"/>
                          <a:ea typeface="Montserrat"/>
                          <a:cs typeface="Montserrat"/>
                          <a:sym typeface="Montserrat"/>
                        </a:rPr>
                        <a:t>The replicated builds from the SVN repo to the Git Sandbox repository and in the read-only AWS repo should show no artifact loss, change in structure, and corrupted files. </a:t>
                      </a:r>
                      <a:endParaRPr sz="650">
                        <a:latin typeface="Montserrat"/>
                        <a:ea typeface="Montserrat"/>
                        <a:cs typeface="Montserrat"/>
                        <a:sym typeface="Montserrat"/>
                      </a:endParaRPr>
                    </a:p>
                    <a:p>
                      <a:pPr marL="0" lvl="0" indent="0" algn="l" rtl="0">
                        <a:spcBef>
                          <a:spcPts val="0"/>
                        </a:spcBef>
                        <a:spcAft>
                          <a:spcPts val="0"/>
                        </a:spcAft>
                        <a:buNone/>
                      </a:pPr>
                      <a:endParaRPr sz="650">
                        <a:latin typeface="Montserrat"/>
                        <a:ea typeface="Montserrat"/>
                        <a:cs typeface="Montserrat"/>
                        <a:sym typeface="Montserrat"/>
                      </a:endParaRPr>
                    </a:p>
                    <a:p>
                      <a:pPr marL="0" lvl="0" indent="0" algn="l" rtl="0">
                        <a:spcBef>
                          <a:spcPts val="0"/>
                        </a:spcBef>
                        <a:spcAft>
                          <a:spcPts val="0"/>
                        </a:spcAft>
                        <a:buNone/>
                      </a:pPr>
                      <a:r>
                        <a:rPr lang="en" sz="650" b="1">
                          <a:latin typeface="Montserrat"/>
                          <a:ea typeface="Montserrat"/>
                          <a:cs typeface="Montserrat"/>
                          <a:sym typeface="Montserrat"/>
                        </a:rPr>
                        <a:t>Sprint 2: </a:t>
                      </a:r>
                      <a:r>
                        <a:rPr lang="en" sz="650">
                          <a:latin typeface="Montserrat"/>
                          <a:ea typeface="Montserrat"/>
                          <a:cs typeface="Montserrat"/>
                          <a:sym typeface="Montserrat"/>
                        </a:rPr>
                        <a:t>Git access controls set up and repository access is documented</a:t>
                      </a:r>
                      <a:endParaRPr sz="650">
                        <a:latin typeface="Montserrat"/>
                        <a:ea typeface="Montserrat"/>
                        <a:cs typeface="Montserrat"/>
                        <a:sym typeface="Montserrat"/>
                      </a:endParaRPr>
                    </a:p>
                    <a:p>
                      <a:pPr marL="0" lvl="0" indent="0" algn="l" rtl="0">
                        <a:spcBef>
                          <a:spcPts val="0"/>
                        </a:spcBef>
                        <a:spcAft>
                          <a:spcPts val="0"/>
                        </a:spcAft>
                        <a:buNone/>
                      </a:pPr>
                      <a:endParaRPr sz="650">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50" b="1">
                          <a:solidFill>
                            <a:schemeClr val="dk1"/>
                          </a:solidFill>
                          <a:latin typeface="Montserrat"/>
                          <a:ea typeface="Montserrat"/>
                          <a:cs typeface="Montserrat"/>
                          <a:sym typeface="Montserrat"/>
                        </a:rPr>
                        <a:t>Sprint 3: </a:t>
                      </a:r>
                      <a:r>
                        <a:rPr lang="en" sz="650">
                          <a:solidFill>
                            <a:schemeClr val="dk1"/>
                          </a:solidFill>
                          <a:latin typeface="Montserrat"/>
                          <a:ea typeface="Montserrat"/>
                          <a:cs typeface="Montserrat"/>
                          <a:sym typeface="Montserrat"/>
                        </a:rPr>
                        <a:t>VCS passes test cases, and new merge conflicts resolved within 24 hrs, </a:t>
                      </a:r>
                      <a:endParaRPr sz="65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822925">
                <a:tc>
                  <a:txBody>
                    <a:bodyPr/>
                    <a:lstStyle/>
                    <a:p>
                      <a:pPr marL="0" marR="0" lvl="0" indent="0" algn="ctr" rtl="0">
                        <a:lnSpc>
                          <a:spcPct val="100000"/>
                        </a:lnSpc>
                        <a:spcBef>
                          <a:spcPts val="0"/>
                        </a:spcBef>
                        <a:spcAft>
                          <a:spcPts val="0"/>
                        </a:spcAft>
                        <a:buNone/>
                      </a:pPr>
                      <a:r>
                        <a:rPr lang="en" sz="650" b="1">
                          <a:solidFill>
                            <a:schemeClr val="accent1"/>
                          </a:solidFill>
                          <a:latin typeface="Montserrat"/>
                          <a:ea typeface="Montserrat"/>
                          <a:cs typeface="Montserrat"/>
                          <a:sym typeface="Montserrat"/>
                        </a:rPr>
                        <a:t>Phase 4: </a:t>
                      </a:r>
                      <a:r>
                        <a:rPr lang="en" sz="650">
                          <a:solidFill>
                            <a:schemeClr val="accent1"/>
                          </a:solidFill>
                          <a:latin typeface="Montserrat"/>
                          <a:ea typeface="Montserrat"/>
                          <a:cs typeface="Montserrat"/>
                          <a:sym typeface="Montserrat"/>
                        </a:rPr>
                        <a:t> </a:t>
                      </a:r>
                      <a:r>
                        <a:rPr lang="en" sz="650">
                          <a:solidFill>
                            <a:schemeClr val="dk1"/>
                          </a:solidFill>
                          <a:latin typeface="Montserrat"/>
                          <a:ea typeface="Montserrat"/>
                          <a:cs typeface="Montserrat"/>
                          <a:sym typeface="Montserrat"/>
                        </a:rPr>
                        <a:t>Post-Migration Maintenance</a:t>
                      </a: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650">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 sz="650" b="1">
                          <a:solidFill>
                            <a:schemeClr val="dk1"/>
                          </a:solidFill>
                          <a:latin typeface="Montserrat"/>
                          <a:ea typeface="Montserrat"/>
                          <a:cs typeface="Montserrat"/>
                          <a:sym typeface="Montserrat"/>
                        </a:rPr>
                        <a:t>Dec 1, 2023 - Dec 24, 2023</a:t>
                      </a:r>
                      <a:endParaRPr sz="650" i="1">
                        <a:solidFill>
                          <a:schemeClr val="dk1"/>
                        </a:solidFill>
                        <a:latin typeface="Montserrat"/>
                        <a:ea typeface="Montserrat"/>
                        <a:cs typeface="Montserrat"/>
                        <a:sym typeface="Montserrat"/>
                      </a:endParaRPr>
                    </a:p>
                  </a:txBody>
                  <a:tcPr marL="91425" marR="91425" marT="91425" marB="91425" anchor="ctr"/>
                </a:tc>
                <a:tc>
                  <a:txBody>
                    <a:bodyPr/>
                    <a:lstStyle/>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User Acceptance Testing</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Git Champion continues to work with teams to ensure familiarity and comfort with new Git environment</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Log and report bugs and optimization issues</a:t>
                      </a:r>
                      <a:endParaRPr sz="650">
                        <a:latin typeface="Montserrat"/>
                        <a:ea typeface="Montserrat"/>
                        <a:cs typeface="Montserrat"/>
                        <a:sym typeface="Montserrat"/>
                      </a:endParaRPr>
                    </a:p>
                    <a:p>
                      <a:pPr marL="457200" lvl="0" indent="-269875" algn="l" rtl="0">
                        <a:spcBef>
                          <a:spcPts val="0"/>
                        </a:spcBef>
                        <a:spcAft>
                          <a:spcPts val="0"/>
                        </a:spcAft>
                        <a:buSzPts val="650"/>
                        <a:buFont typeface="Montserrat"/>
                        <a:buChar char="●"/>
                      </a:pPr>
                      <a:r>
                        <a:rPr lang="en" sz="650">
                          <a:latin typeface="Montserrat"/>
                          <a:ea typeface="Montserrat"/>
                          <a:cs typeface="Montserrat"/>
                          <a:sym typeface="Montserrat"/>
                        </a:rPr>
                        <a:t>Collect metrics on workflow improvement; primarily the decrease in release time</a:t>
                      </a:r>
                      <a:endParaRPr sz="650">
                        <a:latin typeface="Montserrat"/>
                        <a:ea typeface="Montserrat"/>
                        <a:cs typeface="Montserrat"/>
                        <a:sym typeface="Montserrat"/>
                      </a:endParaRPr>
                    </a:p>
                    <a:p>
                      <a:pPr marL="457200" lvl="0" indent="-269875" algn="l" rtl="0">
                        <a:spcBef>
                          <a:spcPts val="0"/>
                        </a:spcBef>
                        <a:spcAft>
                          <a:spcPts val="0"/>
                        </a:spcAft>
                        <a:buClr>
                          <a:schemeClr val="dk1"/>
                        </a:buClr>
                        <a:buSzPts val="650"/>
                        <a:buFont typeface="Montserrat"/>
                        <a:buChar char="●"/>
                      </a:pPr>
                      <a:r>
                        <a:rPr lang="en" sz="650">
                          <a:solidFill>
                            <a:schemeClr val="dk1"/>
                          </a:solidFill>
                          <a:latin typeface="Montserrat"/>
                          <a:ea typeface="Montserrat"/>
                          <a:cs typeface="Montserrat"/>
                          <a:sym typeface="Montserrat"/>
                        </a:rPr>
                        <a:t>SVN repo closed</a:t>
                      </a:r>
                      <a:endParaRPr sz="6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650" b="1">
                          <a:latin typeface="Montserrat"/>
                          <a:ea typeface="Montserrat"/>
                          <a:cs typeface="Montserrat"/>
                          <a:sym typeface="Montserrat"/>
                        </a:rPr>
                        <a:t>Sprint 4: </a:t>
                      </a:r>
                      <a:r>
                        <a:rPr lang="en" sz="650">
                          <a:latin typeface="Montserrat"/>
                          <a:ea typeface="Montserrat"/>
                          <a:cs typeface="Montserrat"/>
                          <a:sym typeface="Montserrat"/>
                        </a:rPr>
                        <a:t>Git repos are organized similarly to how they were organized in Git, access controls are configured, and post-migration bugs are identified and resolved  </a:t>
                      </a:r>
                      <a:r>
                        <a:rPr lang="en" sz="650">
                          <a:solidFill>
                            <a:schemeClr val="dk1"/>
                          </a:solidFill>
                          <a:latin typeface="Montserrat"/>
                          <a:ea typeface="Montserrat"/>
                          <a:cs typeface="Montserrat"/>
                          <a:sym typeface="Montserrat"/>
                        </a:rPr>
                        <a:t>SVN repo turned off</a:t>
                      </a:r>
                      <a:endParaRPr sz="65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bl>
          </a:graphicData>
        </a:graphic>
      </p:graphicFrame>
      <p:sp>
        <p:nvSpPr>
          <p:cNvPr id="694" name="Google Shape;694;g232d8597a2d_2_73"/>
          <p:cNvSpPr txBox="1"/>
          <p:nvPr/>
        </p:nvSpPr>
        <p:spPr>
          <a:xfrm>
            <a:off x="173975" y="4928450"/>
            <a:ext cx="6231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Migrate from SVN to Git: https://www.atlassian.com/git/tutorials/migrating-overview</a:t>
            </a:r>
            <a:endParaRPr sz="600">
              <a:latin typeface="Montserrat"/>
              <a:ea typeface="Montserrat"/>
              <a:cs typeface="Montserrat"/>
              <a:sym typeface="Montserrat"/>
            </a:endParaRPr>
          </a:p>
        </p:txBody>
      </p:sp>
      <p:sp>
        <p:nvSpPr>
          <p:cNvPr id="695" name="Google Shape;695;g232d8597a2d_2_73"/>
          <p:cNvSpPr txBox="1"/>
          <p:nvPr/>
        </p:nvSpPr>
        <p:spPr>
          <a:xfrm>
            <a:off x="8595300" y="4528250"/>
            <a:ext cx="91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[1]</a:t>
            </a:r>
            <a:endParaRPr sz="8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g23b34678c7b_0_19"/>
          <p:cNvPicPr preferRelativeResize="0"/>
          <p:nvPr/>
        </p:nvPicPr>
        <p:blipFill>
          <a:blip r:embed="rId3">
            <a:alphaModFix/>
          </a:blip>
          <a:stretch>
            <a:fillRect/>
          </a:stretch>
        </p:blipFill>
        <p:spPr>
          <a:xfrm>
            <a:off x="2308062" y="1036363"/>
            <a:ext cx="5384126" cy="3372650"/>
          </a:xfrm>
          <a:prstGeom prst="rect">
            <a:avLst/>
          </a:prstGeom>
          <a:noFill/>
          <a:ln>
            <a:noFill/>
          </a:ln>
        </p:spPr>
      </p:pic>
      <p:sp>
        <p:nvSpPr>
          <p:cNvPr id="701" name="Google Shape;701;g23b34678c7b_0_19"/>
          <p:cNvSpPr txBox="1">
            <a:spLocks noGrp="1"/>
          </p:cNvSpPr>
          <p:nvPr>
            <p:ph type="sldNum" idx="12"/>
          </p:nvPr>
        </p:nvSpPr>
        <p:spPr>
          <a:xfrm>
            <a:off x="8186272" y="56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36</a:t>
            </a:fld>
            <a:endParaRPr/>
          </a:p>
        </p:txBody>
      </p:sp>
      <p:sp>
        <p:nvSpPr>
          <p:cNvPr id="702" name="Google Shape;702;g23b34678c7b_0_19"/>
          <p:cNvSpPr txBox="1"/>
          <p:nvPr/>
        </p:nvSpPr>
        <p:spPr>
          <a:xfrm>
            <a:off x="5497063" y="4477988"/>
            <a:ext cx="268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Montserrat"/>
                <a:ea typeface="Montserrat"/>
                <a:cs typeface="Montserrat"/>
                <a:sym typeface="Montserrat"/>
              </a:rPr>
              <a:t>Average Velocity: 15 points</a:t>
            </a:r>
            <a:endParaRPr sz="1200">
              <a:latin typeface="Montserrat"/>
              <a:ea typeface="Montserrat"/>
              <a:cs typeface="Montserrat"/>
              <a:sym typeface="Montserrat"/>
            </a:endParaRPr>
          </a:p>
        </p:txBody>
      </p:sp>
      <p:sp>
        <p:nvSpPr>
          <p:cNvPr id="703" name="Google Shape;703;g23b34678c7b_0_19"/>
          <p:cNvSpPr txBox="1">
            <a:spLocks noGrp="1"/>
          </p:cNvSpPr>
          <p:nvPr>
            <p:ph type="title" idx="4"/>
          </p:nvPr>
        </p:nvSpPr>
        <p:spPr>
          <a:xfrm>
            <a:off x="675138" y="134413"/>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Burn Up Chart</a:t>
            </a:r>
            <a:endParaRPr/>
          </a:p>
        </p:txBody>
      </p:sp>
      <p:sp>
        <p:nvSpPr>
          <p:cNvPr id="704" name="Google Shape;704;g23b34678c7b_0_19"/>
          <p:cNvSpPr txBox="1"/>
          <p:nvPr/>
        </p:nvSpPr>
        <p:spPr>
          <a:xfrm>
            <a:off x="537002" y="2671013"/>
            <a:ext cx="1474500" cy="11544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Milestone 1: </a:t>
            </a:r>
            <a:r>
              <a:rPr lang="en" sz="700">
                <a:solidFill>
                  <a:schemeClr val="dk1"/>
                </a:solidFill>
                <a:latin typeface="Montserrat"/>
                <a:ea typeface="Montserrat"/>
                <a:cs typeface="Montserrat"/>
                <a:sym typeface="Montserrat"/>
              </a:rPr>
              <a:t>Documentation of current SVN repository structure completed; Git Champion and Migration Lead identified; Configuration checklist/migration plan finalized</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1.1, 1.2, 3.1 </a:t>
            </a:r>
            <a:endParaRPr sz="700">
              <a:solidFill>
                <a:schemeClr val="dk1"/>
              </a:solidFill>
              <a:latin typeface="Montserrat"/>
              <a:ea typeface="Montserrat"/>
              <a:cs typeface="Montserrat"/>
              <a:sym typeface="Montserrat"/>
            </a:endParaRPr>
          </a:p>
        </p:txBody>
      </p:sp>
      <p:cxnSp>
        <p:nvCxnSpPr>
          <p:cNvPr id="705" name="Google Shape;705;g23b34678c7b_0_19"/>
          <p:cNvCxnSpPr>
            <a:endCxn id="706" idx="2"/>
          </p:cNvCxnSpPr>
          <p:nvPr/>
        </p:nvCxnSpPr>
        <p:spPr>
          <a:xfrm rot="10800000" flipH="1">
            <a:off x="7194625" y="1317350"/>
            <a:ext cx="828300" cy="327300"/>
          </a:xfrm>
          <a:prstGeom prst="bentConnector2">
            <a:avLst/>
          </a:prstGeom>
          <a:noFill/>
          <a:ln w="9525" cap="flat" cmpd="sng">
            <a:solidFill>
              <a:schemeClr val="dk1"/>
            </a:solidFill>
            <a:prstDash val="solid"/>
            <a:round/>
            <a:headEnd type="none" w="med" len="med"/>
            <a:tailEnd type="none" w="med" len="med"/>
          </a:ln>
        </p:spPr>
      </p:cxnSp>
      <p:sp>
        <p:nvSpPr>
          <p:cNvPr id="707" name="Google Shape;707;g23b34678c7b_0_19"/>
          <p:cNvSpPr txBox="1"/>
          <p:nvPr/>
        </p:nvSpPr>
        <p:spPr>
          <a:xfrm>
            <a:off x="1182213" y="4477988"/>
            <a:ext cx="268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708" name="Google Shape;708;g23b34678c7b_0_19"/>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709" name="Google Shape;709;g23b34678c7b_0_19"/>
          <p:cNvSpPr txBox="1"/>
          <p:nvPr/>
        </p:nvSpPr>
        <p:spPr>
          <a:xfrm>
            <a:off x="1014738" y="1586575"/>
            <a:ext cx="1293300" cy="9390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Milestone 3: </a:t>
            </a:r>
            <a:r>
              <a:rPr lang="en" sz="700">
                <a:solidFill>
                  <a:schemeClr val="dk1"/>
                </a:solidFill>
                <a:latin typeface="Montserrat"/>
                <a:ea typeface="Montserrat"/>
                <a:cs typeface="Montserrat"/>
                <a:sym typeface="Montserrat"/>
              </a:rPr>
              <a:t>SVN repo cloned to and synced to local Git repo; AWS CodeCommit repository is configured and local Git repo shared to it</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2.2,  5.2, 6.2</a:t>
            </a:r>
            <a:endParaRPr sz="700">
              <a:solidFill>
                <a:schemeClr val="dk1"/>
              </a:solidFill>
              <a:latin typeface="Montserrat"/>
              <a:ea typeface="Montserrat"/>
              <a:cs typeface="Montserrat"/>
              <a:sym typeface="Montserrat"/>
            </a:endParaRPr>
          </a:p>
        </p:txBody>
      </p:sp>
      <p:cxnSp>
        <p:nvCxnSpPr>
          <p:cNvPr id="710" name="Google Shape;710;g23b34678c7b_0_19"/>
          <p:cNvCxnSpPr>
            <a:endCxn id="704" idx="3"/>
          </p:cNvCxnSpPr>
          <p:nvPr/>
        </p:nvCxnSpPr>
        <p:spPr>
          <a:xfrm rot="10800000">
            <a:off x="2011502" y="3248213"/>
            <a:ext cx="1772700" cy="4662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11" name="Google Shape;711;g23b34678c7b_0_19"/>
          <p:cNvCxnSpPr>
            <a:stCxn id="712" idx="1"/>
          </p:cNvCxnSpPr>
          <p:nvPr/>
        </p:nvCxnSpPr>
        <p:spPr>
          <a:xfrm rot="10800000">
            <a:off x="5832752" y="2426238"/>
            <a:ext cx="838200" cy="145500"/>
          </a:xfrm>
          <a:prstGeom prst="bentConnector3">
            <a:avLst>
              <a:gd name="adj1" fmla="val 100027"/>
            </a:avLst>
          </a:prstGeom>
          <a:noFill/>
          <a:ln w="9525" cap="flat" cmpd="sng">
            <a:solidFill>
              <a:schemeClr val="dk1"/>
            </a:solidFill>
            <a:prstDash val="solid"/>
            <a:round/>
            <a:headEnd type="none" w="med" len="med"/>
            <a:tailEnd type="none" w="med" len="med"/>
          </a:ln>
        </p:spPr>
      </p:cxnSp>
      <p:sp>
        <p:nvSpPr>
          <p:cNvPr id="713" name="Google Shape;713;g23b34678c7b_0_19"/>
          <p:cNvSpPr txBox="1"/>
          <p:nvPr/>
        </p:nvSpPr>
        <p:spPr>
          <a:xfrm>
            <a:off x="5284225" y="3121760"/>
            <a:ext cx="1335300" cy="8313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chemeClr val="dk1"/>
                </a:solidFill>
                <a:latin typeface="Montserrat"/>
                <a:ea typeface="Montserrat"/>
                <a:cs typeface="Montserrat"/>
                <a:sym typeface="Montserrat"/>
              </a:rPr>
              <a:t>Milestone 2:</a:t>
            </a:r>
            <a:r>
              <a:rPr lang="en" sz="700">
                <a:solidFill>
                  <a:schemeClr val="dk1"/>
                </a:solidFill>
                <a:latin typeface="Montserrat"/>
                <a:ea typeface="Montserrat"/>
                <a:cs typeface="Montserrat"/>
                <a:sym typeface="Montserrat"/>
              </a:rPr>
              <a:t> R&amp;D team receives reference/training materials, and are familiar with Git commands</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 4.1, 4.2, 5.1</a:t>
            </a:r>
            <a:endParaRPr sz="700">
              <a:solidFill>
                <a:schemeClr val="dk1"/>
              </a:solidFill>
              <a:latin typeface="Montserrat"/>
              <a:ea typeface="Montserrat"/>
              <a:cs typeface="Montserrat"/>
              <a:sym typeface="Montserrat"/>
            </a:endParaRPr>
          </a:p>
        </p:txBody>
      </p:sp>
      <p:cxnSp>
        <p:nvCxnSpPr>
          <p:cNvPr id="714" name="Google Shape;714;g23b34678c7b_0_19"/>
          <p:cNvCxnSpPr>
            <a:endCxn id="709" idx="3"/>
          </p:cNvCxnSpPr>
          <p:nvPr/>
        </p:nvCxnSpPr>
        <p:spPr>
          <a:xfrm rot="10800000">
            <a:off x="2308038" y="2056075"/>
            <a:ext cx="2848800" cy="750000"/>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715" name="Google Shape;715;g23b34678c7b_0_19"/>
          <p:cNvCxnSpPr>
            <a:stCxn id="713" idx="1"/>
          </p:cNvCxnSpPr>
          <p:nvPr/>
        </p:nvCxnSpPr>
        <p:spPr>
          <a:xfrm rot="10800000">
            <a:off x="4449325" y="3270710"/>
            <a:ext cx="834900" cy="266700"/>
          </a:xfrm>
          <a:prstGeom prst="bentConnector3">
            <a:avLst>
              <a:gd name="adj1" fmla="val 100000"/>
            </a:avLst>
          </a:prstGeom>
          <a:noFill/>
          <a:ln w="9525" cap="flat" cmpd="sng">
            <a:solidFill>
              <a:schemeClr val="dk1"/>
            </a:solidFill>
            <a:prstDash val="solid"/>
            <a:round/>
            <a:headEnd type="none" w="med" len="med"/>
            <a:tailEnd type="none" w="med" len="med"/>
          </a:ln>
        </p:spPr>
      </p:cxnSp>
      <p:sp>
        <p:nvSpPr>
          <p:cNvPr id="712" name="Google Shape;712;g23b34678c7b_0_19"/>
          <p:cNvSpPr txBox="1"/>
          <p:nvPr/>
        </p:nvSpPr>
        <p:spPr>
          <a:xfrm>
            <a:off x="6670952" y="2156088"/>
            <a:ext cx="1474500" cy="8313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chemeClr val="dk1"/>
                </a:solidFill>
                <a:latin typeface="Montserrat"/>
                <a:ea typeface="Montserrat"/>
                <a:cs typeface="Montserrat"/>
                <a:sym typeface="Montserrat"/>
              </a:rPr>
              <a:t>Milestone 4: </a:t>
            </a:r>
            <a:r>
              <a:rPr lang="en" sz="700">
                <a:solidFill>
                  <a:schemeClr val="dk1"/>
                </a:solidFill>
                <a:latin typeface="Montserrat"/>
                <a:ea typeface="Montserrat"/>
                <a:cs typeface="Montserrat"/>
                <a:sym typeface="Montserrat"/>
              </a:rPr>
              <a:t>Git repos are all running and all files migrated, Git access controls set up and repository access is documented</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2.3, 3.2, 6.3</a:t>
            </a:r>
            <a:endParaRPr sz="700">
              <a:solidFill>
                <a:schemeClr val="dk1"/>
              </a:solidFill>
              <a:latin typeface="Montserrat"/>
              <a:ea typeface="Montserrat"/>
              <a:cs typeface="Montserrat"/>
              <a:sym typeface="Montserrat"/>
            </a:endParaRPr>
          </a:p>
        </p:txBody>
      </p:sp>
      <p:sp>
        <p:nvSpPr>
          <p:cNvPr id="716" name="Google Shape;716;g23b34678c7b_0_19"/>
          <p:cNvSpPr txBox="1"/>
          <p:nvPr/>
        </p:nvSpPr>
        <p:spPr>
          <a:xfrm>
            <a:off x="3775350" y="1197700"/>
            <a:ext cx="1593300" cy="6156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chemeClr val="dk1"/>
                </a:solidFill>
                <a:latin typeface="Montserrat"/>
                <a:ea typeface="Montserrat"/>
                <a:cs typeface="Montserrat"/>
                <a:sym typeface="Montserrat"/>
              </a:rPr>
              <a:t>Milestone 5: </a:t>
            </a:r>
            <a:r>
              <a:rPr lang="en" sz="700">
                <a:solidFill>
                  <a:schemeClr val="dk1"/>
                </a:solidFill>
                <a:latin typeface="Montserrat"/>
                <a:ea typeface="Montserrat"/>
                <a:cs typeface="Montserrat"/>
                <a:sym typeface="Montserrat"/>
              </a:rPr>
              <a:t>VCS passes test cases, and new merge conflicts resolved within 24 hrs</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2.1, 6.1, 7.1</a:t>
            </a:r>
            <a:endParaRPr sz="700">
              <a:solidFill>
                <a:schemeClr val="dk1"/>
              </a:solidFill>
              <a:latin typeface="Montserrat"/>
              <a:ea typeface="Montserrat"/>
              <a:cs typeface="Montserrat"/>
              <a:sym typeface="Montserrat"/>
            </a:endParaRPr>
          </a:p>
        </p:txBody>
      </p:sp>
      <p:cxnSp>
        <p:nvCxnSpPr>
          <p:cNvPr id="717" name="Google Shape;717;g23b34678c7b_0_19"/>
          <p:cNvCxnSpPr>
            <a:endCxn id="716" idx="3"/>
          </p:cNvCxnSpPr>
          <p:nvPr/>
        </p:nvCxnSpPr>
        <p:spPr>
          <a:xfrm rot="10800000">
            <a:off x="5368650" y="1505500"/>
            <a:ext cx="1129200" cy="51930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706" name="Google Shape;706;g23b34678c7b_0_19"/>
          <p:cNvSpPr txBox="1"/>
          <p:nvPr/>
        </p:nvSpPr>
        <p:spPr>
          <a:xfrm>
            <a:off x="7226275" y="809450"/>
            <a:ext cx="1593300" cy="5079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chemeClr val="dk1"/>
                </a:solidFill>
                <a:latin typeface="Montserrat"/>
                <a:ea typeface="Montserrat"/>
                <a:cs typeface="Montserrat"/>
                <a:sym typeface="Montserrat"/>
              </a:rPr>
              <a:t>Milestone 6: </a:t>
            </a:r>
            <a:r>
              <a:rPr lang="en" sz="700">
                <a:solidFill>
                  <a:schemeClr val="dk1"/>
                </a:solidFill>
                <a:latin typeface="Montserrat"/>
                <a:ea typeface="Montserrat"/>
                <a:cs typeface="Montserrat"/>
                <a:sym typeface="Montserrat"/>
              </a:rPr>
              <a:t>Git repo is organized, CI/CD app working.</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User Story: </a:t>
            </a:r>
            <a:r>
              <a:rPr lang="en" sz="700">
                <a:solidFill>
                  <a:schemeClr val="dk1"/>
                </a:solidFill>
                <a:latin typeface="Montserrat"/>
                <a:ea typeface="Montserrat"/>
                <a:cs typeface="Montserrat"/>
                <a:sym typeface="Montserrat"/>
              </a:rPr>
              <a:t>8.2,  7.2, 8.1</a:t>
            </a:r>
            <a:endParaRPr sz="700">
              <a:solidFill>
                <a:schemeClr val="dk1"/>
              </a:solidFill>
              <a:latin typeface="Montserrat"/>
              <a:ea typeface="Montserrat"/>
              <a:cs typeface="Montserrat"/>
              <a:sym typeface="Montserrat"/>
            </a:endParaRPr>
          </a:p>
        </p:txBody>
      </p:sp>
      <p:sp>
        <p:nvSpPr>
          <p:cNvPr id="718" name="Google Shape;718;g23b34678c7b_0_19"/>
          <p:cNvSpPr txBox="1"/>
          <p:nvPr/>
        </p:nvSpPr>
        <p:spPr>
          <a:xfrm>
            <a:off x="173975" y="4847300"/>
            <a:ext cx="90822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latin typeface="Montserrat"/>
                <a:ea typeface="Montserrat"/>
                <a:cs typeface="Montserrat"/>
                <a:sym typeface="Montserrat"/>
              </a:rPr>
              <a:t>[1] Template: https://www.smartsheet.com/content/burn-up-chart-templates</a:t>
            </a:r>
            <a:r>
              <a:rPr lang="en" sz="600">
                <a:solidFill>
                  <a:schemeClr val="dk1"/>
                </a:solidFill>
                <a:latin typeface="Montserrat"/>
                <a:ea typeface="Montserrat"/>
                <a:cs typeface="Montserrat"/>
                <a:sym typeface="Montserrat"/>
              </a:rPr>
              <a:t> </a:t>
            </a:r>
            <a:endParaRPr sz="600">
              <a:latin typeface="Montserrat"/>
              <a:ea typeface="Montserrat"/>
              <a:cs typeface="Montserrat"/>
              <a:sym typeface="Montserrat"/>
            </a:endParaRPr>
          </a:p>
        </p:txBody>
      </p:sp>
      <p:sp>
        <p:nvSpPr>
          <p:cNvPr id="719" name="Google Shape;719;g23b34678c7b_0_19"/>
          <p:cNvSpPr txBox="1"/>
          <p:nvPr/>
        </p:nvSpPr>
        <p:spPr>
          <a:xfrm>
            <a:off x="6994350" y="3826150"/>
            <a:ext cx="548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aseline="30000">
                <a:latin typeface="Montserrat"/>
                <a:ea typeface="Montserrat"/>
                <a:cs typeface="Montserrat"/>
                <a:sym typeface="Montserrat"/>
              </a:rPr>
              <a:t>[1]</a:t>
            </a:r>
            <a:endParaRPr sz="1100" baseline="300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g24d106a32f3_0_19"/>
          <p:cNvSpPr txBox="1">
            <a:spLocks noGrp="1"/>
          </p:cNvSpPr>
          <p:nvPr>
            <p:ph type="title"/>
          </p:nvPr>
        </p:nvSpPr>
        <p:spPr>
          <a:xfrm>
            <a:off x="713250" y="-7620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Rework/Migration Cost Breakdown</a:t>
            </a:r>
            <a:endParaRPr sz="1600"/>
          </a:p>
        </p:txBody>
      </p:sp>
      <p:sp>
        <p:nvSpPr>
          <p:cNvPr id="725" name="Google Shape;725;g24d106a32f3_0_19"/>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37</a:t>
            </a:fld>
            <a:endParaRPr/>
          </a:p>
        </p:txBody>
      </p:sp>
      <p:graphicFrame>
        <p:nvGraphicFramePr>
          <p:cNvPr id="726" name="Google Shape;726;g24d106a32f3_0_19"/>
          <p:cNvGraphicFramePr/>
          <p:nvPr/>
        </p:nvGraphicFramePr>
        <p:xfrm>
          <a:off x="117050" y="327825"/>
          <a:ext cx="3000000" cy="3000000"/>
        </p:xfrm>
        <a:graphic>
          <a:graphicData uri="http://schemas.openxmlformats.org/drawingml/2006/table">
            <a:tbl>
              <a:tblPr>
                <a:noFill/>
                <a:tableStyleId>{F5802A41-2647-4E00-BD20-C9F0C0F11A04}</a:tableStyleId>
              </a:tblPr>
              <a:tblGrid>
                <a:gridCol w="1102975">
                  <a:extLst>
                    <a:ext uri="{9D8B030D-6E8A-4147-A177-3AD203B41FA5}">
                      <a16:colId xmlns:a16="http://schemas.microsoft.com/office/drawing/2014/main" val="20000"/>
                    </a:ext>
                  </a:extLst>
                </a:gridCol>
                <a:gridCol w="1398075">
                  <a:extLst>
                    <a:ext uri="{9D8B030D-6E8A-4147-A177-3AD203B41FA5}">
                      <a16:colId xmlns:a16="http://schemas.microsoft.com/office/drawing/2014/main" val="20001"/>
                    </a:ext>
                  </a:extLst>
                </a:gridCol>
                <a:gridCol w="1568125">
                  <a:extLst>
                    <a:ext uri="{9D8B030D-6E8A-4147-A177-3AD203B41FA5}">
                      <a16:colId xmlns:a16="http://schemas.microsoft.com/office/drawing/2014/main" val="20002"/>
                    </a:ext>
                  </a:extLst>
                </a:gridCol>
                <a:gridCol w="812500">
                  <a:extLst>
                    <a:ext uri="{9D8B030D-6E8A-4147-A177-3AD203B41FA5}">
                      <a16:colId xmlns:a16="http://schemas.microsoft.com/office/drawing/2014/main" val="20003"/>
                    </a:ext>
                  </a:extLst>
                </a:gridCol>
                <a:gridCol w="1726725">
                  <a:extLst>
                    <a:ext uri="{9D8B030D-6E8A-4147-A177-3AD203B41FA5}">
                      <a16:colId xmlns:a16="http://schemas.microsoft.com/office/drawing/2014/main" val="20004"/>
                    </a:ext>
                  </a:extLst>
                </a:gridCol>
                <a:gridCol w="1411925">
                  <a:extLst>
                    <a:ext uri="{9D8B030D-6E8A-4147-A177-3AD203B41FA5}">
                      <a16:colId xmlns:a16="http://schemas.microsoft.com/office/drawing/2014/main" val="20005"/>
                    </a:ext>
                  </a:extLst>
                </a:gridCol>
                <a:gridCol w="903600">
                  <a:extLst>
                    <a:ext uri="{9D8B030D-6E8A-4147-A177-3AD203B41FA5}">
                      <a16:colId xmlns:a16="http://schemas.microsoft.com/office/drawing/2014/main" val="20006"/>
                    </a:ext>
                  </a:extLst>
                </a:gridCol>
              </a:tblGrid>
              <a:tr h="384525">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Cost Component</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SVN  Rework Description</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SVN Cost Pain Points</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SVN Total Cost</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Git Migration Description</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Git Cost Pain Points</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Git Total Cost</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extLst>
                  <a:ext uri="{0D108BD9-81ED-4DB2-BD59-A6C34878D82A}">
                    <a16:rowId xmlns:a16="http://schemas.microsoft.com/office/drawing/2014/main" val="10000"/>
                  </a:ext>
                </a:extLst>
              </a:tr>
              <a:tr h="1721800">
                <a:tc>
                  <a:txBody>
                    <a:bodyPr/>
                    <a:lstStyle/>
                    <a:p>
                      <a:pPr marL="0" lvl="0" indent="0" algn="l" rtl="0">
                        <a:spcBef>
                          <a:spcPts val="0"/>
                        </a:spcBef>
                        <a:spcAft>
                          <a:spcPts val="0"/>
                        </a:spcAft>
                        <a:buNone/>
                      </a:pPr>
                      <a:r>
                        <a:rPr lang="en" sz="900" b="1">
                          <a:latin typeface="Montserrat"/>
                          <a:ea typeface="Montserrat"/>
                          <a:cs typeface="Montserrat"/>
                          <a:sym typeface="Montserrat"/>
                        </a:rPr>
                        <a:t>IT Infrastructure</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750">
                          <a:solidFill>
                            <a:schemeClr val="dk1"/>
                          </a:solidFill>
                          <a:latin typeface="Montserrat"/>
                          <a:ea typeface="Montserrat"/>
                          <a:cs typeface="Montserrat"/>
                          <a:sym typeface="Montserrat"/>
                        </a:rPr>
                        <a:t>On Premise Servers- Maintenance Cost, Repurchase every 3-5 years with Installation</a:t>
                      </a:r>
                      <a:endParaRPr sz="7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Server: </a:t>
                      </a:r>
                      <a:r>
                        <a:rPr lang="en" sz="800" b="1">
                          <a:solidFill>
                            <a:schemeClr val="dk1"/>
                          </a:solidFill>
                          <a:latin typeface="Montserrat"/>
                          <a:ea typeface="Montserrat"/>
                          <a:cs typeface="Montserrat"/>
                          <a:sym typeface="Montserrat"/>
                        </a:rPr>
                        <a:t>$4500</a:t>
                      </a: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Backup Server: </a:t>
                      </a:r>
                      <a:r>
                        <a:rPr lang="en" sz="800" b="1">
                          <a:solidFill>
                            <a:schemeClr val="dk1"/>
                          </a:solidFill>
                          <a:latin typeface="Montserrat"/>
                          <a:ea typeface="Montserrat"/>
                          <a:cs typeface="Montserrat"/>
                          <a:sym typeface="Montserrat"/>
                        </a:rPr>
                        <a:t>$3100</a:t>
                      </a: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Installation Cost: </a:t>
                      </a:r>
                      <a:r>
                        <a:rPr lang="en" sz="800" b="1">
                          <a:solidFill>
                            <a:schemeClr val="dk1"/>
                          </a:solidFill>
                          <a:latin typeface="Montserrat"/>
                          <a:ea typeface="Montserrat"/>
                          <a:cs typeface="Montserrat"/>
                          <a:sym typeface="Montserrat"/>
                        </a:rPr>
                        <a:t>$700 x 2</a:t>
                      </a:r>
                      <a:r>
                        <a:rPr lang="en" sz="800">
                          <a:solidFill>
                            <a:schemeClr val="dk1"/>
                          </a:solidFill>
                          <a:latin typeface="Montserrat"/>
                          <a:ea typeface="Montserrat"/>
                          <a:cs typeface="Montserrat"/>
                          <a:sym typeface="Montserrat"/>
                        </a:rPr>
                        <a:t>( server and backup server)</a:t>
                      </a:r>
                      <a:endParaRPr sz="8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Maintenance Cost: </a:t>
                      </a:r>
                      <a:r>
                        <a:rPr lang="en" sz="800" b="1">
                          <a:solidFill>
                            <a:schemeClr val="dk1"/>
                          </a:solidFill>
                          <a:latin typeface="Montserrat"/>
                          <a:ea typeface="Montserrat"/>
                          <a:cs typeface="Montserrat"/>
                          <a:sym typeface="Montserrat"/>
                        </a:rPr>
                        <a:t>$600/</a:t>
                      </a:r>
                      <a:r>
                        <a:rPr lang="en" sz="800">
                          <a:solidFill>
                            <a:schemeClr val="dk1"/>
                          </a:solidFill>
                          <a:latin typeface="Montserrat"/>
                          <a:ea typeface="Montserrat"/>
                          <a:cs typeface="Montserrat"/>
                          <a:sym typeface="Montserrat"/>
                        </a:rPr>
                        <a:t>month</a:t>
                      </a:r>
                      <a:r>
                        <a:rPr lang="en" sz="800" b="1">
                          <a:solidFill>
                            <a:schemeClr val="dk1"/>
                          </a:solidFill>
                          <a:latin typeface="Montserrat"/>
                          <a:ea typeface="Montserrat"/>
                          <a:cs typeface="Montserrat"/>
                          <a:sym typeface="Montserrat"/>
                        </a:rPr>
                        <a:t> x 2 x 12 </a:t>
                      </a:r>
                      <a:r>
                        <a:rPr lang="en" sz="800">
                          <a:solidFill>
                            <a:schemeClr val="dk1"/>
                          </a:solidFill>
                          <a:latin typeface="Montserrat"/>
                          <a:ea typeface="Montserrat"/>
                          <a:cs typeface="Montserrat"/>
                          <a:sym typeface="Montserrat"/>
                        </a:rPr>
                        <a:t>(server and backup server)</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$23,400</a:t>
                      </a:r>
                      <a:endParaRPr sz="9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solidFill>
                            <a:schemeClr val="dk1"/>
                          </a:solidFill>
                          <a:latin typeface="Montserrat"/>
                          <a:ea typeface="Montserrat"/>
                          <a:cs typeface="Montserrat"/>
                          <a:sym typeface="Montserrat"/>
                        </a:rPr>
                        <a:t>Cloud has become increasingly popular and secure and there are many Git hosting websites to choose from that have plugins for our third party tools.</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AWS CodeCommit:</a:t>
                      </a:r>
                      <a:r>
                        <a:rPr lang="en" sz="700" b="1">
                          <a:solidFill>
                            <a:schemeClr val="dk1"/>
                          </a:solidFill>
                          <a:latin typeface="Montserrat"/>
                          <a:ea typeface="Montserrat"/>
                          <a:cs typeface="Montserrat"/>
                          <a:sym typeface="Montserrat"/>
                        </a:rPr>
                        <a:t> $1.00</a:t>
                      </a:r>
                      <a:r>
                        <a:rPr lang="en" sz="700">
                          <a:solidFill>
                            <a:schemeClr val="dk1"/>
                          </a:solidFill>
                          <a:latin typeface="Montserrat"/>
                          <a:ea typeface="Montserrat"/>
                          <a:cs typeface="Montserrat"/>
                          <a:sym typeface="Montserrat"/>
                        </a:rPr>
                        <a:t>/User per Month</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R&amp;D Team Size:</a:t>
                      </a:r>
                      <a:r>
                        <a:rPr lang="en" sz="700" b="1">
                          <a:solidFill>
                            <a:schemeClr val="dk1"/>
                          </a:solidFill>
                          <a:latin typeface="Montserrat"/>
                          <a:ea typeface="Montserrat"/>
                          <a:cs typeface="Montserrat"/>
                          <a:sym typeface="Montserrat"/>
                        </a:rPr>
                        <a:t> 25</a:t>
                      </a: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Backup and archived: </a:t>
                      </a:r>
                      <a:endParaRPr sz="7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rgbClr val="333333"/>
                          </a:solidFill>
                          <a:latin typeface="Montserrat"/>
                          <a:ea typeface="Montserrat"/>
                          <a:cs typeface="Montserrat"/>
                          <a:sym typeface="Montserrat"/>
                        </a:rPr>
                        <a:t>S3 Standard - Infrequent Access All Storage/Month - $0.0144 per GB</a:t>
                      </a:r>
                      <a:endParaRPr sz="700">
                        <a:solidFill>
                          <a:srgbClr val="333333"/>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Assume </a:t>
                      </a:r>
                      <a:r>
                        <a:rPr lang="en" sz="700" b="1">
                          <a:solidFill>
                            <a:schemeClr val="dk1"/>
                          </a:solidFill>
                          <a:latin typeface="Montserrat"/>
                          <a:ea typeface="Montserrat"/>
                          <a:cs typeface="Montserrat"/>
                          <a:sym typeface="Montserrat"/>
                        </a:rPr>
                        <a:t>1TB</a:t>
                      </a:r>
                      <a:r>
                        <a:rPr lang="en" sz="700">
                          <a:solidFill>
                            <a:schemeClr val="dk1"/>
                          </a:solidFill>
                          <a:latin typeface="Montserrat"/>
                          <a:ea typeface="Montserrat"/>
                          <a:cs typeface="Montserrat"/>
                          <a:sym typeface="Montserrat"/>
                        </a:rPr>
                        <a:t> for S3</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b="1">
                          <a:latin typeface="Montserrat"/>
                          <a:ea typeface="Montserrat"/>
                          <a:cs typeface="Montserrat"/>
                          <a:sym typeface="Montserrat"/>
                        </a:rPr>
                        <a:t>$314.4 (year)</a:t>
                      </a:r>
                      <a:endParaRPr sz="9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1077450">
                <a:tc>
                  <a:txBody>
                    <a:bodyPr/>
                    <a:lstStyle/>
                    <a:p>
                      <a:pPr marL="0" lvl="0" indent="0" algn="l" rtl="0">
                        <a:spcBef>
                          <a:spcPts val="0"/>
                        </a:spcBef>
                        <a:spcAft>
                          <a:spcPts val="0"/>
                        </a:spcAft>
                        <a:buNone/>
                      </a:pPr>
                      <a:r>
                        <a:rPr lang="en" sz="900" b="1">
                          <a:latin typeface="Montserrat"/>
                          <a:ea typeface="Montserrat"/>
                          <a:cs typeface="Montserrat"/>
                          <a:sym typeface="Montserrat"/>
                        </a:rPr>
                        <a:t>Labor</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750">
                          <a:solidFill>
                            <a:schemeClr val="dk1"/>
                          </a:solidFill>
                          <a:latin typeface="Montserrat"/>
                          <a:ea typeface="Montserrat"/>
                          <a:cs typeface="Montserrat"/>
                          <a:sym typeface="Montserrat"/>
                        </a:rPr>
                        <a:t>IT Consultant Services-Initial Assessment  and reconfiguration that requires skills not available in our current department.</a:t>
                      </a:r>
                      <a:endParaRPr sz="750">
                        <a:solidFill>
                          <a:schemeClr val="dk1"/>
                        </a:solidFill>
                        <a:latin typeface="Montserrat"/>
                        <a:ea typeface="Montserrat"/>
                        <a:cs typeface="Montserrat"/>
                        <a:sym typeface="Montserrat"/>
                      </a:endParaRPr>
                    </a:p>
                    <a:p>
                      <a:pPr marL="0" lvl="0" indent="0" algn="l" rtl="0">
                        <a:spcBef>
                          <a:spcPts val="0"/>
                        </a:spcBef>
                        <a:spcAft>
                          <a:spcPts val="0"/>
                        </a:spcAft>
                        <a:buNone/>
                      </a:pPr>
                      <a:endParaRPr sz="7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Initial Assessment: </a:t>
                      </a:r>
                      <a:r>
                        <a:rPr lang="en" sz="800" b="1">
                          <a:solidFill>
                            <a:schemeClr val="dk1"/>
                          </a:solidFill>
                          <a:latin typeface="Montserrat"/>
                          <a:ea typeface="Montserrat"/>
                          <a:cs typeface="Montserrat"/>
                          <a:sym typeface="Montserrat"/>
                        </a:rPr>
                        <a:t>$25,000</a:t>
                      </a: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Reconfiguration: </a:t>
                      </a:r>
                      <a:r>
                        <a:rPr lang="en" sz="800" b="1">
                          <a:solidFill>
                            <a:schemeClr val="dk1"/>
                          </a:solidFill>
                          <a:latin typeface="Montserrat"/>
                          <a:ea typeface="Montserrat"/>
                          <a:cs typeface="Montserrat"/>
                          <a:sym typeface="Montserrat"/>
                        </a:rPr>
                        <a:t>$200,000</a:t>
                      </a: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8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$225,000</a:t>
                      </a: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800">
                          <a:solidFill>
                            <a:schemeClr val="dk1"/>
                          </a:solidFill>
                          <a:latin typeface="Montserrat"/>
                          <a:ea typeface="Montserrat"/>
                          <a:cs typeface="Montserrat"/>
                          <a:sym typeface="Montserrat"/>
                        </a:rPr>
                        <a:t>We will have our own employees help with migration, those who are more knowledgeable in Git, software and infrastructure</a:t>
                      </a:r>
                      <a:endParaRPr sz="800">
                        <a:solidFill>
                          <a:schemeClr val="dk1"/>
                        </a:solidFill>
                        <a:latin typeface="Montserrat"/>
                        <a:ea typeface="Montserrat"/>
                        <a:cs typeface="Montserrat"/>
                        <a:sym typeface="Montserrat"/>
                      </a:endParaRPr>
                    </a:p>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Migration Team Size: </a:t>
                      </a:r>
                      <a:r>
                        <a:rPr lang="en" sz="700" b="1">
                          <a:solidFill>
                            <a:schemeClr val="dk1"/>
                          </a:solidFill>
                          <a:latin typeface="Montserrat"/>
                          <a:ea typeface="Montserrat"/>
                          <a:cs typeface="Montserrat"/>
                          <a:sym typeface="Montserrat"/>
                        </a:rPr>
                        <a:t>8</a:t>
                      </a: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Avg Monthly Wage:</a:t>
                      </a:r>
                      <a:r>
                        <a:rPr lang="en" sz="700" b="1">
                          <a:solidFill>
                            <a:schemeClr val="dk1"/>
                          </a:solidFill>
                          <a:latin typeface="Montserrat"/>
                          <a:ea typeface="Montserrat"/>
                          <a:cs typeface="Montserrat"/>
                          <a:sym typeface="Montserrat"/>
                        </a:rPr>
                        <a:t>$8,833.33</a:t>
                      </a: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7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Migration Length: </a:t>
                      </a:r>
                      <a:r>
                        <a:rPr lang="en" sz="700" b="1">
                          <a:solidFill>
                            <a:schemeClr val="dk1"/>
                          </a:solidFill>
                          <a:latin typeface="Montserrat"/>
                          <a:ea typeface="Montserrat"/>
                          <a:cs typeface="Montserrat"/>
                          <a:sym typeface="Montserrat"/>
                        </a:rPr>
                        <a:t>3</a:t>
                      </a:r>
                      <a:r>
                        <a:rPr lang="en" sz="700">
                          <a:solidFill>
                            <a:schemeClr val="dk1"/>
                          </a:solidFill>
                          <a:latin typeface="Montserrat"/>
                          <a:ea typeface="Montserrat"/>
                          <a:cs typeface="Montserrat"/>
                          <a:sym typeface="Montserrat"/>
                        </a:rPr>
                        <a:t> months</a:t>
                      </a:r>
                      <a:endParaRPr sz="7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900" b="1">
                          <a:latin typeface="Montserrat"/>
                          <a:ea typeface="Montserrat"/>
                          <a:cs typeface="Montserrat"/>
                          <a:sym typeface="Montserrat"/>
                        </a:rPr>
                        <a:t>$211,999.92</a:t>
                      </a:r>
                      <a:endParaRPr sz="9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1107725">
                <a:tc>
                  <a:txBody>
                    <a:bodyPr/>
                    <a:lstStyle/>
                    <a:p>
                      <a:pPr marL="0" lvl="0" indent="0" algn="l" rtl="0">
                        <a:spcBef>
                          <a:spcPts val="0"/>
                        </a:spcBef>
                        <a:spcAft>
                          <a:spcPts val="0"/>
                        </a:spcAft>
                        <a:buNone/>
                      </a:pPr>
                      <a:r>
                        <a:rPr lang="en" sz="900" b="1">
                          <a:latin typeface="Montserrat"/>
                          <a:ea typeface="Montserrat"/>
                          <a:cs typeface="Montserrat"/>
                          <a:sym typeface="Montserrat"/>
                        </a:rPr>
                        <a:t>Training</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750">
                          <a:solidFill>
                            <a:schemeClr val="dk1"/>
                          </a:solidFill>
                          <a:latin typeface="Montserrat"/>
                          <a:ea typeface="Montserrat"/>
                          <a:cs typeface="Montserrat"/>
                          <a:sym typeface="Montserrat"/>
                        </a:rPr>
                        <a:t>Due to reconfiguration of our system, we’ll need to re-train our employees on the new system and workflows</a:t>
                      </a:r>
                      <a:endParaRPr sz="75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Training Budget: </a:t>
                      </a:r>
                      <a:r>
                        <a:rPr lang="en" sz="800" b="1">
                          <a:solidFill>
                            <a:schemeClr val="dk1"/>
                          </a:solidFill>
                          <a:latin typeface="Montserrat"/>
                          <a:ea typeface="Montserrat"/>
                          <a:cs typeface="Montserrat"/>
                          <a:sym typeface="Montserrat"/>
                        </a:rPr>
                        <a:t>$20,000</a:t>
                      </a:r>
                      <a:endParaRPr sz="800"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(Assuming familiarity with the SVN commands) </a:t>
                      </a:r>
                      <a:endParaRPr sz="800">
                        <a:solidFill>
                          <a:schemeClr val="dk1"/>
                        </a:solidFill>
                        <a:latin typeface="Montserrat"/>
                        <a:ea typeface="Montserrat"/>
                        <a:cs typeface="Montserrat"/>
                        <a:sym typeface="Montserrat"/>
                      </a:endParaRPr>
                    </a:p>
                    <a:p>
                      <a:pPr marL="0" lvl="0" indent="0" algn="l" rtl="0">
                        <a:spcBef>
                          <a:spcPts val="0"/>
                        </a:spcBef>
                        <a:spcAft>
                          <a:spcPts val="0"/>
                        </a:spcAft>
                        <a:buNone/>
                      </a:pP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$20,000</a:t>
                      </a:r>
                      <a:endParaRPr sz="900">
                        <a:solidFill>
                          <a:schemeClr val="dk1"/>
                        </a:solidFill>
                        <a:latin typeface="Montserrat"/>
                        <a:ea typeface="Montserrat"/>
                        <a:cs typeface="Montserrat"/>
                        <a:sym typeface="Montserrat"/>
                      </a:endParaRPr>
                    </a:p>
                    <a:p>
                      <a:pPr marL="0" lvl="0" indent="0" algn="l" rtl="0">
                        <a:spcBef>
                          <a:spcPts val="0"/>
                        </a:spcBef>
                        <a:spcAft>
                          <a:spcPts val="0"/>
                        </a:spcAft>
                        <a:buNone/>
                      </a:pPr>
                      <a:endParaRPr sz="9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Initially, we’ll need to train the R&amp;D team on the Git commands and how to use AWS CodeCommit.  Project Managers and Product Managers will probably need to only know the basics, while developers and engineers will need further training.</a:t>
                      </a: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Training budget:</a:t>
                      </a:r>
                      <a:r>
                        <a:rPr lang="en" sz="700" b="1">
                          <a:solidFill>
                            <a:schemeClr val="dk1"/>
                          </a:solidFill>
                          <a:latin typeface="Montserrat"/>
                          <a:ea typeface="Montserrat"/>
                          <a:cs typeface="Montserrat"/>
                          <a:sym typeface="Montserrat"/>
                        </a:rPr>
                        <a:t> $28,000</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$28,000</a:t>
                      </a:r>
                      <a:endParaRPr sz="9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727" name="Google Shape;727;g24d106a32f3_0_19"/>
          <p:cNvSpPr txBox="1"/>
          <p:nvPr/>
        </p:nvSpPr>
        <p:spPr>
          <a:xfrm>
            <a:off x="0" y="4532500"/>
            <a:ext cx="8219400" cy="90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[1] Git Migration Cost breakdown: https://aws.amazon.com/codecommit/pricing/</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[2] Git Migration Cost breakdown:: </a:t>
            </a:r>
            <a:r>
              <a:rPr lang="en" sz="500" u="sng">
                <a:solidFill>
                  <a:schemeClr val="hlink"/>
                </a:solidFill>
                <a:latin typeface="Montserrat"/>
                <a:ea typeface="Montserrat"/>
                <a:cs typeface="Montserrat"/>
                <a:sym typeface="Montserrat"/>
                <a:hlinkClick r:id="rId3"/>
              </a:rPr>
              <a:t>https://aws.amazon.com/s3/pricing/?p=pm&amp;c=s3&amp;z=4</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[3] Cost breakdown https://rdi-it.com/how-much-does-a-server-cost-for-a-small-business/#:~:text=Cost%20of%20maintaining%20the%20server&amp;text=However%2C%20the%20upkeep%20process%20requires,%24150%2D%241%2C500per%20month.</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[4 ] Cost breakdown: https://www.semanticscholar.org/paper/A-Return-on-Investment-as-a-Metric-for-Evaluating-Botchkarev-Andru/0fae5f76ebaca744e6848ce41df3fdcf59c2ba4a/figure/1</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500">
                <a:solidFill>
                  <a:schemeClr val="dk1"/>
                </a:solidFill>
                <a:latin typeface="Montserrat"/>
                <a:ea typeface="Montserrat"/>
                <a:cs typeface="Montserrat"/>
                <a:sym typeface="Montserrat"/>
              </a:rPr>
              <a:t>[5] Cost breakdown: https://www.servermania.com/kb/articles/how-much-does-a-server-cost-for-a-small-business#:~:text=The%20average%20cost%20to%20rent,3000%20for%20a%20small%20business. </a:t>
            </a:r>
            <a:endParaRPr sz="5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600">
              <a:solidFill>
                <a:schemeClr val="dk1"/>
              </a:solidFill>
              <a:latin typeface="Montserrat"/>
              <a:ea typeface="Montserrat"/>
              <a:cs typeface="Montserrat"/>
              <a:sym typeface="Montserrat"/>
            </a:endParaRPr>
          </a:p>
          <a:p>
            <a:pPr marL="0" lvl="0" indent="0" algn="l" rtl="0">
              <a:spcBef>
                <a:spcPts val="0"/>
              </a:spcBef>
              <a:spcAft>
                <a:spcPts val="0"/>
              </a:spcAft>
              <a:buNone/>
            </a:pPr>
            <a:endParaRPr sz="600">
              <a:solidFill>
                <a:schemeClr val="dk1"/>
              </a:solidFill>
              <a:latin typeface="Montserrat"/>
              <a:ea typeface="Montserrat"/>
              <a:cs typeface="Montserrat"/>
              <a:sym typeface="Montserrat"/>
            </a:endParaRPr>
          </a:p>
        </p:txBody>
      </p:sp>
      <p:sp>
        <p:nvSpPr>
          <p:cNvPr id="728" name="Google Shape;728;g24d106a32f3_0_19"/>
          <p:cNvSpPr txBox="1"/>
          <p:nvPr/>
        </p:nvSpPr>
        <p:spPr>
          <a:xfrm>
            <a:off x="8379900" y="4631000"/>
            <a:ext cx="764100" cy="603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baseline="30000">
                <a:solidFill>
                  <a:schemeClr val="dk1"/>
                </a:solidFill>
                <a:latin typeface="Montserrat"/>
                <a:ea typeface="Montserrat"/>
                <a:cs typeface="Montserrat"/>
                <a:sym typeface="Montserrat"/>
              </a:rPr>
              <a:t>[1][2][3][4][5]</a:t>
            </a:r>
            <a:endParaRPr sz="800" baseline="300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800" baseline="30000">
              <a:solidFill>
                <a:schemeClr val="dk1"/>
              </a:solidFill>
              <a:latin typeface="Montserrat"/>
              <a:ea typeface="Montserrat"/>
              <a:cs typeface="Montserrat"/>
              <a:sym typeface="Montserrat"/>
            </a:endParaRPr>
          </a:p>
        </p:txBody>
      </p:sp>
      <p:sp>
        <p:nvSpPr>
          <p:cNvPr id="729" name="Google Shape;729;g24d106a32f3_0_19"/>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AVERAGE</a:t>
            </a:r>
            <a:endParaRPr sz="10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g23ab9dc7fb9_4_56"/>
          <p:cNvSpPr txBox="1">
            <a:spLocks noGrp="1"/>
          </p:cNvSpPr>
          <p:nvPr>
            <p:ph type="subTitle" idx="1"/>
          </p:nvPr>
        </p:nvSpPr>
        <p:spPr>
          <a:xfrm>
            <a:off x="292850" y="954075"/>
            <a:ext cx="3332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Average R&amp;D Yearly Budget: </a:t>
            </a:r>
            <a:r>
              <a:rPr lang="en" sz="1200" b="1"/>
              <a:t>$6,000,000</a:t>
            </a:r>
            <a:endParaRPr sz="1200" b="1"/>
          </a:p>
        </p:txBody>
      </p:sp>
      <p:sp>
        <p:nvSpPr>
          <p:cNvPr id="735" name="Google Shape;735;g23ab9dc7fb9_4_56"/>
          <p:cNvSpPr txBox="1">
            <a:spLocks noGrp="1"/>
          </p:cNvSpPr>
          <p:nvPr>
            <p:ph type="title" idx="4"/>
          </p:nvPr>
        </p:nvSpPr>
        <p:spPr>
          <a:xfrm>
            <a:off x="717800" y="275000"/>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Return on Investment(ROI)</a:t>
            </a:r>
            <a:endParaRPr/>
          </a:p>
        </p:txBody>
      </p:sp>
      <p:sp>
        <p:nvSpPr>
          <p:cNvPr id="736" name="Google Shape;736;g23ab9dc7fb9_4_56"/>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38</a:t>
            </a:fld>
            <a:endParaRPr/>
          </a:p>
        </p:txBody>
      </p:sp>
      <p:graphicFrame>
        <p:nvGraphicFramePr>
          <p:cNvPr id="737" name="Google Shape;737;g23ab9dc7fb9_4_56"/>
          <p:cNvGraphicFramePr/>
          <p:nvPr/>
        </p:nvGraphicFramePr>
        <p:xfrm>
          <a:off x="292950" y="1426300"/>
          <a:ext cx="3000000" cy="3000000"/>
        </p:xfrm>
        <a:graphic>
          <a:graphicData uri="http://schemas.openxmlformats.org/drawingml/2006/table">
            <a:tbl>
              <a:tblPr>
                <a:noFill/>
                <a:tableStyleId>{F5802A41-2647-4E00-BD20-C9F0C0F11A04}</a:tableStyleId>
              </a:tblPr>
              <a:tblGrid>
                <a:gridCol w="2460875">
                  <a:extLst>
                    <a:ext uri="{9D8B030D-6E8A-4147-A177-3AD203B41FA5}">
                      <a16:colId xmlns:a16="http://schemas.microsoft.com/office/drawing/2014/main" val="20000"/>
                    </a:ext>
                  </a:extLst>
                </a:gridCol>
                <a:gridCol w="3086650">
                  <a:extLst>
                    <a:ext uri="{9D8B030D-6E8A-4147-A177-3AD203B41FA5}">
                      <a16:colId xmlns:a16="http://schemas.microsoft.com/office/drawing/2014/main" val="20001"/>
                    </a:ext>
                  </a:extLst>
                </a:gridCol>
                <a:gridCol w="3010575">
                  <a:extLst>
                    <a:ext uri="{9D8B030D-6E8A-4147-A177-3AD203B41FA5}">
                      <a16:colId xmlns:a16="http://schemas.microsoft.com/office/drawing/2014/main" val="20002"/>
                    </a:ext>
                  </a:extLst>
                </a:gridCol>
              </a:tblGrid>
              <a:tr h="53835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Year</a:t>
                      </a:r>
                      <a:endParaRPr sz="1300" b="1">
                        <a:solidFill>
                          <a:schemeClr val="lt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Budget Used for SVN Rework</a:t>
                      </a:r>
                      <a:endParaRPr sz="1300" b="1">
                        <a:solidFill>
                          <a:schemeClr val="lt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Budget Used for Git Migration</a:t>
                      </a:r>
                      <a:endParaRPr sz="1300" b="1">
                        <a:solidFill>
                          <a:schemeClr val="lt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0"/>
                  </a:ext>
                </a:extLst>
              </a:tr>
              <a:tr h="1157525">
                <a:tc>
                  <a:txBody>
                    <a:bodyPr/>
                    <a:lstStyle/>
                    <a:p>
                      <a:pPr marL="0" lvl="0" indent="0" algn="l" rtl="0">
                        <a:spcBef>
                          <a:spcPts val="0"/>
                        </a:spcBef>
                        <a:spcAft>
                          <a:spcPts val="0"/>
                        </a:spcAft>
                        <a:buNone/>
                      </a:pPr>
                      <a:r>
                        <a:rPr lang="en" sz="1200">
                          <a:latin typeface="Montserrat"/>
                          <a:ea typeface="Montserrat"/>
                          <a:cs typeface="Montserrat"/>
                          <a:sym typeface="Montserrat"/>
                        </a:rPr>
                        <a:t>1 </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(First year, where migration or rework takes place)</a:t>
                      </a:r>
                      <a:endParaRPr sz="12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a:latin typeface="Montserrat"/>
                          <a:ea typeface="Montserrat"/>
                          <a:cs typeface="Montserrat"/>
                          <a:sym typeface="Montserrat"/>
                        </a:rPr>
                        <a:t>Total Cost of Rework: 23,400+ 225,000+ 20,000</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(IT Infrastructure + Labor + Training) </a:t>
                      </a:r>
                      <a:endParaRPr sz="1200">
                        <a:latin typeface="Montserrat"/>
                        <a:ea typeface="Montserrat"/>
                        <a:cs typeface="Montserrat"/>
                        <a:sym typeface="Montserrat"/>
                      </a:endParaRPr>
                    </a:p>
                    <a:p>
                      <a:pPr marL="0" lvl="0" indent="0" algn="l" rtl="0">
                        <a:spcBef>
                          <a:spcPts val="0"/>
                        </a:spcBef>
                        <a:spcAft>
                          <a:spcPts val="0"/>
                        </a:spcAft>
                        <a:buNone/>
                      </a:pPr>
                      <a:endParaRPr sz="1300">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$268,400</a:t>
                      </a:r>
                      <a:endParaRPr sz="12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a:latin typeface="Montserrat"/>
                          <a:ea typeface="Montserrat"/>
                          <a:cs typeface="Montserrat"/>
                          <a:sym typeface="Montserrat"/>
                        </a:rPr>
                        <a:t>Total Cost of Migration: 314.4 +211,999.92+ 28,000</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(IT Infrastructure+Labor+Training)</a:t>
                      </a:r>
                      <a:endParaRPr sz="1200">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$240,314.32</a:t>
                      </a:r>
                      <a:endParaRPr sz="1200" b="1">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602950">
                <a:tc>
                  <a:txBody>
                    <a:bodyPr/>
                    <a:lstStyle/>
                    <a:p>
                      <a:pPr marL="0" lvl="0" indent="0" algn="l" rtl="0">
                        <a:spcBef>
                          <a:spcPts val="0"/>
                        </a:spcBef>
                        <a:spcAft>
                          <a:spcPts val="0"/>
                        </a:spcAft>
                        <a:buNone/>
                      </a:pPr>
                      <a:r>
                        <a:rPr lang="en" sz="1200">
                          <a:latin typeface="Montserrat"/>
                          <a:ea typeface="Montserrat"/>
                          <a:cs typeface="Montserrat"/>
                          <a:sym typeface="Montserrat"/>
                        </a:rPr>
                        <a:t>2</a:t>
                      </a:r>
                      <a:endParaRPr sz="1200">
                        <a:latin typeface="Montserrat"/>
                        <a:ea typeface="Montserrat"/>
                        <a:cs typeface="Montserrat"/>
                        <a:sym typeface="Montserrat"/>
                      </a:endParaRPr>
                    </a:p>
                    <a:p>
                      <a:pPr marL="0" lvl="0" indent="0" algn="l" rtl="0">
                        <a:spcBef>
                          <a:spcPts val="0"/>
                        </a:spcBef>
                        <a:spcAft>
                          <a:spcPts val="0"/>
                        </a:spcAft>
                        <a:buNone/>
                      </a:pPr>
                      <a:r>
                        <a:rPr lang="en" sz="1200">
                          <a:latin typeface="Montserrat"/>
                          <a:ea typeface="Montserrat"/>
                          <a:cs typeface="Montserrat"/>
                          <a:sym typeface="Montserrat"/>
                        </a:rPr>
                        <a:t>(A year after rework or migration initially took place)</a:t>
                      </a:r>
                      <a:endParaRPr sz="12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a:latin typeface="Montserrat"/>
                          <a:ea typeface="Montserrat"/>
                          <a:cs typeface="Montserrat"/>
                          <a:sym typeface="Montserrat"/>
                        </a:rPr>
                        <a:t>Server Maintenance Cost: </a:t>
                      </a:r>
                      <a:r>
                        <a:rPr lang="en" sz="1200" b="1">
                          <a:latin typeface="Montserrat"/>
                          <a:ea typeface="Montserrat"/>
                          <a:cs typeface="Montserrat"/>
                          <a:sym typeface="Montserrat"/>
                        </a:rPr>
                        <a:t>$13,200</a:t>
                      </a:r>
                      <a:endParaRPr sz="1200" b="1">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200">
                          <a:latin typeface="Montserrat"/>
                          <a:ea typeface="Montserrat"/>
                          <a:cs typeface="Montserrat"/>
                          <a:sym typeface="Montserrat"/>
                        </a:rPr>
                        <a:t>IT Infrastructure: </a:t>
                      </a:r>
                      <a:r>
                        <a:rPr lang="en" sz="1200" b="1">
                          <a:latin typeface="Montserrat"/>
                          <a:ea typeface="Montserrat"/>
                          <a:cs typeface="Montserrat"/>
                          <a:sym typeface="Montserrat"/>
                        </a:rPr>
                        <a:t>$328.8 </a:t>
                      </a:r>
                      <a:r>
                        <a:rPr lang="en" sz="1200">
                          <a:latin typeface="Montserrat"/>
                          <a:ea typeface="Montserrat"/>
                          <a:cs typeface="Montserrat"/>
                          <a:sym typeface="Montserrat"/>
                        </a:rPr>
                        <a:t>(AWS S3 and CodeCommit) </a:t>
                      </a:r>
                      <a:endParaRPr sz="12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bl>
          </a:graphicData>
        </a:graphic>
      </p:graphicFrame>
      <p:sp>
        <p:nvSpPr>
          <p:cNvPr id="738" name="Google Shape;738;g23ab9dc7fb9_4_56"/>
          <p:cNvSpPr txBox="1"/>
          <p:nvPr/>
        </p:nvSpPr>
        <p:spPr>
          <a:xfrm>
            <a:off x="363075" y="4038600"/>
            <a:ext cx="763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Montserrat"/>
                <a:ea typeface="Montserrat"/>
                <a:cs typeface="Montserrat"/>
                <a:sym typeface="Montserrat"/>
              </a:rPr>
              <a:t>Year 1 Savings</a:t>
            </a:r>
            <a:r>
              <a:rPr lang="en" sz="1200">
                <a:latin typeface="Montserrat"/>
                <a:ea typeface="Montserrat"/>
                <a:cs typeface="Montserrat"/>
                <a:sym typeface="Montserrat"/>
              </a:rPr>
              <a:t>: (268,400-240,314.32)/268,400 =</a:t>
            </a:r>
            <a:r>
              <a:rPr lang="en" sz="1200" b="1">
                <a:latin typeface="Montserrat"/>
                <a:ea typeface="Montserrat"/>
                <a:cs typeface="Montserrat"/>
                <a:sym typeface="Montserrat"/>
              </a:rPr>
              <a:t> 10.46%</a:t>
            </a:r>
            <a:r>
              <a:rPr lang="en" sz="1200">
                <a:latin typeface="Montserrat"/>
                <a:ea typeface="Montserrat"/>
                <a:cs typeface="Montserrat"/>
                <a:sym typeface="Montserrat"/>
              </a:rPr>
              <a:t> savings on cost of SVN,</a:t>
            </a:r>
            <a:r>
              <a:rPr lang="en" sz="1200" b="1">
                <a:latin typeface="Montserrat"/>
                <a:ea typeface="Montserrat"/>
                <a:cs typeface="Montserrat"/>
                <a:sym typeface="Montserrat"/>
              </a:rPr>
              <a:t>  </a:t>
            </a:r>
            <a:r>
              <a:rPr lang="en" sz="1200">
                <a:latin typeface="Montserrat"/>
                <a:ea typeface="Montserrat"/>
                <a:cs typeface="Montserrat"/>
                <a:sym typeface="Montserrat"/>
              </a:rPr>
              <a:t>save $28,085.68</a:t>
            </a:r>
            <a:endParaRPr sz="1200">
              <a:latin typeface="Montserrat"/>
              <a:ea typeface="Montserrat"/>
              <a:cs typeface="Montserrat"/>
              <a:sym typeface="Montserrat"/>
            </a:endParaRPr>
          </a:p>
          <a:p>
            <a:pPr marL="0" lvl="0" indent="0" algn="l" rtl="0">
              <a:spcBef>
                <a:spcPts val="0"/>
              </a:spcBef>
              <a:spcAft>
                <a:spcPts val="0"/>
              </a:spcAft>
              <a:buNone/>
            </a:pPr>
            <a:endParaRPr sz="1200">
              <a:latin typeface="Montserrat"/>
              <a:ea typeface="Montserrat"/>
              <a:cs typeface="Montserrat"/>
              <a:sym typeface="Montserrat"/>
            </a:endParaRPr>
          </a:p>
          <a:p>
            <a:pPr marL="0" lvl="0" indent="0" algn="l" rtl="0">
              <a:spcBef>
                <a:spcPts val="0"/>
              </a:spcBef>
              <a:spcAft>
                <a:spcPts val="0"/>
              </a:spcAft>
              <a:buNone/>
            </a:pPr>
            <a:r>
              <a:rPr lang="en" sz="1200" b="1">
                <a:latin typeface="Montserrat"/>
                <a:ea typeface="Montserrat"/>
                <a:cs typeface="Montserrat"/>
                <a:sym typeface="Montserrat"/>
              </a:rPr>
              <a:t>Year 2 Savings</a:t>
            </a:r>
            <a:r>
              <a:rPr lang="en" sz="1200">
                <a:latin typeface="Montserrat"/>
                <a:ea typeface="Montserrat"/>
                <a:cs typeface="Montserrat"/>
                <a:sym typeface="Montserrat"/>
              </a:rPr>
              <a:t>: (13,200-328.8)/13,200 = </a:t>
            </a:r>
            <a:r>
              <a:rPr lang="en" sz="1200" b="1">
                <a:latin typeface="Montserrat"/>
                <a:ea typeface="Montserrat"/>
                <a:cs typeface="Montserrat"/>
                <a:sym typeface="Montserrat"/>
              </a:rPr>
              <a:t> 97.51% </a:t>
            </a:r>
            <a:r>
              <a:rPr lang="en" sz="1200">
                <a:latin typeface="Montserrat"/>
                <a:ea typeface="Montserrat"/>
                <a:cs typeface="Montserrat"/>
                <a:sym typeface="Montserrat"/>
              </a:rPr>
              <a:t>saving on cost of SVN, save $12,871.2</a:t>
            </a:r>
            <a:endParaRPr sz="1200">
              <a:latin typeface="Montserrat"/>
              <a:ea typeface="Montserrat"/>
              <a:cs typeface="Montserrat"/>
              <a:sym typeface="Montserrat"/>
            </a:endParaRPr>
          </a:p>
        </p:txBody>
      </p:sp>
      <p:sp>
        <p:nvSpPr>
          <p:cNvPr id="739" name="Google Shape;739;g23ab9dc7fb9_4_56"/>
          <p:cNvSpPr txBox="1"/>
          <p:nvPr/>
        </p:nvSpPr>
        <p:spPr>
          <a:xfrm>
            <a:off x="119600" y="4853700"/>
            <a:ext cx="5796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[1] Return on Investment: https://www.bbgbroker.com/cost-of-employee-benefits-2022/</a:t>
            </a:r>
            <a:endParaRPr sz="700">
              <a:latin typeface="Montserrat"/>
              <a:ea typeface="Montserrat"/>
              <a:cs typeface="Montserrat"/>
              <a:sym typeface="Montserrat"/>
            </a:endParaRPr>
          </a:p>
        </p:txBody>
      </p:sp>
      <p:sp>
        <p:nvSpPr>
          <p:cNvPr id="740" name="Google Shape;740;g23ab9dc7fb9_4_5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SIMPLE</a:t>
            </a:r>
            <a:endParaRPr sz="1000">
              <a:latin typeface="Montserrat"/>
              <a:ea typeface="Montserrat"/>
              <a:cs typeface="Montserrat"/>
              <a:sym typeface="Montserrat"/>
            </a:endParaRPr>
          </a:p>
        </p:txBody>
      </p:sp>
      <p:sp>
        <p:nvSpPr>
          <p:cNvPr id="741" name="Google Shape;741;g23ab9dc7fb9_4_56"/>
          <p:cNvSpPr txBox="1"/>
          <p:nvPr/>
        </p:nvSpPr>
        <p:spPr>
          <a:xfrm>
            <a:off x="8681700" y="3949425"/>
            <a:ext cx="375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aseline="30000">
                <a:latin typeface="Montserrat"/>
                <a:ea typeface="Montserrat"/>
                <a:cs typeface="Montserrat"/>
                <a:sym typeface="Montserrat"/>
              </a:rPr>
              <a:t>[1]</a:t>
            </a:r>
            <a:endParaRPr sz="1200" baseline="30000">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230fee6dae0_1_166"/>
          <p:cNvSpPr txBox="1">
            <a:spLocks noGrp="1"/>
          </p:cNvSpPr>
          <p:nvPr>
            <p:ph type="subTitle" idx="3"/>
          </p:nvPr>
        </p:nvSpPr>
        <p:spPr>
          <a:xfrm>
            <a:off x="173975" y="4749900"/>
            <a:ext cx="8613900" cy="39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600"/>
              <a:t>[1]Spolsky, J. (n.d.). Subversion re-education. HgInit: Subversion Re-education. Retrieved April 23, 2023, from https://web.archive.org/web/20180909115459/http://hginit.com/00.html </a:t>
            </a:r>
            <a:endParaRPr sz="600"/>
          </a:p>
          <a:p>
            <a:pPr marL="0" lvl="0" indent="0" algn="l" rtl="0">
              <a:lnSpc>
                <a:spcPct val="100000"/>
              </a:lnSpc>
              <a:spcBef>
                <a:spcPts val="0"/>
              </a:spcBef>
              <a:spcAft>
                <a:spcPts val="0"/>
              </a:spcAft>
              <a:buSzPts val="1800"/>
              <a:buNone/>
            </a:pPr>
            <a:r>
              <a:rPr lang="en" sz="600"/>
              <a:t>[2]Stickman, N. (2023, March 9). Git Vs SVN: Pros and cons of each version control system. Linode Guides &amp; Tutorials. Retrieved April 26, 2023, from https://www.linode.com/docs/guides/svn-vs-git/ </a:t>
            </a:r>
            <a:endParaRPr sz="600"/>
          </a:p>
          <a:p>
            <a:pPr marL="0" lvl="0" indent="0" algn="l" rtl="0">
              <a:lnSpc>
                <a:spcPct val="100000"/>
              </a:lnSpc>
              <a:spcBef>
                <a:spcPts val="0"/>
              </a:spcBef>
              <a:spcAft>
                <a:spcPts val="0"/>
              </a:spcAft>
              <a:buSzPts val="1800"/>
              <a:buNone/>
            </a:pPr>
            <a:endParaRPr sz="600"/>
          </a:p>
          <a:p>
            <a:pPr marL="0" lvl="0" indent="0" algn="l" rtl="0">
              <a:lnSpc>
                <a:spcPct val="100000"/>
              </a:lnSpc>
              <a:spcBef>
                <a:spcPts val="0"/>
              </a:spcBef>
              <a:spcAft>
                <a:spcPts val="0"/>
              </a:spcAft>
              <a:buSzPts val="1800"/>
              <a:buNone/>
            </a:pPr>
            <a:r>
              <a:rPr lang="en" sz="600">
                <a:latin typeface="Calibri"/>
                <a:ea typeface="Calibri"/>
                <a:cs typeface="Calibri"/>
                <a:sym typeface="Calibri"/>
              </a:rPr>
              <a:t> </a:t>
            </a:r>
            <a:endParaRPr sz="600">
              <a:latin typeface="Calibri"/>
              <a:ea typeface="Calibri"/>
              <a:cs typeface="Calibri"/>
              <a:sym typeface="Calibri"/>
            </a:endParaRPr>
          </a:p>
          <a:p>
            <a:pPr marL="0" lvl="0" indent="0" algn="l" rtl="0">
              <a:lnSpc>
                <a:spcPct val="100000"/>
              </a:lnSpc>
              <a:spcBef>
                <a:spcPts val="0"/>
              </a:spcBef>
              <a:spcAft>
                <a:spcPts val="0"/>
              </a:spcAft>
              <a:buSzPts val="1800"/>
              <a:buNone/>
            </a:pPr>
            <a:endParaRPr sz="600"/>
          </a:p>
        </p:txBody>
      </p:sp>
      <p:sp>
        <p:nvSpPr>
          <p:cNvPr id="747" name="Google Shape;747;g230fee6dae0_1_166"/>
          <p:cNvSpPr txBox="1">
            <a:spLocks noGrp="1"/>
          </p:cNvSpPr>
          <p:nvPr>
            <p:ph type="title" idx="4"/>
          </p:nvPr>
        </p:nvSpPr>
        <p:spPr>
          <a:xfrm>
            <a:off x="1079100" y="-55850"/>
            <a:ext cx="69858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Return on Value (ROV)</a:t>
            </a:r>
            <a:endParaRPr/>
          </a:p>
        </p:txBody>
      </p:sp>
      <p:sp>
        <p:nvSpPr>
          <p:cNvPr id="748" name="Google Shape;748;g230fee6dae0_1_16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39</a:t>
            </a:fld>
            <a:endParaRPr/>
          </a:p>
        </p:txBody>
      </p:sp>
      <p:sp>
        <p:nvSpPr>
          <p:cNvPr id="749" name="Google Shape;749;g230fee6dae0_1_16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750" name="Google Shape;750;g230fee6dae0_1_166"/>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graphicFrame>
        <p:nvGraphicFramePr>
          <p:cNvPr id="751" name="Google Shape;751;g230fee6dae0_1_166"/>
          <p:cNvGraphicFramePr/>
          <p:nvPr/>
        </p:nvGraphicFramePr>
        <p:xfrm>
          <a:off x="273550" y="558975"/>
          <a:ext cx="3000000" cy="3000000"/>
        </p:xfrm>
        <a:graphic>
          <a:graphicData uri="http://schemas.openxmlformats.org/drawingml/2006/table">
            <a:tbl>
              <a:tblPr>
                <a:noFill/>
                <a:tableStyleId>{F5802A41-2647-4E00-BD20-C9F0C0F11A04}</a:tableStyleId>
              </a:tblPr>
              <a:tblGrid>
                <a:gridCol w="1515875">
                  <a:extLst>
                    <a:ext uri="{9D8B030D-6E8A-4147-A177-3AD203B41FA5}">
                      <a16:colId xmlns:a16="http://schemas.microsoft.com/office/drawing/2014/main" val="20000"/>
                    </a:ext>
                  </a:extLst>
                </a:gridCol>
                <a:gridCol w="7161775">
                  <a:extLst>
                    <a:ext uri="{9D8B030D-6E8A-4147-A177-3AD203B41FA5}">
                      <a16:colId xmlns:a16="http://schemas.microsoft.com/office/drawing/2014/main" val="20001"/>
                    </a:ext>
                  </a:extLst>
                </a:gridCol>
              </a:tblGrid>
              <a:tr h="858050">
                <a:tc>
                  <a:txBody>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Distributed Development</a:t>
                      </a:r>
                      <a:endParaRPr sz="1100"/>
                    </a:p>
                  </a:txBody>
                  <a:tcPr marL="91425" marR="91425" marT="91425" marB="91425"/>
                </a:tc>
                <a:tc>
                  <a:txBody>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A distributed development eliminates the need to always connect with a server, while allowing local changes. This allows more flexibility within the development environment. Before Covid, there were </a:t>
                      </a:r>
                      <a:r>
                        <a:rPr lang="en" sz="1100" b="1">
                          <a:solidFill>
                            <a:schemeClr val="dk1"/>
                          </a:solidFill>
                          <a:latin typeface="Montserrat"/>
                          <a:ea typeface="Montserrat"/>
                          <a:cs typeface="Montserrat"/>
                          <a:sym typeface="Montserrat"/>
                        </a:rPr>
                        <a:t>0%</a:t>
                      </a:r>
                      <a:r>
                        <a:rPr lang="en" sz="1100">
                          <a:solidFill>
                            <a:schemeClr val="dk1"/>
                          </a:solidFill>
                          <a:latin typeface="Montserrat"/>
                          <a:ea typeface="Montserrat"/>
                          <a:cs typeface="Montserrat"/>
                          <a:sym typeface="Montserrat"/>
                        </a:rPr>
                        <a:t> remote workers, but post Covid, there are now </a:t>
                      </a:r>
                      <a:r>
                        <a:rPr lang="en" sz="1100" b="1">
                          <a:solidFill>
                            <a:schemeClr val="dk1"/>
                          </a:solidFill>
                          <a:latin typeface="Montserrat"/>
                          <a:ea typeface="Montserrat"/>
                          <a:cs typeface="Montserrat"/>
                          <a:sym typeface="Montserrat"/>
                        </a:rPr>
                        <a:t>20% </a:t>
                      </a:r>
                      <a:r>
                        <a:rPr lang="en" sz="1100">
                          <a:solidFill>
                            <a:schemeClr val="dk1"/>
                          </a:solidFill>
                          <a:latin typeface="Montserrat"/>
                          <a:ea typeface="Montserrat"/>
                          <a:cs typeface="Montserrat"/>
                          <a:sym typeface="Montserrat"/>
                        </a:rPr>
                        <a:t>remote workers, which SVN does not support too well.</a:t>
                      </a:r>
                      <a:r>
                        <a:rPr lang="en" sz="1100" baseline="30000">
                          <a:solidFill>
                            <a:schemeClr val="dk1"/>
                          </a:solidFill>
                          <a:latin typeface="Montserrat"/>
                          <a:ea typeface="Montserrat"/>
                          <a:cs typeface="Montserrat"/>
                          <a:sym typeface="Montserrat"/>
                        </a:rPr>
                        <a:t>[1]</a:t>
                      </a:r>
                      <a:endParaRPr sz="1100" baseline="300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0"/>
                  </a:ext>
                </a:extLst>
              </a:tr>
              <a:tr h="1028975">
                <a:tc>
                  <a:txBody>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Increased Productivity</a:t>
                      </a:r>
                      <a:endParaRPr sz="1100">
                        <a:solidFill>
                          <a:schemeClr val="dk1"/>
                        </a:solidFill>
                      </a:endParaRPr>
                    </a:p>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Git allows easier branching and merging, which can allow for easier code integration. Employees can merge code within seconds or minutes on git, unlike with subversion where there could be merging conflicts that could take two weeks with six developers to figure out[]. Moving from subversion to git will decrease unnecessary code review and debugging time due to merge conflict from </a:t>
                      </a:r>
                      <a:r>
                        <a:rPr lang="en" sz="1100" b="1">
                          <a:solidFill>
                            <a:schemeClr val="dk1"/>
                          </a:solidFill>
                          <a:latin typeface="Montserrat"/>
                          <a:ea typeface="Montserrat"/>
                          <a:cs typeface="Montserrat"/>
                          <a:sym typeface="Montserrat"/>
                        </a:rPr>
                        <a:t>10%</a:t>
                      </a:r>
                      <a:r>
                        <a:rPr lang="en" sz="1100">
                          <a:solidFill>
                            <a:schemeClr val="dk1"/>
                          </a:solidFill>
                          <a:latin typeface="Montserrat"/>
                          <a:ea typeface="Montserrat"/>
                          <a:cs typeface="Montserrat"/>
                          <a:sym typeface="Montserrat"/>
                        </a:rPr>
                        <a:t> to </a:t>
                      </a:r>
                      <a:r>
                        <a:rPr lang="en" sz="1100" b="1">
                          <a:solidFill>
                            <a:schemeClr val="dk1"/>
                          </a:solidFill>
                          <a:latin typeface="Montserrat"/>
                          <a:ea typeface="Montserrat"/>
                          <a:cs typeface="Montserrat"/>
                          <a:sym typeface="Montserrat"/>
                        </a:rPr>
                        <a:t>5%</a:t>
                      </a:r>
                      <a:r>
                        <a:rPr lang="en" sz="1100">
                          <a:solidFill>
                            <a:schemeClr val="dk1"/>
                          </a:solidFill>
                          <a:latin typeface="Montserrat"/>
                          <a:ea typeface="Montserrat"/>
                          <a:cs typeface="Montserrat"/>
                          <a:sym typeface="Montserrat"/>
                        </a:rPr>
                        <a:t>.</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1"/>
                  </a:ext>
                </a:extLst>
              </a:tr>
              <a:tr h="555550">
                <a:tc>
                  <a:txBody>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Predictable Delivery Timeline</a:t>
                      </a:r>
                      <a:endParaRPr sz="1100">
                        <a:solidFill>
                          <a:schemeClr val="dk1"/>
                        </a:solidFill>
                      </a:endParaRPr>
                    </a:p>
                    <a:p>
                      <a:pPr marL="0" lvl="0" indent="0" algn="l" rtl="0">
                        <a:spcBef>
                          <a:spcPts val="0"/>
                        </a:spcBef>
                        <a:spcAft>
                          <a:spcPts val="0"/>
                        </a:spcAft>
                        <a:buNone/>
                      </a:pPr>
                      <a:endParaRPr sz="1100"/>
                    </a:p>
                  </a:txBody>
                  <a:tcPr marL="91425" marR="91425" marT="91425" marB="91425"/>
                </a:tc>
                <a:tc>
                  <a:txBody>
                    <a:bodyPr/>
                    <a:lstStyle/>
                    <a:p>
                      <a:pPr marL="0" lvl="0" indent="0" algn="l" rtl="0">
                        <a:spcBef>
                          <a:spcPts val="0"/>
                        </a:spcBef>
                        <a:spcAft>
                          <a:spcPts val="0"/>
                        </a:spcAft>
                        <a:buNone/>
                      </a:pPr>
                      <a:r>
                        <a:rPr lang="en" sz="1100">
                          <a:solidFill>
                            <a:schemeClr val="dk1"/>
                          </a:solidFill>
                          <a:latin typeface="Montserrat"/>
                          <a:ea typeface="Montserrat"/>
                          <a:cs typeface="Montserrat"/>
                          <a:sym typeface="Montserrat"/>
                        </a:rPr>
                        <a:t>Git allows for developers to work independently and merge when needed, which can lead to a more efficient, consistent delivery of code, reducing the Go to market time by </a:t>
                      </a:r>
                      <a:r>
                        <a:rPr lang="en" sz="1100" b="1">
                          <a:solidFill>
                            <a:schemeClr val="dk1"/>
                          </a:solidFill>
                          <a:latin typeface="Montserrat"/>
                          <a:ea typeface="Montserrat"/>
                          <a:cs typeface="Montserrat"/>
                          <a:sym typeface="Montserrat"/>
                        </a:rPr>
                        <a:t>15</a:t>
                      </a:r>
                      <a:r>
                        <a:rPr lang="en" sz="1100">
                          <a:solidFill>
                            <a:schemeClr val="dk1"/>
                          </a:solidFill>
                          <a:latin typeface="Montserrat"/>
                          <a:ea typeface="Montserrat"/>
                          <a:cs typeface="Montserrat"/>
                          <a:sym typeface="Montserrat"/>
                        </a:rPr>
                        <a:t>%</a:t>
                      </a:r>
                      <a:endParaRPr sz="1100"/>
                    </a:p>
                  </a:txBody>
                  <a:tcPr marL="91425" marR="91425" marT="91425" marB="91425"/>
                </a:tc>
                <a:extLst>
                  <a:ext uri="{0D108BD9-81ED-4DB2-BD59-A6C34878D82A}">
                    <a16:rowId xmlns:a16="http://schemas.microsoft.com/office/drawing/2014/main" val="10002"/>
                  </a:ext>
                </a:extLst>
              </a:tr>
              <a:tr h="1097275">
                <a:tc>
                  <a:txBody>
                    <a:bodyPr/>
                    <a:lstStyle/>
                    <a:p>
                      <a:pPr marL="0" lvl="0" indent="0" algn="ctr" rtl="0">
                        <a:spcBef>
                          <a:spcPts val="0"/>
                        </a:spcBef>
                        <a:spcAft>
                          <a:spcPts val="0"/>
                        </a:spcAft>
                        <a:buNone/>
                      </a:pPr>
                      <a:r>
                        <a:rPr lang="en" sz="1100" b="1">
                          <a:solidFill>
                            <a:schemeClr val="dk1"/>
                          </a:solidFill>
                          <a:latin typeface="Montserrat"/>
                          <a:ea typeface="Montserrat"/>
                          <a:cs typeface="Montserrat"/>
                          <a:sym typeface="Montserrat"/>
                        </a:rPr>
                        <a:t>Improved Data Protection and Recovery Capabilities</a:t>
                      </a:r>
                      <a:endParaRPr sz="1100"/>
                    </a:p>
                  </a:txBody>
                  <a:tcPr marL="91425" marR="91425" marT="91425" marB="91425"/>
                </a:tc>
                <a:tc>
                  <a:txBody>
                    <a:bodyPr/>
                    <a:lstStyle/>
                    <a:p>
                      <a:pPr marL="0" lvl="0" indent="0" algn="l" rtl="0">
                        <a:spcBef>
                          <a:spcPts val="0"/>
                        </a:spcBef>
                        <a:spcAft>
                          <a:spcPts val="0"/>
                        </a:spcAft>
                        <a:buNone/>
                      </a:pPr>
                      <a:r>
                        <a:rPr lang="en" sz="1100">
                          <a:solidFill>
                            <a:schemeClr val="dk1"/>
                          </a:solidFill>
                          <a:highlight>
                            <a:schemeClr val="lt1"/>
                          </a:highlight>
                          <a:latin typeface="Montserrat"/>
                          <a:ea typeface="Montserrat"/>
                          <a:cs typeface="Montserrat"/>
                          <a:sym typeface="Montserrat"/>
                        </a:rPr>
                        <a:t>While SVN repositories will have a backup and recovery plan if the repository goes down, it is easier to recover everything using Git.  The Git repository is distributed in local copies, so there is less to worry about if a failure occurs on the main repository. The main repository can be restored from one of the local copies.</a:t>
                      </a:r>
                      <a:r>
                        <a:rPr lang="en" sz="1100" baseline="30000">
                          <a:solidFill>
                            <a:schemeClr val="dk1"/>
                          </a:solidFill>
                          <a:highlight>
                            <a:schemeClr val="lt1"/>
                          </a:highlight>
                          <a:latin typeface="Montserrat"/>
                          <a:ea typeface="Montserrat"/>
                          <a:cs typeface="Montserrat"/>
                          <a:sym typeface="Montserrat"/>
                        </a:rPr>
                        <a:t>[2]</a:t>
                      </a:r>
                      <a:r>
                        <a:rPr lang="en" sz="1100">
                          <a:solidFill>
                            <a:schemeClr val="dk1"/>
                          </a:solidFill>
                          <a:highlight>
                            <a:schemeClr val="lt1"/>
                          </a:highlight>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endParaRPr sz="11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
          <p:cNvSpPr txBox="1">
            <a:spLocks noGrp="1"/>
          </p:cNvSpPr>
          <p:nvPr>
            <p:ph type="title"/>
          </p:nvPr>
        </p:nvSpPr>
        <p:spPr>
          <a:xfrm>
            <a:off x="3654350" y="2227050"/>
            <a:ext cx="47766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Our Company</a:t>
            </a:r>
            <a:endParaRPr/>
          </a:p>
        </p:txBody>
      </p:sp>
      <p:sp>
        <p:nvSpPr>
          <p:cNvPr id="299" name="Google Shape;299;p5"/>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01</a:t>
            </a:r>
            <a:endParaRPr/>
          </a:p>
        </p:txBody>
      </p:sp>
      <p:sp>
        <p:nvSpPr>
          <p:cNvPr id="300" name="Google Shape;300;p5"/>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a:t>
            </a:fld>
            <a:endParaRPr/>
          </a:p>
        </p:txBody>
      </p:sp>
      <p:sp>
        <p:nvSpPr>
          <p:cNvPr id="301" name="Google Shape;301;p5"/>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302" name="Google Shape;302;p5"/>
          <p:cNvSpPr txBox="1"/>
          <p:nvPr/>
        </p:nvSpPr>
        <p:spPr>
          <a:xfrm>
            <a:off x="3313550" y="3596200"/>
            <a:ext cx="5117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highlight>
                  <a:srgbClr val="FFFFFF"/>
                </a:highlight>
                <a:latin typeface="Montserrat"/>
                <a:ea typeface="Montserrat"/>
                <a:cs typeface="Montserrat"/>
                <a:sym typeface="Montserrat"/>
              </a:rPr>
              <a:t>“</a:t>
            </a:r>
            <a:r>
              <a:rPr lang="en" sz="1500" b="1" i="1">
                <a:solidFill>
                  <a:schemeClr val="dk2"/>
                </a:solidFill>
                <a:highlight>
                  <a:srgbClr val="FFFFFF"/>
                </a:highlight>
                <a:latin typeface="Montserrat"/>
                <a:ea typeface="Montserrat"/>
                <a:cs typeface="Montserrat"/>
                <a:sym typeface="Montserrat"/>
              </a:rPr>
              <a:t>The function of good software is to make the complex appear to be simple.</a:t>
            </a:r>
            <a:r>
              <a:rPr lang="en" sz="1500" b="1">
                <a:solidFill>
                  <a:schemeClr val="dk2"/>
                </a:solidFill>
                <a:highlight>
                  <a:srgbClr val="FFFFFF"/>
                </a:highlight>
                <a:latin typeface="Montserrat"/>
                <a:ea typeface="Montserrat"/>
                <a:cs typeface="Montserrat"/>
                <a:sym typeface="Montserrat"/>
              </a:rPr>
              <a:t>”</a:t>
            </a:r>
            <a:r>
              <a:rPr lang="en" sz="1500">
                <a:solidFill>
                  <a:schemeClr val="dk2"/>
                </a:solidFill>
                <a:highlight>
                  <a:srgbClr val="FFFFFF"/>
                </a:highlight>
                <a:latin typeface="Montserrat"/>
                <a:ea typeface="Montserrat"/>
                <a:cs typeface="Montserrat"/>
                <a:sym typeface="Montserrat"/>
              </a:rPr>
              <a:t> </a:t>
            </a:r>
            <a:r>
              <a:rPr lang="en" sz="1500">
                <a:solidFill>
                  <a:srgbClr val="292929"/>
                </a:solidFill>
                <a:highlight>
                  <a:srgbClr val="FFFFFF"/>
                </a:highlight>
                <a:latin typeface="Montserrat"/>
                <a:ea typeface="Montserrat"/>
                <a:cs typeface="Montserrat"/>
                <a:sym typeface="Montserrat"/>
              </a:rPr>
              <a:t>- Grady Booch [1]</a:t>
            </a:r>
            <a:endParaRPr>
              <a:latin typeface="Montserrat"/>
              <a:ea typeface="Montserrat"/>
              <a:cs typeface="Montserrat"/>
              <a:sym typeface="Montserrat"/>
            </a:endParaRPr>
          </a:p>
        </p:txBody>
      </p:sp>
      <p:sp>
        <p:nvSpPr>
          <p:cNvPr id="303" name="Google Shape;303;p5"/>
          <p:cNvSpPr txBox="1"/>
          <p:nvPr/>
        </p:nvSpPr>
        <p:spPr>
          <a:xfrm>
            <a:off x="755575" y="4706525"/>
            <a:ext cx="524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 https://www.azquotes.com/quote/602639</a:t>
            </a:r>
            <a:endParaRPr sz="10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2466f403191_0_53"/>
          <p:cNvSpPr txBox="1">
            <a:spLocks noGrp="1"/>
          </p:cNvSpPr>
          <p:nvPr>
            <p:ph type="title" idx="4"/>
          </p:nvPr>
        </p:nvSpPr>
        <p:spPr>
          <a:xfrm>
            <a:off x="717900" y="1189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Risk Assessment &amp; Mitigation Plan</a:t>
            </a:r>
            <a:endParaRPr/>
          </a:p>
        </p:txBody>
      </p:sp>
      <p:sp>
        <p:nvSpPr>
          <p:cNvPr id="757" name="Google Shape;757;g2466f403191_0_53"/>
          <p:cNvSpPr txBox="1"/>
          <p:nvPr/>
        </p:nvSpPr>
        <p:spPr>
          <a:xfrm>
            <a:off x="0" y="4787825"/>
            <a:ext cx="9144000" cy="277200"/>
          </a:xfrm>
          <a:prstGeom prst="rect">
            <a:avLst/>
          </a:prstGeom>
          <a:noFill/>
          <a:ln>
            <a:noFill/>
          </a:ln>
        </p:spPr>
        <p:txBody>
          <a:bodyPr spcFirstLastPara="1" wrap="square" lIns="91425" tIns="0" rIns="91425"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i="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1</a:t>
            </a:r>
            <a:r>
              <a:rPr lang="en" sz="600" b="0" i="0" u="none" strike="noStrike" cap="none">
                <a:solidFill>
                  <a:schemeClr val="dk1"/>
                </a:solidFill>
                <a:latin typeface="Montserrat"/>
                <a:ea typeface="Montserrat"/>
                <a:cs typeface="Montserrat"/>
                <a:sym typeface="Montserrat"/>
              </a:rPr>
              <a:t>] Katz, E. (2021, March 26). 8 Top Git Security Issues &amp; What To Do About Them. Retrieved from https://spectralops.io/blog/8-top-git-security-issues-what-to-do-about-them/</a:t>
            </a:r>
            <a:endParaRPr sz="6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700"/>
              <a:buFont typeface="Arial"/>
              <a:buNone/>
            </a:pPr>
            <a:r>
              <a:rPr lang="en" sz="600" b="0" i="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2</a:t>
            </a:r>
            <a:r>
              <a:rPr lang="en" sz="600" b="0" i="0" u="none" strike="noStrike" cap="none">
                <a:solidFill>
                  <a:schemeClr val="dk1"/>
                </a:solidFill>
                <a:latin typeface="Montserrat"/>
                <a:ea typeface="Montserrat"/>
                <a:cs typeface="Montserrat"/>
                <a:sym typeface="Montserrat"/>
              </a:rPr>
              <a:t>] Expert Panel. (2022, March 11). Change Management: 13 Ways To Introduce New Technology, Retrieved from https://www.forbes.com/sites/forbeshumanresourcescouncil/2022/03/11/change-management-13-ways-to-introduce-new-technology/?sh=6af0a8906dc8</a:t>
            </a:r>
            <a:endParaRPr sz="600" b="0" i="0" u="none" strike="noStrike" cap="none">
              <a:solidFill>
                <a:schemeClr val="dk1"/>
              </a:solidFill>
              <a:latin typeface="Montserrat"/>
              <a:ea typeface="Montserrat"/>
              <a:cs typeface="Montserrat"/>
              <a:sym typeface="Montserrat"/>
            </a:endParaRPr>
          </a:p>
        </p:txBody>
      </p:sp>
      <p:sp>
        <p:nvSpPr>
          <p:cNvPr id="758" name="Google Shape;758;g2466f403191_0_5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40</a:t>
            </a:fld>
            <a:endParaRPr/>
          </a:p>
        </p:txBody>
      </p:sp>
      <p:sp>
        <p:nvSpPr>
          <p:cNvPr id="759" name="Google Shape;759;g2466f403191_0_5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graphicFrame>
        <p:nvGraphicFramePr>
          <p:cNvPr id="760" name="Google Shape;760;g2466f403191_0_53"/>
          <p:cNvGraphicFramePr/>
          <p:nvPr/>
        </p:nvGraphicFramePr>
        <p:xfrm>
          <a:off x="195713" y="792100"/>
          <a:ext cx="3000000" cy="3000000"/>
        </p:xfrm>
        <a:graphic>
          <a:graphicData uri="http://schemas.openxmlformats.org/drawingml/2006/table">
            <a:tbl>
              <a:tblPr>
                <a:noFill/>
                <a:tableStyleId>{445AA6FB-D765-4EF3-A851-C170875AA3D2}</a:tableStyleId>
              </a:tblPr>
              <a:tblGrid>
                <a:gridCol w="522175">
                  <a:extLst>
                    <a:ext uri="{9D8B030D-6E8A-4147-A177-3AD203B41FA5}">
                      <a16:colId xmlns:a16="http://schemas.microsoft.com/office/drawing/2014/main" val="20000"/>
                    </a:ext>
                  </a:extLst>
                </a:gridCol>
                <a:gridCol w="999025">
                  <a:extLst>
                    <a:ext uri="{9D8B030D-6E8A-4147-A177-3AD203B41FA5}">
                      <a16:colId xmlns:a16="http://schemas.microsoft.com/office/drawing/2014/main" val="20001"/>
                    </a:ext>
                  </a:extLst>
                </a:gridCol>
                <a:gridCol w="1566975">
                  <a:extLst>
                    <a:ext uri="{9D8B030D-6E8A-4147-A177-3AD203B41FA5}">
                      <a16:colId xmlns:a16="http://schemas.microsoft.com/office/drawing/2014/main" val="20002"/>
                    </a:ext>
                  </a:extLst>
                </a:gridCol>
                <a:gridCol w="1518250">
                  <a:extLst>
                    <a:ext uri="{9D8B030D-6E8A-4147-A177-3AD203B41FA5}">
                      <a16:colId xmlns:a16="http://schemas.microsoft.com/office/drawing/2014/main" val="20003"/>
                    </a:ext>
                  </a:extLst>
                </a:gridCol>
                <a:gridCol w="813525">
                  <a:extLst>
                    <a:ext uri="{9D8B030D-6E8A-4147-A177-3AD203B41FA5}">
                      <a16:colId xmlns:a16="http://schemas.microsoft.com/office/drawing/2014/main" val="20004"/>
                    </a:ext>
                  </a:extLst>
                </a:gridCol>
                <a:gridCol w="761550">
                  <a:extLst>
                    <a:ext uri="{9D8B030D-6E8A-4147-A177-3AD203B41FA5}">
                      <a16:colId xmlns:a16="http://schemas.microsoft.com/office/drawing/2014/main" val="20005"/>
                    </a:ext>
                  </a:extLst>
                </a:gridCol>
                <a:gridCol w="872675">
                  <a:extLst>
                    <a:ext uri="{9D8B030D-6E8A-4147-A177-3AD203B41FA5}">
                      <a16:colId xmlns:a16="http://schemas.microsoft.com/office/drawing/2014/main" val="20006"/>
                    </a:ext>
                  </a:extLst>
                </a:gridCol>
                <a:gridCol w="1698400">
                  <a:extLst>
                    <a:ext uri="{9D8B030D-6E8A-4147-A177-3AD203B41FA5}">
                      <a16:colId xmlns:a16="http://schemas.microsoft.com/office/drawing/2014/main" val="20007"/>
                    </a:ext>
                  </a:extLst>
                </a:gridCol>
              </a:tblGrid>
              <a:tr h="666925">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Risk ID</a:t>
                      </a:r>
                      <a:endParaRPr sz="8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Risk</a:t>
                      </a:r>
                      <a:endParaRPr sz="8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Risk Description</a:t>
                      </a:r>
                      <a:endParaRPr sz="8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Impact Description</a:t>
                      </a:r>
                      <a:endParaRPr sz="8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Likelihood Level</a:t>
                      </a:r>
                      <a:endParaRPr sz="800" b="1" u="none" strike="noStrike" cap="none">
                        <a:solidFill>
                          <a:schemeClr val="accen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r>
                        <a:rPr lang="en" sz="700" b="1" u="none" strike="noStrike" cap="none">
                          <a:solidFill>
                            <a:schemeClr val="accent1"/>
                          </a:solidFill>
                          <a:latin typeface="Montserrat"/>
                          <a:ea typeface="Montserrat"/>
                          <a:cs typeface="Montserrat"/>
                          <a:sym typeface="Montserrat"/>
                        </a:rPr>
                        <a:t>(Very low-1 to Very high-5)</a:t>
                      </a:r>
                      <a:endParaRPr sz="7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Impact Level </a:t>
                      </a:r>
                      <a:r>
                        <a:rPr lang="en" sz="700" b="1" u="none" strike="noStrike" cap="none">
                          <a:solidFill>
                            <a:schemeClr val="accent1"/>
                          </a:solidFill>
                          <a:latin typeface="Montserrat"/>
                          <a:ea typeface="Montserrat"/>
                          <a:cs typeface="Montserrat"/>
                          <a:sym typeface="Montserrat"/>
                        </a:rPr>
                        <a:t>(Very low-1 to Very high-5)</a:t>
                      </a:r>
                      <a:endParaRPr sz="7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Priority Level [Likelihood x Impact]</a:t>
                      </a:r>
                      <a:endParaRPr sz="800" b="1" u="none" strike="noStrike" cap="none">
                        <a:solidFill>
                          <a:schemeClr val="accen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900"/>
                        <a:buFont typeface="Arial"/>
                        <a:buNone/>
                      </a:pPr>
                      <a:r>
                        <a:rPr lang="en" sz="600" b="1">
                          <a:solidFill>
                            <a:schemeClr val="accent1"/>
                          </a:solidFill>
                          <a:latin typeface="Montserrat"/>
                          <a:ea typeface="Montserrat"/>
                          <a:cs typeface="Montserrat"/>
                          <a:sym typeface="Montserrat"/>
                        </a:rPr>
                        <a:t>(Higher number = Higher priority)</a:t>
                      </a:r>
                      <a:endParaRPr sz="600" b="1">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b="1" u="none" strike="noStrike" cap="none">
                          <a:solidFill>
                            <a:schemeClr val="accent1"/>
                          </a:solidFill>
                          <a:latin typeface="Montserrat"/>
                          <a:ea typeface="Montserrat"/>
                          <a:cs typeface="Montserrat"/>
                          <a:sym typeface="Montserrat"/>
                        </a:rPr>
                        <a:t>Mitigation Notes</a:t>
                      </a:r>
                      <a:endParaRPr sz="800" b="1" u="none" strike="noStrike" cap="none">
                        <a:solidFill>
                          <a:schemeClr val="accent1"/>
                        </a:solidFill>
                        <a:latin typeface="Montserrat"/>
                        <a:ea typeface="Montserrat"/>
                        <a:cs typeface="Montserrat"/>
                        <a:sym typeface="Montserrat"/>
                      </a:endParaRPr>
                    </a:p>
                  </a:txBody>
                  <a:tcPr marL="91425" marR="91425" marT="45700" marB="45700" anchor="b">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8874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01</a:t>
                      </a:r>
                      <a:endParaRPr sz="9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Native Git’s vulnerabilities </a:t>
                      </a:r>
                      <a:r>
                        <a:rPr lang="en" sz="60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1</a:t>
                      </a:r>
                      <a:r>
                        <a:rPr lang="en" sz="600" u="none" strike="noStrike" cap="none">
                          <a:solidFill>
                            <a:schemeClr val="dk1"/>
                          </a:solidFill>
                          <a:latin typeface="Montserrat"/>
                          <a:ea typeface="Montserrat"/>
                          <a:cs typeface="Montserrat"/>
                          <a:sym typeface="Montserrat"/>
                        </a:rPr>
                        <a:t>]</a:t>
                      </a:r>
                      <a:endParaRPr sz="9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Due to the OSS nature and widespread adoption, Git is prone to security vulnerabilities </a:t>
                      </a:r>
                      <a:r>
                        <a:rPr lang="en" sz="50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58</a:t>
                      </a:r>
                      <a:r>
                        <a:rPr lang="en" sz="500" u="none" strike="noStrike" cap="none">
                          <a:solidFill>
                            <a:schemeClr val="dk1"/>
                          </a:solidFill>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Impacts can range from unauthorized access to a complete system takeover </a:t>
                      </a:r>
                      <a:r>
                        <a:rPr lang="en" sz="500" u="none" strike="noStrike" cap="none">
                          <a:solidFill>
                            <a:schemeClr val="dk1"/>
                          </a:solidFill>
                          <a:latin typeface="Montserrat"/>
                          <a:ea typeface="Montserrat"/>
                          <a:cs typeface="Montserrat"/>
                          <a:sym typeface="Montserrat"/>
                        </a:rPr>
                        <a:t>[</a:t>
                      </a:r>
                      <a:r>
                        <a:rPr lang="en" sz="500">
                          <a:solidFill>
                            <a:schemeClr val="dk1"/>
                          </a:solidFill>
                          <a:latin typeface="Montserrat"/>
                          <a:ea typeface="Montserrat"/>
                          <a:cs typeface="Montserrat"/>
                          <a:sym typeface="Montserrat"/>
                        </a:rPr>
                        <a:t>58</a:t>
                      </a:r>
                      <a:r>
                        <a:rPr lang="en" sz="500" u="none" strike="noStrike" cap="none">
                          <a:solidFill>
                            <a:schemeClr val="dk1"/>
                          </a:solidFill>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3</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5</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15</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System admin must stay up to date on known vulnerabilities and patch Git with the latest security updates as soon as they are released</a:t>
                      </a:r>
                      <a:r>
                        <a:rPr lang="en" sz="800">
                          <a:latin typeface="Montserrat"/>
                          <a:ea typeface="Montserrat"/>
                          <a:cs typeface="Montserrat"/>
                          <a:sym typeface="Montserrat"/>
                        </a:rPr>
                        <a:t>.</a:t>
                      </a:r>
                      <a:r>
                        <a:rPr lang="en" sz="1100" baseline="30000">
                          <a:solidFill>
                            <a:schemeClr val="dk1"/>
                          </a:solidFill>
                          <a:latin typeface="Montserrat"/>
                          <a:ea typeface="Montserrat"/>
                          <a:cs typeface="Montserrat"/>
                          <a:sym typeface="Montserrat"/>
                        </a:rPr>
                        <a:t>[1]</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87450">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02</a:t>
                      </a:r>
                      <a:endParaRPr sz="9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Inaccurate access permission </a:t>
                      </a:r>
                      <a:r>
                        <a:rPr lang="en" sz="600" u="none" strike="noStrike" cap="none">
                          <a:latin typeface="Montserrat"/>
                          <a:ea typeface="Montserrat"/>
                          <a:cs typeface="Montserrat"/>
                          <a:sym typeface="Montserrat"/>
                        </a:rPr>
                        <a:t>[</a:t>
                      </a:r>
                      <a:r>
                        <a:rPr lang="en" sz="600">
                          <a:latin typeface="Montserrat"/>
                          <a:ea typeface="Montserrat"/>
                          <a:cs typeface="Montserrat"/>
                          <a:sym typeface="Montserrat"/>
                        </a:rPr>
                        <a:t>1</a:t>
                      </a:r>
                      <a:r>
                        <a:rPr lang="en" sz="600" u="none" strike="noStrike" cap="none">
                          <a:latin typeface="Montserrat"/>
                          <a:ea typeface="Montserrat"/>
                          <a:cs typeface="Montserrat"/>
                          <a:sym typeface="Montserrat"/>
                        </a:rPr>
                        <a:t>]</a:t>
                      </a:r>
                      <a:endParaRPr sz="6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a:latin typeface="Montserrat"/>
                          <a:ea typeface="Montserrat"/>
                          <a:cs typeface="Montserrat"/>
                          <a:sym typeface="Montserrat"/>
                        </a:rPr>
                        <a:t>Poorly </a:t>
                      </a:r>
                      <a:r>
                        <a:rPr lang="en" sz="800" u="none" strike="noStrike" cap="none">
                          <a:latin typeface="Montserrat"/>
                          <a:ea typeface="Montserrat"/>
                          <a:cs typeface="Montserrat"/>
                          <a:sym typeface="Montserrat"/>
                        </a:rPr>
                        <a:t>configured permissions can provide an access point to every Git repository on the server </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Unauthorized access can lead to data breaches, and potential legal and financial repercussions</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2</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4</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8</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Define access roles on a per-repository basis to ensure only developers with valid access credentials are allowed to repository. </a:t>
                      </a:r>
                      <a:r>
                        <a:rPr lang="en" sz="1100" baseline="30000">
                          <a:solidFill>
                            <a:schemeClr val="dk1"/>
                          </a:solidFill>
                          <a:latin typeface="Montserrat"/>
                          <a:ea typeface="Montserrat"/>
                          <a:cs typeface="Montserrat"/>
                          <a:sym typeface="Montserrat"/>
                        </a:rPr>
                        <a:t>[1]</a:t>
                      </a:r>
                      <a:endParaRPr u="none" strike="noStrike" cap="none" baseline="30000">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163625">
                <a:tc>
                  <a:txBody>
                    <a:bodyPr/>
                    <a:lstStyle/>
                    <a:p>
                      <a:pPr marL="0" marR="0" lvl="0" indent="0" algn="ctr"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03</a:t>
                      </a:r>
                      <a:endParaRPr sz="9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u="none" strike="noStrike" cap="none">
                          <a:latin typeface="Montserrat"/>
                          <a:ea typeface="Montserrat"/>
                          <a:cs typeface="Montserrat"/>
                          <a:sym typeface="Montserrat"/>
                        </a:rPr>
                        <a:t>Lack of user adoption </a:t>
                      </a:r>
                      <a:endParaRPr sz="9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Teams are discouraged from adopting Git due the steep learning curve and the need to change existing workflows, branching strategies, and collaboration practices</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Adoption challenge can lead to reduced productivity, disrupted collaboration, or violations of governance and IT policies</a:t>
                      </a:r>
                      <a:endParaRPr sz="8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3</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2</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latin typeface="Montserrat"/>
                          <a:ea typeface="Montserrat"/>
                          <a:cs typeface="Montserrat"/>
                          <a:sym typeface="Montserrat"/>
                        </a:rPr>
                        <a:t>6</a:t>
                      </a:r>
                      <a:endParaRPr sz="1000" u="none" strike="noStrike" cap="none">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800" u="none" strike="noStrike" cap="none">
                          <a:latin typeface="Montserrat"/>
                          <a:ea typeface="Montserrat"/>
                          <a:cs typeface="Montserrat"/>
                          <a:sym typeface="Montserrat"/>
                        </a:rPr>
                        <a:t>Develop change management plan that outlines communication, documentation, and support mechanisms to help team members adapt to the new Git workflows and practices. </a:t>
                      </a:r>
                      <a:r>
                        <a:rPr lang="en" sz="1000" u="none" strike="noStrike" cap="none" baseline="30000">
                          <a:solidFill>
                            <a:schemeClr val="dk1"/>
                          </a:solidFill>
                          <a:latin typeface="Montserrat"/>
                          <a:ea typeface="Montserrat"/>
                          <a:cs typeface="Montserrat"/>
                          <a:sym typeface="Montserrat"/>
                        </a:rPr>
                        <a:t>[</a:t>
                      </a:r>
                      <a:r>
                        <a:rPr lang="en" sz="1000" baseline="30000">
                          <a:solidFill>
                            <a:schemeClr val="dk1"/>
                          </a:solidFill>
                          <a:latin typeface="Montserrat"/>
                          <a:ea typeface="Montserrat"/>
                          <a:cs typeface="Montserrat"/>
                          <a:sym typeface="Montserrat"/>
                        </a:rPr>
                        <a:t>2</a:t>
                      </a:r>
                      <a:r>
                        <a:rPr lang="en" sz="1000" u="none" strike="noStrike" cap="none" baseline="30000">
                          <a:solidFill>
                            <a:schemeClr val="dk1"/>
                          </a:solidFill>
                          <a:latin typeface="Montserrat"/>
                          <a:ea typeface="Montserrat"/>
                          <a:cs typeface="Montserrat"/>
                          <a:sym typeface="Montserrat"/>
                        </a:rPr>
                        <a:t>]</a:t>
                      </a:r>
                      <a:endParaRPr sz="1300" u="none" strike="noStrike" cap="none" baseline="30000">
                        <a:latin typeface="Montserrat"/>
                        <a:ea typeface="Montserrat"/>
                        <a:cs typeface="Montserrat"/>
                        <a:sym typeface="Montserrat"/>
                      </a:endParaRPr>
                    </a:p>
                  </a:txBody>
                  <a:tcPr marL="91425" marR="91425"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g2466f403191_0_61"/>
          <p:cNvSpPr txBox="1">
            <a:spLocks noGrp="1"/>
          </p:cNvSpPr>
          <p:nvPr>
            <p:ph type="title" idx="4"/>
          </p:nvPr>
        </p:nvSpPr>
        <p:spPr>
          <a:xfrm>
            <a:off x="173975" y="98350"/>
            <a:ext cx="91440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700"/>
              <a:t>Detailed Mitigation Plan for Lack of User Adoption </a:t>
            </a:r>
            <a:endParaRPr sz="2700"/>
          </a:p>
        </p:txBody>
      </p:sp>
      <p:sp>
        <p:nvSpPr>
          <p:cNvPr id="766" name="Google Shape;766;g2466f403191_0_6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41</a:t>
            </a:fld>
            <a:endParaRPr/>
          </a:p>
        </p:txBody>
      </p:sp>
      <p:sp>
        <p:nvSpPr>
          <p:cNvPr id="767" name="Google Shape;767;g2466f403191_0_6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pic>
        <p:nvPicPr>
          <p:cNvPr id="768" name="Google Shape;768;g2466f403191_0_61"/>
          <p:cNvPicPr preferRelativeResize="0"/>
          <p:nvPr/>
        </p:nvPicPr>
        <p:blipFill>
          <a:blip r:embed="rId3">
            <a:alphaModFix/>
          </a:blip>
          <a:stretch>
            <a:fillRect/>
          </a:stretch>
        </p:blipFill>
        <p:spPr>
          <a:xfrm>
            <a:off x="0" y="1119365"/>
            <a:ext cx="9143998" cy="37851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466f403191_0_68"/>
          <p:cNvSpPr txBox="1">
            <a:spLocks noGrp="1"/>
          </p:cNvSpPr>
          <p:nvPr>
            <p:ph type="subTitle" idx="1"/>
          </p:nvPr>
        </p:nvSpPr>
        <p:spPr>
          <a:xfrm>
            <a:off x="378150" y="918200"/>
            <a:ext cx="8196600" cy="18516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n" b="1"/>
              <a:t>Scenario:</a:t>
            </a:r>
            <a:endParaRPr b="1"/>
          </a:p>
          <a:p>
            <a:pPr marL="457200" lvl="0" indent="-311150" algn="just" rtl="0">
              <a:lnSpc>
                <a:spcPct val="115000"/>
              </a:lnSpc>
              <a:spcBef>
                <a:spcPts val="1000"/>
              </a:spcBef>
              <a:spcAft>
                <a:spcPts val="0"/>
              </a:spcAft>
              <a:buClr>
                <a:schemeClr val="dk1"/>
              </a:buClr>
              <a:buSzPts val="1300"/>
              <a:buChar char="●"/>
            </a:pPr>
            <a:r>
              <a:rPr lang="en" sz="1300"/>
              <a:t>Through social engineering method, a malicious actor obtains one of our developers’  credential information to access the central Git repository,</a:t>
            </a:r>
            <a:endParaRPr sz="1300"/>
          </a:p>
          <a:p>
            <a:pPr marL="457200" lvl="0" indent="-311150" algn="just" rtl="0">
              <a:lnSpc>
                <a:spcPct val="115000"/>
              </a:lnSpc>
              <a:spcBef>
                <a:spcPts val="0"/>
              </a:spcBef>
              <a:spcAft>
                <a:spcPts val="0"/>
              </a:spcAft>
              <a:buClr>
                <a:schemeClr val="dk1"/>
              </a:buClr>
              <a:buSzPts val="1300"/>
              <a:buChar char="●"/>
            </a:pPr>
            <a:r>
              <a:rPr lang="en" sz="1300"/>
              <a:t>Using the compromised credential, the attacker gains unauthorized access to the repository and now has the ability to clone, pull, push, or modify the repository.</a:t>
            </a:r>
            <a:endParaRPr sz="1300">
              <a:latin typeface="Montserrat Medium"/>
              <a:ea typeface="Montserrat Medium"/>
              <a:cs typeface="Montserrat Medium"/>
              <a:sym typeface="Montserrat Medium"/>
            </a:endParaRPr>
          </a:p>
        </p:txBody>
      </p:sp>
      <p:sp>
        <p:nvSpPr>
          <p:cNvPr id="774" name="Google Shape;774;g2466f403191_0_6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42</a:t>
            </a:fld>
            <a:endParaRPr/>
          </a:p>
        </p:txBody>
      </p:sp>
      <p:sp>
        <p:nvSpPr>
          <p:cNvPr id="775" name="Google Shape;775;g2466f403191_0_68"/>
          <p:cNvSpPr txBox="1">
            <a:spLocks noGrp="1"/>
          </p:cNvSpPr>
          <p:nvPr>
            <p:ph type="title" idx="4294967295"/>
          </p:nvPr>
        </p:nvSpPr>
        <p:spPr>
          <a:xfrm>
            <a:off x="576450" y="278700"/>
            <a:ext cx="79911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chemeClr val="accent1"/>
                </a:solidFill>
              </a:rPr>
              <a:t>Data Breach Disaster </a:t>
            </a:r>
            <a:r>
              <a:rPr lang="en">
                <a:solidFill>
                  <a:srgbClr val="666666"/>
                </a:solidFill>
              </a:rPr>
              <a:t>&amp; Response Plan</a:t>
            </a:r>
            <a:endParaRPr>
              <a:solidFill>
                <a:srgbClr val="666666"/>
              </a:solidFill>
            </a:endParaRPr>
          </a:p>
        </p:txBody>
      </p:sp>
      <p:sp>
        <p:nvSpPr>
          <p:cNvPr id="776" name="Google Shape;776;g2466f403191_0_68"/>
          <p:cNvSpPr txBox="1">
            <a:spLocks noGrp="1"/>
          </p:cNvSpPr>
          <p:nvPr>
            <p:ph type="subTitle" idx="1"/>
          </p:nvPr>
        </p:nvSpPr>
        <p:spPr>
          <a:xfrm>
            <a:off x="378150" y="2419350"/>
            <a:ext cx="7515600" cy="2178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n" b="1"/>
              <a:t>Impact:</a:t>
            </a:r>
            <a:endParaRPr b="1"/>
          </a:p>
          <a:p>
            <a:pPr marL="457200" lvl="0" indent="-311150" algn="just" rtl="0">
              <a:lnSpc>
                <a:spcPct val="115000"/>
              </a:lnSpc>
              <a:spcBef>
                <a:spcPts val="1000"/>
              </a:spcBef>
              <a:spcAft>
                <a:spcPts val="0"/>
              </a:spcAft>
              <a:buClr>
                <a:schemeClr val="dk1"/>
              </a:buClr>
              <a:buSzPts val="1300"/>
              <a:buChar char="●"/>
            </a:pPr>
            <a:r>
              <a:rPr lang="en" sz="1300"/>
              <a:t>The attacker can browse, download, or exfiltrate sensitive data from the repository, including source code, configuration files, credentials.</a:t>
            </a:r>
            <a:endParaRPr sz="1300"/>
          </a:p>
          <a:p>
            <a:pPr marL="457200" lvl="0" indent="-320040" algn="just" rtl="0">
              <a:lnSpc>
                <a:spcPct val="115000"/>
              </a:lnSpc>
              <a:spcBef>
                <a:spcPts val="0"/>
              </a:spcBef>
              <a:spcAft>
                <a:spcPts val="0"/>
              </a:spcAft>
              <a:buSzPts val="1400"/>
              <a:buNone/>
            </a:pPr>
            <a:r>
              <a:rPr lang="en" sz="1300" b="1"/>
              <a:t>➠  	</a:t>
            </a:r>
            <a:r>
              <a:rPr lang="en" sz="1300"/>
              <a:t>Resulting in </a:t>
            </a:r>
            <a:r>
              <a:rPr lang="en" b="1">
                <a:solidFill>
                  <a:schemeClr val="accent1"/>
                </a:solidFill>
              </a:rPr>
              <a:t>data exposure</a:t>
            </a:r>
            <a:r>
              <a:rPr lang="en" sz="1300"/>
              <a:t> and </a:t>
            </a:r>
            <a:r>
              <a:rPr lang="en" b="1">
                <a:solidFill>
                  <a:schemeClr val="accent1"/>
                </a:solidFill>
              </a:rPr>
              <a:t>data theft</a:t>
            </a:r>
            <a:r>
              <a:rPr lang="en" sz="1300"/>
              <a:t> of sensitive intellectual property, trade secrets, and customer data.</a:t>
            </a:r>
            <a:endParaRPr sz="1300"/>
          </a:p>
          <a:p>
            <a:pPr marL="457200" lvl="0" indent="-311150" algn="just" rtl="0">
              <a:lnSpc>
                <a:spcPct val="115000"/>
              </a:lnSpc>
              <a:spcBef>
                <a:spcPts val="0"/>
              </a:spcBef>
              <a:spcAft>
                <a:spcPts val="0"/>
              </a:spcAft>
              <a:buClr>
                <a:schemeClr val="dk1"/>
              </a:buClr>
              <a:buSzPts val="1300"/>
              <a:buChar char="●"/>
            </a:pPr>
            <a:r>
              <a:rPr lang="en" sz="1300"/>
              <a:t>The attacker can also maliciously modify the repository, introducing backdoors, malware, or other malicious codes to the codebase.</a:t>
            </a:r>
            <a:endParaRPr sz="1300"/>
          </a:p>
          <a:p>
            <a:pPr marL="457200" lvl="0" indent="-320040" algn="just" rtl="0">
              <a:lnSpc>
                <a:spcPct val="115000"/>
              </a:lnSpc>
              <a:spcBef>
                <a:spcPts val="0"/>
              </a:spcBef>
              <a:spcAft>
                <a:spcPts val="0"/>
              </a:spcAft>
              <a:buSzPts val="1400"/>
              <a:buNone/>
            </a:pPr>
            <a:r>
              <a:rPr lang="en" sz="1300" b="1"/>
              <a:t>➠</a:t>
            </a:r>
            <a:r>
              <a:rPr lang="en" sz="1300"/>
              <a:t>  Resulting in </a:t>
            </a:r>
            <a:r>
              <a:rPr lang="en" b="1">
                <a:solidFill>
                  <a:schemeClr val="accent1"/>
                </a:solidFill>
              </a:rPr>
              <a:t>compromise the integrity and security</a:t>
            </a:r>
            <a:r>
              <a:rPr lang="en" sz="1300"/>
              <a:t> of the software and system relying on the repository.</a:t>
            </a:r>
            <a:endParaRPr sz="1300"/>
          </a:p>
        </p:txBody>
      </p:sp>
      <p:sp>
        <p:nvSpPr>
          <p:cNvPr id="777" name="Google Shape;777;g2466f403191_0_6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g2466f403191_0_7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43</a:t>
            </a:fld>
            <a:endParaRPr/>
          </a:p>
        </p:txBody>
      </p:sp>
      <p:sp>
        <p:nvSpPr>
          <p:cNvPr id="783" name="Google Shape;783;g2466f403191_0_76"/>
          <p:cNvSpPr txBox="1">
            <a:spLocks noGrp="1"/>
          </p:cNvSpPr>
          <p:nvPr>
            <p:ph type="title" idx="4294967295"/>
          </p:nvPr>
        </p:nvSpPr>
        <p:spPr>
          <a:xfrm>
            <a:off x="576450" y="278700"/>
            <a:ext cx="79911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666666"/>
                </a:solidFill>
              </a:rPr>
              <a:t>Data Breach Disaster &amp;</a:t>
            </a:r>
            <a:r>
              <a:rPr lang="en">
                <a:solidFill>
                  <a:schemeClr val="accent1"/>
                </a:solidFill>
              </a:rPr>
              <a:t> Response Plan </a:t>
            </a:r>
            <a:r>
              <a:rPr lang="en" sz="900" b="0"/>
              <a:t>[1] </a:t>
            </a:r>
            <a:r>
              <a:rPr lang="en" sz="3100">
                <a:solidFill>
                  <a:schemeClr val="accent1"/>
                </a:solidFill>
              </a:rPr>
              <a:t> </a:t>
            </a:r>
            <a:endParaRPr sz="3100">
              <a:solidFill>
                <a:schemeClr val="accent1"/>
              </a:solidFill>
            </a:endParaRPr>
          </a:p>
        </p:txBody>
      </p:sp>
      <p:sp>
        <p:nvSpPr>
          <p:cNvPr id="784" name="Google Shape;784;g2466f403191_0_76"/>
          <p:cNvSpPr txBox="1"/>
          <p:nvPr/>
        </p:nvSpPr>
        <p:spPr>
          <a:xfrm>
            <a:off x="0" y="4871750"/>
            <a:ext cx="9144000" cy="92400"/>
          </a:xfrm>
          <a:prstGeom prst="rect">
            <a:avLst/>
          </a:prstGeom>
          <a:noFill/>
          <a:ln>
            <a:noFill/>
          </a:ln>
        </p:spPr>
        <p:txBody>
          <a:bodyPr spcFirstLastPara="1" wrap="square" lIns="91425" tIns="0" rIns="91425"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i="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1</a:t>
            </a:r>
            <a:r>
              <a:rPr lang="en" sz="600" b="0" i="0" u="none" strike="noStrike" cap="none">
                <a:solidFill>
                  <a:schemeClr val="dk1"/>
                </a:solidFill>
                <a:latin typeface="Montserrat"/>
                <a:ea typeface="Montserrat"/>
                <a:cs typeface="Montserrat"/>
                <a:sym typeface="Montserrat"/>
              </a:rPr>
              <a:t>] U.S. DEPARTMENT OF EDUCATION. (2012, June). Data Breach Response Checklist. Retrieved from https://studentprivacy.ed.gov/resources/data-breach-response-checklist</a:t>
            </a:r>
            <a:endParaRPr sz="600" b="0" i="0" u="none" strike="noStrike" cap="none">
              <a:solidFill>
                <a:schemeClr val="dk1"/>
              </a:solidFill>
              <a:latin typeface="Montserrat"/>
              <a:ea typeface="Montserrat"/>
              <a:cs typeface="Montserrat"/>
              <a:sym typeface="Montserrat"/>
            </a:endParaRPr>
          </a:p>
        </p:txBody>
      </p:sp>
      <p:sp>
        <p:nvSpPr>
          <p:cNvPr id="785" name="Google Shape;785;g2466f403191_0_7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AVERAGE</a:t>
            </a:r>
            <a:endParaRPr sz="1000" b="0" i="0" u="none" strike="noStrike" cap="none">
              <a:solidFill>
                <a:srgbClr val="000000"/>
              </a:solidFill>
              <a:latin typeface="Montserrat"/>
              <a:ea typeface="Montserrat"/>
              <a:cs typeface="Montserrat"/>
              <a:sym typeface="Montserrat"/>
            </a:endParaRPr>
          </a:p>
        </p:txBody>
      </p:sp>
      <p:pic>
        <p:nvPicPr>
          <p:cNvPr id="786" name="Google Shape;786;g2466f403191_0_76"/>
          <p:cNvPicPr preferRelativeResize="0"/>
          <p:nvPr/>
        </p:nvPicPr>
        <p:blipFill>
          <a:blip r:embed="rId3">
            <a:alphaModFix/>
          </a:blip>
          <a:stretch>
            <a:fillRect/>
          </a:stretch>
        </p:blipFill>
        <p:spPr>
          <a:xfrm>
            <a:off x="5" y="1154163"/>
            <a:ext cx="9143996" cy="34892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g232d8597a2d_2_12"/>
          <p:cNvSpPr txBox="1">
            <a:spLocks noGrp="1"/>
          </p:cNvSpPr>
          <p:nvPr>
            <p:ph type="title"/>
          </p:nvPr>
        </p:nvSpPr>
        <p:spPr>
          <a:xfrm>
            <a:off x="3723850" y="23279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Architecture and Design</a:t>
            </a:r>
            <a:endParaRPr/>
          </a:p>
        </p:txBody>
      </p:sp>
      <p:sp>
        <p:nvSpPr>
          <p:cNvPr id="792" name="Google Shape;792;g232d8597a2d_2_12"/>
          <p:cNvSpPr txBox="1">
            <a:spLocks noGrp="1"/>
          </p:cNvSpPr>
          <p:nvPr>
            <p:ph type="title" idx="2"/>
          </p:nvPr>
        </p:nvSpPr>
        <p:spPr>
          <a:xfrm>
            <a:off x="3968350" y="11861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03.c</a:t>
            </a:r>
            <a:endParaRPr/>
          </a:p>
        </p:txBody>
      </p:sp>
      <p:sp>
        <p:nvSpPr>
          <p:cNvPr id="793" name="Google Shape;793;g232d8597a2d_2_1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44</a:t>
            </a:fld>
            <a:endParaRPr/>
          </a:p>
        </p:txBody>
      </p:sp>
      <p:sp>
        <p:nvSpPr>
          <p:cNvPr id="794" name="Google Shape;794;g232d8597a2d_2_1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795" name="Google Shape;795;g232d8597a2d_2_12"/>
          <p:cNvSpPr txBox="1"/>
          <p:nvPr/>
        </p:nvSpPr>
        <p:spPr>
          <a:xfrm>
            <a:off x="5571250" y="3488450"/>
            <a:ext cx="2859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Overview of Architecture</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High-Level Design</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Low-Level Design</a:t>
            </a:r>
            <a:endParaRPr>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24d807183b7_1_4"/>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45</a:t>
            </a:fld>
            <a:endParaRPr/>
          </a:p>
        </p:txBody>
      </p:sp>
      <p:sp>
        <p:nvSpPr>
          <p:cNvPr id="801" name="Google Shape;801;g24d807183b7_1_4"/>
          <p:cNvSpPr txBox="1">
            <a:spLocks noGrp="1"/>
          </p:cNvSpPr>
          <p:nvPr>
            <p:ph type="title" idx="4294967295"/>
          </p:nvPr>
        </p:nvSpPr>
        <p:spPr>
          <a:xfrm>
            <a:off x="717900" y="0"/>
            <a:ext cx="7708200" cy="64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0D5DDF"/>
                </a:solidFill>
              </a:rPr>
              <a:t>Architecture Map</a:t>
            </a:r>
            <a:endParaRPr>
              <a:solidFill>
                <a:srgbClr val="0D5DDF"/>
              </a:solidFill>
            </a:endParaRPr>
          </a:p>
        </p:txBody>
      </p:sp>
      <p:pic>
        <p:nvPicPr>
          <p:cNvPr id="802" name="Google Shape;802;g24d807183b7_1_4"/>
          <p:cNvPicPr preferRelativeResize="0"/>
          <p:nvPr/>
        </p:nvPicPr>
        <p:blipFill rotWithShape="1">
          <a:blip r:embed="rId3">
            <a:alphaModFix/>
          </a:blip>
          <a:srcRect l="4645" t="5941" r="5836" b="4444"/>
          <a:stretch/>
        </p:blipFill>
        <p:spPr>
          <a:xfrm>
            <a:off x="0" y="518650"/>
            <a:ext cx="9144000" cy="4234097"/>
          </a:xfrm>
          <a:prstGeom prst="rect">
            <a:avLst/>
          </a:prstGeom>
          <a:noFill/>
          <a:ln>
            <a:noFill/>
          </a:ln>
        </p:spPr>
      </p:pic>
      <p:sp>
        <p:nvSpPr>
          <p:cNvPr id="803" name="Google Shape;803;g24d807183b7_1_4"/>
          <p:cNvSpPr txBox="1"/>
          <p:nvPr/>
        </p:nvSpPr>
        <p:spPr>
          <a:xfrm>
            <a:off x="5061600" y="87820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p:txBody>
      </p:sp>
      <p:sp>
        <p:nvSpPr>
          <p:cNvPr id="804" name="Google Shape;804;g24d807183b7_1_4"/>
          <p:cNvSpPr txBox="1"/>
          <p:nvPr/>
        </p:nvSpPr>
        <p:spPr>
          <a:xfrm>
            <a:off x="6318900" y="36860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p:txBody>
      </p:sp>
      <p:sp>
        <p:nvSpPr>
          <p:cNvPr id="805" name="Google Shape;805;g24d807183b7_1_4"/>
          <p:cNvSpPr txBox="1"/>
          <p:nvPr/>
        </p:nvSpPr>
        <p:spPr>
          <a:xfrm>
            <a:off x="6228425" y="108775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p:txBody>
      </p:sp>
      <p:sp>
        <p:nvSpPr>
          <p:cNvPr id="806" name="Google Shape;806;g24d807183b7_1_4"/>
          <p:cNvSpPr txBox="1"/>
          <p:nvPr/>
        </p:nvSpPr>
        <p:spPr>
          <a:xfrm>
            <a:off x="5061600" y="164020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[4]</a:t>
            </a:r>
            <a:endParaRPr sz="1000">
              <a:latin typeface="Montserrat"/>
              <a:ea typeface="Montserrat"/>
              <a:cs typeface="Montserrat"/>
              <a:sym typeface="Montserrat"/>
            </a:endParaRPr>
          </a:p>
        </p:txBody>
      </p:sp>
      <p:sp>
        <p:nvSpPr>
          <p:cNvPr id="807" name="Google Shape;807;g24d807183b7_1_4"/>
          <p:cNvSpPr txBox="1"/>
          <p:nvPr/>
        </p:nvSpPr>
        <p:spPr>
          <a:xfrm>
            <a:off x="6266500" y="171165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[5]</a:t>
            </a:r>
            <a:endParaRPr sz="1000">
              <a:latin typeface="Montserrat"/>
              <a:ea typeface="Montserrat"/>
              <a:cs typeface="Montserrat"/>
              <a:sym typeface="Montserrat"/>
            </a:endParaRPr>
          </a:p>
        </p:txBody>
      </p:sp>
      <p:sp>
        <p:nvSpPr>
          <p:cNvPr id="808" name="Google Shape;808;g24d807183b7_1_4"/>
          <p:cNvSpPr txBox="1"/>
          <p:nvPr/>
        </p:nvSpPr>
        <p:spPr>
          <a:xfrm>
            <a:off x="5752100" y="2335525"/>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[6]</a:t>
            </a:r>
            <a:endParaRPr sz="1000">
              <a:latin typeface="Montserrat"/>
              <a:ea typeface="Montserrat"/>
              <a:cs typeface="Montserrat"/>
              <a:sym typeface="Montserrat"/>
            </a:endParaRPr>
          </a:p>
        </p:txBody>
      </p:sp>
      <p:sp>
        <p:nvSpPr>
          <p:cNvPr id="809" name="Google Shape;809;g24d807183b7_1_4"/>
          <p:cNvSpPr txBox="1"/>
          <p:nvPr/>
        </p:nvSpPr>
        <p:spPr>
          <a:xfrm>
            <a:off x="6290325" y="233555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[7]</a:t>
            </a:r>
            <a:endParaRPr sz="1000">
              <a:latin typeface="Montserrat"/>
              <a:ea typeface="Montserrat"/>
              <a:cs typeface="Montserrat"/>
              <a:sym typeface="Montserrat"/>
            </a:endParaRPr>
          </a:p>
        </p:txBody>
      </p:sp>
      <p:sp>
        <p:nvSpPr>
          <p:cNvPr id="810" name="Google Shape;810;g24d807183b7_1_4"/>
          <p:cNvSpPr txBox="1"/>
          <p:nvPr/>
        </p:nvSpPr>
        <p:spPr>
          <a:xfrm>
            <a:off x="5728275" y="3059450"/>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[8]</a:t>
            </a:r>
            <a:endParaRPr sz="1000">
              <a:latin typeface="Montserrat"/>
              <a:ea typeface="Montserrat"/>
              <a:cs typeface="Montserrat"/>
              <a:sym typeface="Montserrat"/>
            </a:endParaRPr>
          </a:p>
        </p:txBody>
      </p:sp>
      <p:sp>
        <p:nvSpPr>
          <p:cNvPr id="811" name="Google Shape;811;g24d807183b7_1_4"/>
          <p:cNvSpPr txBox="1"/>
          <p:nvPr/>
        </p:nvSpPr>
        <p:spPr>
          <a:xfrm>
            <a:off x="6709500" y="3369575"/>
            <a:ext cx="3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[9]</a:t>
            </a:r>
            <a:endParaRPr sz="1000">
              <a:latin typeface="Montserrat"/>
              <a:ea typeface="Montserrat"/>
              <a:cs typeface="Montserrat"/>
              <a:sym typeface="Montserrat"/>
            </a:endParaRPr>
          </a:p>
        </p:txBody>
      </p:sp>
      <p:sp>
        <p:nvSpPr>
          <p:cNvPr id="812" name="Google Shape;812;g24d807183b7_1_4"/>
          <p:cNvSpPr txBox="1"/>
          <p:nvPr/>
        </p:nvSpPr>
        <p:spPr>
          <a:xfrm>
            <a:off x="2665975" y="3754775"/>
            <a:ext cx="4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[10]</a:t>
            </a:r>
            <a:endParaRPr sz="1000">
              <a:latin typeface="Montserrat"/>
              <a:ea typeface="Montserrat"/>
              <a:cs typeface="Montserrat"/>
              <a:sym typeface="Montserrat"/>
            </a:endParaRPr>
          </a:p>
        </p:txBody>
      </p:sp>
      <p:sp>
        <p:nvSpPr>
          <p:cNvPr id="813" name="Google Shape;813;g24d807183b7_1_4"/>
          <p:cNvSpPr txBox="1"/>
          <p:nvPr/>
        </p:nvSpPr>
        <p:spPr>
          <a:xfrm>
            <a:off x="3427975" y="3807175"/>
            <a:ext cx="4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[11]</a:t>
            </a:r>
            <a:endParaRPr sz="1000">
              <a:latin typeface="Montserrat"/>
              <a:ea typeface="Montserrat"/>
              <a:cs typeface="Montserrat"/>
              <a:sym typeface="Montserrat"/>
            </a:endParaRPr>
          </a:p>
        </p:txBody>
      </p:sp>
      <p:sp>
        <p:nvSpPr>
          <p:cNvPr id="814" name="Google Shape;814;g24d807183b7_1_4"/>
          <p:cNvSpPr txBox="1"/>
          <p:nvPr/>
        </p:nvSpPr>
        <p:spPr>
          <a:xfrm>
            <a:off x="2827900" y="2402400"/>
            <a:ext cx="4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[12]</a:t>
            </a:r>
            <a:endParaRPr sz="1000">
              <a:latin typeface="Montserrat"/>
              <a:ea typeface="Montserrat"/>
              <a:cs typeface="Montserrat"/>
              <a:sym typeface="Montserrat"/>
            </a:endParaRPr>
          </a:p>
        </p:txBody>
      </p:sp>
      <p:sp>
        <p:nvSpPr>
          <p:cNvPr id="815" name="Google Shape;815;g24d807183b7_1_4"/>
          <p:cNvSpPr txBox="1"/>
          <p:nvPr/>
        </p:nvSpPr>
        <p:spPr>
          <a:xfrm>
            <a:off x="3830900" y="1811125"/>
            <a:ext cx="4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[13]</a:t>
            </a:r>
            <a:endParaRPr sz="1000">
              <a:latin typeface="Montserrat"/>
              <a:ea typeface="Montserrat"/>
              <a:cs typeface="Montserrat"/>
              <a:sym typeface="Montserrat"/>
            </a:endParaRPr>
          </a:p>
        </p:txBody>
      </p:sp>
      <p:sp>
        <p:nvSpPr>
          <p:cNvPr id="816" name="Google Shape;816;g24d807183b7_1_4"/>
          <p:cNvSpPr txBox="1"/>
          <p:nvPr/>
        </p:nvSpPr>
        <p:spPr>
          <a:xfrm>
            <a:off x="1349650" y="1896850"/>
            <a:ext cx="4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[14]</a:t>
            </a:r>
            <a:endParaRPr sz="1000">
              <a:latin typeface="Montserrat"/>
              <a:ea typeface="Montserrat"/>
              <a:cs typeface="Montserrat"/>
              <a:sym typeface="Montserrat"/>
            </a:endParaRPr>
          </a:p>
        </p:txBody>
      </p:sp>
      <p:sp>
        <p:nvSpPr>
          <p:cNvPr id="817" name="Google Shape;817;g24d807183b7_1_4"/>
          <p:cNvSpPr txBox="1"/>
          <p:nvPr/>
        </p:nvSpPr>
        <p:spPr>
          <a:xfrm>
            <a:off x="-60975" y="4433875"/>
            <a:ext cx="4664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 AWS Image source: https://www.pngplay.com/wp-content/uploads/3/Amazon-Web-Services-AWS-Logo-Transparent-Free-PNG.png</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[2] Devices Image Source: https://www.flaticon.com/free-icon/responsive_2777154?</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[3] NAT Gateway Image Source: https://assets.vantage.sh/blog/nat-vpc-blog/nat-gateway.png</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[4] JFrog Image Source:  https://www.clipartmax.com/middle/m2i8G6K9b1H7m2Z5_jfrog-artifactory-logo/</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[5] Amazon EC2 Image Source: https://automateinfra.com/2023/03/06/what-is-amazon-ec2-in-aws/</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[6] Web Server Image Source: https://www.flaticon.com/free-icon/server_1832162?</a:t>
            </a:r>
            <a:endParaRPr sz="5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500">
                <a:solidFill>
                  <a:schemeClr val="dk1"/>
                </a:solidFill>
                <a:latin typeface="Montserrat"/>
                <a:ea typeface="Montserrat"/>
                <a:cs typeface="Montserrat"/>
                <a:sym typeface="Montserrat"/>
              </a:rPr>
              <a:t>[7] App Server Image Source: https://www.flaticon.com/free-icon/cloud-computing_9780579?</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[8] DynamoDB Image Source: https://files.cdata.com/media/media/i3nhanbw/20191018-dynamodb-performance-0.png</a:t>
            </a:r>
            <a:endParaRPr sz="500">
              <a:solidFill>
                <a:schemeClr val="dk1"/>
              </a:solidFill>
              <a:latin typeface="Montserrat"/>
              <a:ea typeface="Montserrat"/>
              <a:cs typeface="Montserrat"/>
              <a:sym typeface="Montserrat"/>
            </a:endParaRPr>
          </a:p>
        </p:txBody>
      </p:sp>
      <p:sp>
        <p:nvSpPr>
          <p:cNvPr id="818" name="Google Shape;818;g24d807183b7_1_4"/>
          <p:cNvSpPr txBox="1"/>
          <p:nvPr/>
        </p:nvSpPr>
        <p:spPr>
          <a:xfrm>
            <a:off x="4264000" y="4500550"/>
            <a:ext cx="43956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[9] Database Image Source: https://www.flaticon.com/free-icon/database_1104982?</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[10] Git Image Source: https://git-scm.com/downloads/logos</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[11] CodeCommit Image Source: https://www.plutora.com/ci-cd-tools/version-control-tools/aws-codecommit</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[12] Subversion Image Source: https://www.logo.wine/logo/Apache_Subversion</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[13] Jenkins Image Source: https://dwglogo.com/jenkins/</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500">
                <a:solidFill>
                  <a:schemeClr val="dk1"/>
                </a:solidFill>
                <a:latin typeface="Montserrat"/>
                <a:ea typeface="Montserrat"/>
                <a:cs typeface="Montserrat"/>
                <a:sym typeface="Montserrat"/>
              </a:rPr>
              <a:t>[14] IDE Image Source: https://www.iconarchive.com/show/papirus-apps-icons-by-papirus-team/eclipse-icon.html</a:t>
            </a:r>
            <a:endParaRPr sz="5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sz="500">
              <a:solidFill>
                <a:schemeClr val="dk1"/>
              </a:solidFill>
              <a:latin typeface="Montserrat"/>
              <a:ea typeface="Montserrat"/>
              <a:cs typeface="Montserrat"/>
              <a:sym typeface="Montserrat"/>
            </a:endParaRPr>
          </a:p>
          <a:p>
            <a:pPr marL="0" lvl="0" indent="0" algn="l" rtl="0">
              <a:spcBef>
                <a:spcPts val="0"/>
              </a:spcBef>
              <a:spcAft>
                <a:spcPts val="0"/>
              </a:spcAft>
              <a:buNone/>
            </a:pPr>
            <a:endParaRPr sz="500">
              <a:latin typeface="Montserrat"/>
              <a:ea typeface="Montserrat"/>
              <a:cs typeface="Montserrat"/>
              <a:sym typeface="Montserrat"/>
            </a:endParaRPr>
          </a:p>
        </p:txBody>
      </p:sp>
      <p:sp>
        <p:nvSpPr>
          <p:cNvPr id="819" name="Google Shape;819;g24d807183b7_1_4"/>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AVERAGE</a:t>
            </a:r>
            <a:endParaRPr sz="1000">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24a59133fbd_0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46</a:t>
            </a:fld>
            <a:endParaRPr/>
          </a:p>
        </p:txBody>
      </p:sp>
      <p:sp>
        <p:nvSpPr>
          <p:cNvPr id="825" name="Google Shape;825;g24a59133fbd_0_0"/>
          <p:cNvSpPr txBox="1">
            <a:spLocks noGrp="1"/>
          </p:cNvSpPr>
          <p:nvPr>
            <p:ph type="title"/>
          </p:nvPr>
        </p:nvSpPr>
        <p:spPr>
          <a:xfrm>
            <a:off x="717900" y="-123725"/>
            <a:ext cx="7708200" cy="64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Architecture Diagram</a:t>
            </a:r>
            <a:endParaRPr/>
          </a:p>
        </p:txBody>
      </p:sp>
      <p:pic>
        <p:nvPicPr>
          <p:cNvPr id="826" name="Google Shape;826;g24a59133fbd_0_0"/>
          <p:cNvPicPr preferRelativeResize="0"/>
          <p:nvPr/>
        </p:nvPicPr>
        <p:blipFill rotWithShape="1">
          <a:blip r:embed="rId3">
            <a:alphaModFix/>
          </a:blip>
          <a:srcRect l="5405" t="4783" r="4495" b="4629"/>
          <a:stretch/>
        </p:blipFill>
        <p:spPr>
          <a:xfrm>
            <a:off x="0" y="393600"/>
            <a:ext cx="7211650" cy="4510525"/>
          </a:xfrm>
          <a:prstGeom prst="rect">
            <a:avLst/>
          </a:prstGeom>
          <a:noFill/>
          <a:ln>
            <a:noFill/>
          </a:ln>
        </p:spPr>
      </p:pic>
      <p:sp>
        <p:nvSpPr>
          <p:cNvPr id="827" name="Google Shape;827;g24a59133fbd_0_0"/>
          <p:cNvSpPr txBox="1"/>
          <p:nvPr/>
        </p:nvSpPr>
        <p:spPr>
          <a:xfrm>
            <a:off x="112075" y="4866600"/>
            <a:ext cx="5903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Dev Team logo- https://www.flaticon.com/free-icon/team_4075912?term=team&amp;page=1&amp;position=35&amp;origin=search&amp;related_id=4075912</a:t>
            </a:r>
            <a:endParaRPr sz="600">
              <a:latin typeface="Montserrat"/>
              <a:ea typeface="Montserrat"/>
              <a:cs typeface="Montserrat"/>
              <a:sym typeface="Montserrat"/>
            </a:endParaRPr>
          </a:p>
        </p:txBody>
      </p:sp>
      <p:sp>
        <p:nvSpPr>
          <p:cNvPr id="828" name="Google Shape;828;g24a59133fbd_0_0"/>
          <p:cNvSpPr txBox="1"/>
          <p:nvPr/>
        </p:nvSpPr>
        <p:spPr>
          <a:xfrm>
            <a:off x="805075" y="2792675"/>
            <a:ext cx="482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a:t>
            </a:r>
            <a:endParaRPr/>
          </a:p>
        </p:txBody>
      </p:sp>
      <p:pic>
        <p:nvPicPr>
          <p:cNvPr id="829" name="Google Shape;829;g24a59133fbd_0_0"/>
          <p:cNvPicPr preferRelativeResize="0"/>
          <p:nvPr/>
        </p:nvPicPr>
        <p:blipFill rotWithShape="1">
          <a:blip r:embed="rId4">
            <a:alphaModFix/>
          </a:blip>
          <a:srcRect l="5874" t="6659" r="4293" b="4899"/>
          <a:stretch/>
        </p:blipFill>
        <p:spPr>
          <a:xfrm>
            <a:off x="7310200" y="1057588"/>
            <a:ext cx="1833800" cy="3182549"/>
          </a:xfrm>
          <a:prstGeom prst="rect">
            <a:avLst/>
          </a:prstGeom>
          <a:noFill/>
          <a:ln>
            <a:noFill/>
          </a:ln>
        </p:spPr>
      </p:pic>
      <p:sp>
        <p:nvSpPr>
          <p:cNvPr id="830" name="Google Shape;830;g24a59133fbd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AVERAGE</a:t>
            </a:r>
            <a:endParaRPr sz="1000">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247dd14220d_0_3"/>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47</a:t>
            </a:fld>
            <a:endParaRPr/>
          </a:p>
        </p:txBody>
      </p:sp>
      <p:pic>
        <p:nvPicPr>
          <p:cNvPr id="836" name="Google Shape;836;g247dd14220d_0_3"/>
          <p:cNvPicPr preferRelativeResize="0"/>
          <p:nvPr/>
        </p:nvPicPr>
        <p:blipFill rotWithShape="1">
          <a:blip r:embed="rId3">
            <a:alphaModFix/>
          </a:blip>
          <a:srcRect l="7779" t="3479" r="7661" b="5196"/>
          <a:stretch/>
        </p:blipFill>
        <p:spPr>
          <a:xfrm>
            <a:off x="717900" y="272125"/>
            <a:ext cx="6514150" cy="4499576"/>
          </a:xfrm>
          <a:prstGeom prst="rect">
            <a:avLst/>
          </a:prstGeom>
          <a:noFill/>
          <a:ln>
            <a:noFill/>
          </a:ln>
        </p:spPr>
      </p:pic>
      <p:sp>
        <p:nvSpPr>
          <p:cNvPr id="837" name="Google Shape;837;g247dd14220d_0_3"/>
          <p:cNvSpPr txBox="1">
            <a:spLocks noGrp="1"/>
          </p:cNvSpPr>
          <p:nvPr>
            <p:ph type="title"/>
          </p:nvPr>
        </p:nvSpPr>
        <p:spPr>
          <a:xfrm>
            <a:off x="717900" y="76425"/>
            <a:ext cx="7708200" cy="6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High Level Design</a:t>
            </a:r>
            <a:endParaRPr/>
          </a:p>
        </p:txBody>
      </p:sp>
      <p:sp>
        <p:nvSpPr>
          <p:cNvPr id="838" name="Google Shape;838;g247dd14220d_0_3"/>
          <p:cNvSpPr txBox="1"/>
          <p:nvPr/>
        </p:nvSpPr>
        <p:spPr>
          <a:xfrm>
            <a:off x="0" y="4696975"/>
            <a:ext cx="469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Authentication logo - https://iconduck.com/icons/7189/securityidentitycompliance-iam-long-termsecuritycredential</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[2] Aws CodeCommit logo - https://vecta.io/symbols/12/aws-developer-tools/1/aws-codecommit</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[3] AWS IAM logo - https://vecta.io/symbols/12/aws-developer-tools/1/aws-codecommit</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[4] AWS logo - https://iconduck.com/icons/27090/aws</a:t>
            </a:r>
            <a:endParaRPr sz="600">
              <a:latin typeface="Montserrat"/>
              <a:ea typeface="Montserrat"/>
              <a:cs typeface="Montserrat"/>
              <a:sym typeface="Montserrat"/>
            </a:endParaRPr>
          </a:p>
          <a:p>
            <a:pPr marL="0" lvl="0" indent="0" algn="l" rtl="0">
              <a:spcBef>
                <a:spcPts val="0"/>
              </a:spcBef>
              <a:spcAft>
                <a:spcPts val="0"/>
              </a:spcAft>
              <a:buNone/>
            </a:pPr>
            <a:endParaRPr sz="600">
              <a:latin typeface="Montserrat"/>
              <a:ea typeface="Montserrat"/>
              <a:cs typeface="Montserrat"/>
              <a:sym typeface="Montserrat"/>
            </a:endParaRPr>
          </a:p>
        </p:txBody>
      </p:sp>
      <p:sp>
        <p:nvSpPr>
          <p:cNvPr id="839" name="Google Shape;839;g247dd14220d_0_3"/>
          <p:cNvSpPr txBox="1"/>
          <p:nvPr/>
        </p:nvSpPr>
        <p:spPr>
          <a:xfrm>
            <a:off x="3265900" y="1323075"/>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a:t>
            </a:r>
            <a:endParaRPr/>
          </a:p>
        </p:txBody>
      </p:sp>
      <p:sp>
        <p:nvSpPr>
          <p:cNvPr id="840" name="Google Shape;840;g247dd14220d_0_3"/>
          <p:cNvSpPr txBox="1"/>
          <p:nvPr/>
        </p:nvSpPr>
        <p:spPr>
          <a:xfrm>
            <a:off x="4312025" y="4299575"/>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[2]</a:t>
            </a:r>
            <a:endParaRPr/>
          </a:p>
        </p:txBody>
      </p:sp>
      <p:sp>
        <p:nvSpPr>
          <p:cNvPr id="841" name="Google Shape;841;g247dd14220d_0_3"/>
          <p:cNvSpPr txBox="1"/>
          <p:nvPr/>
        </p:nvSpPr>
        <p:spPr>
          <a:xfrm>
            <a:off x="3166275" y="4299575"/>
            <a:ext cx="3582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[3] </a:t>
            </a:r>
            <a:endParaRPr/>
          </a:p>
        </p:txBody>
      </p:sp>
      <p:sp>
        <p:nvSpPr>
          <p:cNvPr id="842" name="Google Shape;842;g247dd14220d_0_3"/>
          <p:cNvSpPr txBox="1"/>
          <p:nvPr/>
        </p:nvSpPr>
        <p:spPr>
          <a:xfrm>
            <a:off x="1372900" y="393600"/>
            <a:ext cx="445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[4]</a:t>
            </a:r>
            <a:endParaRPr/>
          </a:p>
        </p:txBody>
      </p:sp>
      <p:sp>
        <p:nvSpPr>
          <p:cNvPr id="843" name="Google Shape;843;g247dd14220d_0_3"/>
          <p:cNvSpPr txBox="1"/>
          <p:nvPr/>
        </p:nvSpPr>
        <p:spPr>
          <a:xfrm>
            <a:off x="4498525" y="4696975"/>
            <a:ext cx="4695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[5] User Icon -  https://www.flaticon.com/free-icon/programmer_560277?term=user&amp;page=1&amp;position=22</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[6] Authorization Icon - https://www.flaticon.com/free-icon/verified_2438078?related_id=2438080</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[7] Actions Icon - https://www.flaticon.com/free-icon/plug-in_4429977</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[8]  Resources Icon - https://www.flaticon.com/free-icon/resources_5966044</a:t>
            </a:r>
            <a:endParaRPr sz="600">
              <a:latin typeface="Montserrat"/>
              <a:ea typeface="Montserrat"/>
              <a:cs typeface="Montserrat"/>
              <a:sym typeface="Montserrat"/>
            </a:endParaRPr>
          </a:p>
        </p:txBody>
      </p:sp>
      <p:sp>
        <p:nvSpPr>
          <p:cNvPr id="844" name="Google Shape;844;g247dd14220d_0_3"/>
          <p:cNvSpPr txBox="1"/>
          <p:nvPr/>
        </p:nvSpPr>
        <p:spPr>
          <a:xfrm>
            <a:off x="6018250" y="1671775"/>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[5]</a:t>
            </a:r>
            <a:endParaRPr/>
          </a:p>
        </p:txBody>
      </p:sp>
      <p:sp>
        <p:nvSpPr>
          <p:cNvPr id="845" name="Google Shape;845;g247dd14220d_0_3"/>
          <p:cNvSpPr txBox="1"/>
          <p:nvPr/>
        </p:nvSpPr>
        <p:spPr>
          <a:xfrm>
            <a:off x="6018250" y="3505450"/>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[5]</a:t>
            </a:r>
            <a:endParaRPr/>
          </a:p>
        </p:txBody>
      </p:sp>
      <p:sp>
        <p:nvSpPr>
          <p:cNvPr id="846" name="Google Shape;846;g247dd14220d_0_3"/>
          <p:cNvSpPr txBox="1"/>
          <p:nvPr/>
        </p:nvSpPr>
        <p:spPr>
          <a:xfrm>
            <a:off x="2655650" y="3617525"/>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[8]</a:t>
            </a:r>
            <a:endParaRPr/>
          </a:p>
        </p:txBody>
      </p:sp>
      <p:sp>
        <p:nvSpPr>
          <p:cNvPr id="847" name="Google Shape;847;g247dd14220d_0_3"/>
          <p:cNvSpPr txBox="1"/>
          <p:nvPr/>
        </p:nvSpPr>
        <p:spPr>
          <a:xfrm>
            <a:off x="961900" y="3676875"/>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[7]</a:t>
            </a:r>
            <a:endParaRPr/>
          </a:p>
        </p:txBody>
      </p:sp>
      <p:sp>
        <p:nvSpPr>
          <p:cNvPr id="848" name="Google Shape;848;g247dd14220d_0_3"/>
          <p:cNvSpPr txBox="1"/>
          <p:nvPr/>
        </p:nvSpPr>
        <p:spPr>
          <a:xfrm>
            <a:off x="961900" y="2331850"/>
            <a:ext cx="308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[6] </a:t>
            </a:r>
            <a:endParaRPr/>
          </a:p>
        </p:txBody>
      </p:sp>
      <p:sp>
        <p:nvSpPr>
          <p:cNvPr id="849" name="Google Shape;849;g247dd14220d_0_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AVERAGE</a:t>
            </a:r>
            <a:endParaRPr sz="1000">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244a33685b8_0_5"/>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48</a:t>
            </a:fld>
            <a:endParaRPr/>
          </a:p>
        </p:txBody>
      </p:sp>
      <p:sp>
        <p:nvSpPr>
          <p:cNvPr id="855" name="Google Shape;855;g244a33685b8_0_5"/>
          <p:cNvSpPr txBox="1">
            <a:spLocks noGrp="1"/>
          </p:cNvSpPr>
          <p:nvPr>
            <p:ph type="title"/>
          </p:nvPr>
        </p:nvSpPr>
        <p:spPr>
          <a:xfrm>
            <a:off x="717900" y="203600"/>
            <a:ext cx="7708200" cy="64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Low Level Design</a:t>
            </a:r>
            <a:endParaRPr/>
          </a:p>
        </p:txBody>
      </p:sp>
      <p:pic>
        <p:nvPicPr>
          <p:cNvPr id="856" name="Google Shape;856;g244a33685b8_0_5"/>
          <p:cNvPicPr preferRelativeResize="0"/>
          <p:nvPr/>
        </p:nvPicPr>
        <p:blipFill rotWithShape="1">
          <a:blip r:embed="rId3">
            <a:alphaModFix/>
          </a:blip>
          <a:srcRect l="4342" t="5272" r="5753" b="3194"/>
          <a:stretch/>
        </p:blipFill>
        <p:spPr>
          <a:xfrm>
            <a:off x="982337" y="797925"/>
            <a:ext cx="7179324" cy="3791799"/>
          </a:xfrm>
          <a:prstGeom prst="rect">
            <a:avLst/>
          </a:prstGeom>
          <a:noFill/>
          <a:ln w="9525" cap="flat" cmpd="sng">
            <a:solidFill>
              <a:schemeClr val="dk1"/>
            </a:solidFill>
            <a:prstDash val="solid"/>
            <a:round/>
            <a:headEnd type="none" w="sm" len="sm"/>
            <a:tailEnd type="none" w="sm" len="sm"/>
          </a:ln>
        </p:spPr>
      </p:pic>
      <p:sp>
        <p:nvSpPr>
          <p:cNvPr id="857" name="Google Shape;857;g244a33685b8_0_5"/>
          <p:cNvSpPr txBox="1"/>
          <p:nvPr/>
        </p:nvSpPr>
        <p:spPr>
          <a:xfrm>
            <a:off x="0" y="4589725"/>
            <a:ext cx="8667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MFA authentication on AWS Codecommit - https://aws.amazon.com/blogs/devops/secure-aws-codecommit-with-multi-factor-authentication/</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[2] Aws CodeCommit logo - https://vecta.io/symbols/12/aws-developer-tools/1/aws-codecommit</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[3] AWS IAM logo - https://vecta.io/symbols/12/aws-developer-tools/1/aws-codecommit</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[4] AWS STS logo - https://vecta.io/symbols/12/aws-developer-tools/1/aws-codecommit</a:t>
            </a:r>
            <a:endParaRPr sz="600">
              <a:latin typeface="Montserrat"/>
              <a:ea typeface="Montserrat"/>
              <a:cs typeface="Montserrat"/>
              <a:sym typeface="Montserrat"/>
            </a:endParaRPr>
          </a:p>
        </p:txBody>
      </p:sp>
      <p:sp>
        <p:nvSpPr>
          <p:cNvPr id="858" name="Google Shape;858;g244a33685b8_0_5"/>
          <p:cNvSpPr txBox="1"/>
          <p:nvPr/>
        </p:nvSpPr>
        <p:spPr>
          <a:xfrm>
            <a:off x="8161750" y="4412850"/>
            <a:ext cx="3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aseline="30000">
                <a:latin typeface="Montserrat"/>
                <a:ea typeface="Montserrat"/>
                <a:cs typeface="Montserrat"/>
                <a:sym typeface="Montserrat"/>
              </a:rPr>
              <a:t>[1]</a:t>
            </a:r>
            <a:endParaRPr baseline="30000">
              <a:latin typeface="Montserrat"/>
              <a:ea typeface="Montserrat"/>
              <a:cs typeface="Montserrat"/>
              <a:sym typeface="Montserrat"/>
            </a:endParaRPr>
          </a:p>
        </p:txBody>
      </p:sp>
      <p:sp>
        <p:nvSpPr>
          <p:cNvPr id="859" name="Google Shape;859;g244a33685b8_0_5"/>
          <p:cNvSpPr txBox="1"/>
          <p:nvPr/>
        </p:nvSpPr>
        <p:spPr>
          <a:xfrm>
            <a:off x="1352250" y="2792625"/>
            <a:ext cx="36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latin typeface="Montserrat"/>
                <a:ea typeface="Montserrat"/>
                <a:cs typeface="Montserrat"/>
                <a:sym typeface="Montserrat"/>
              </a:rPr>
              <a:t>[2]</a:t>
            </a:r>
            <a:endParaRPr sz="1000" baseline="30000">
              <a:latin typeface="Montserrat"/>
              <a:ea typeface="Montserrat"/>
              <a:cs typeface="Montserrat"/>
              <a:sym typeface="Montserrat"/>
            </a:endParaRPr>
          </a:p>
        </p:txBody>
      </p:sp>
      <p:sp>
        <p:nvSpPr>
          <p:cNvPr id="860" name="Google Shape;860;g244a33685b8_0_5"/>
          <p:cNvSpPr txBox="1"/>
          <p:nvPr/>
        </p:nvSpPr>
        <p:spPr>
          <a:xfrm>
            <a:off x="6000525" y="1189025"/>
            <a:ext cx="36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aseline="30000">
                <a:latin typeface="Montserrat"/>
                <a:ea typeface="Montserrat"/>
                <a:cs typeface="Montserrat"/>
                <a:sym typeface="Montserrat"/>
              </a:rPr>
              <a:t>[2]</a:t>
            </a:r>
            <a:endParaRPr sz="1000" baseline="30000">
              <a:latin typeface="Montserrat"/>
              <a:ea typeface="Montserrat"/>
              <a:cs typeface="Montserrat"/>
              <a:sym typeface="Montserrat"/>
            </a:endParaRPr>
          </a:p>
        </p:txBody>
      </p:sp>
      <p:sp>
        <p:nvSpPr>
          <p:cNvPr id="861" name="Google Shape;861;g244a33685b8_0_5"/>
          <p:cNvSpPr txBox="1"/>
          <p:nvPr/>
        </p:nvSpPr>
        <p:spPr>
          <a:xfrm>
            <a:off x="4343100" y="4281925"/>
            <a:ext cx="45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ntserrat"/>
                <a:ea typeface="Montserrat"/>
                <a:cs typeface="Montserrat"/>
                <a:sym typeface="Montserrat"/>
              </a:rPr>
              <a:t>[3]</a:t>
            </a:r>
            <a:endParaRPr sz="800"/>
          </a:p>
        </p:txBody>
      </p:sp>
      <p:sp>
        <p:nvSpPr>
          <p:cNvPr id="862" name="Google Shape;862;g244a33685b8_0_5"/>
          <p:cNvSpPr txBox="1"/>
          <p:nvPr/>
        </p:nvSpPr>
        <p:spPr>
          <a:xfrm>
            <a:off x="2207300" y="4105050"/>
            <a:ext cx="45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Montserrat"/>
                <a:ea typeface="Montserrat"/>
                <a:cs typeface="Montserrat"/>
                <a:sym typeface="Montserrat"/>
              </a:rPr>
              <a:t>[4]</a:t>
            </a:r>
            <a:endParaRPr sz="800"/>
          </a:p>
        </p:txBody>
      </p:sp>
      <p:sp>
        <p:nvSpPr>
          <p:cNvPr id="863" name="Google Shape;863;g244a33685b8_0_5"/>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SIMPLE</a:t>
            </a:r>
            <a:endParaRPr sz="1000">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g232d8597a2d_2_30"/>
          <p:cNvSpPr txBox="1">
            <a:spLocks noGrp="1"/>
          </p:cNvSpPr>
          <p:nvPr>
            <p:ph type="title"/>
          </p:nvPr>
        </p:nvSpPr>
        <p:spPr>
          <a:xfrm>
            <a:off x="3723850" y="2350400"/>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Testing</a:t>
            </a:r>
            <a:endParaRPr/>
          </a:p>
        </p:txBody>
      </p:sp>
      <p:sp>
        <p:nvSpPr>
          <p:cNvPr id="869" name="Google Shape;869;g232d8597a2d_2_30"/>
          <p:cNvSpPr txBox="1">
            <a:spLocks noGrp="1"/>
          </p:cNvSpPr>
          <p:nvPr>
            <p:ph type="title" idx="2"/>
          </p:nvPr>
        </p:nvSpPr>
        <p:spPr>
          <a:xfrm>
            <a:off x="3968350" y="13385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03.d</a:t>
            </a:r>
            <a:endParaRPr/>
          </a:p>
        </p:txBody>
      </p:sp>
      <p:sp>
        <p:nvSpPr>
          <p:cNvPr id="870" name="Google Shape;870;g232d8597a2d_2_3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sp>
        <p:nvSpPr>
          <p:cNvPr id="871" name="Google Shape;871;g232d8597a2d_2_3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872" name="Google Shape;872;g232d8597a2d_2_30"/>
          <p:cNvSpPr txBox="1"/>
          <p:nvPr/>
        </p:nvSpPr>
        <p:spPr>
          <a:xfrm>
            <a:off x="5570625" y="3192200"/>
            <a:ext cx="29601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Testing Strategy</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Testing Methodology</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Success Factors &amp; Metrics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
          <p:cNvSpPr txBox="1">
            <a:spLocks noGrp="1"/>
          </p:cNvSpPr>
          <p:nvPr>
            <p:ph type="title"/>
          </p:nvPr>
        </p:nvSpPr>
        <p:spPr>
          <a:xfrm>
            <a:off x="1156525" y="520600"/>
            <a:ext cx="42321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
              <a:t>IntelliPrice</a:t>
            </a:r>
            <a:endParaRPr/>
          </a:p>
        </p:txBody>
      </p:sp>
      <p:sp>
        <p:nvSpPr>
          <p:cNvPr id="309" name="Google Shape;309;p4"/>
          <p:cNvSpPr txBox="1">
            <a:spLocks noGrp="1"/>
          </p:cNvSpPr>
          <p:nvPr>
            <p:ph type="body" idx="1"/>
          </p:nvPr>
        </p:nvSpPr>
        <p:spPr>
          <a:xfrm>
            <a:off x="1156525" y="1276300"/>
            <a:ext cx="5110200" cy="10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Founded: 2010</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Employees: 100</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chemeClr val="dk1"/>
                </a:solidFill>
              </a:rPr>
              <a:t>Headquarters: San Jose, CA</a:t>
            </a:r>
            <a:endParaRPr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800">
              <a:solidFill>
                <a:schemeClr val="dk1"/>
              </a:solidFill>
            </a:endParaRPr>
          </a:p>
        </p:txBody>
      </p:sp>
      <p:sp>
        <p:nvSpPr>
          <p:cNvPr id="310" name="Google Shape;310;p4"/>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a:t>
            </a:fld>
            <a:endParaRPr/>
          </a:p>
        </p:txBody>
      </p:sp>
      <p:sp>
        <p:nvSpPr>
          <p:cNvPr id="313" name="Google Shape;313;p4"/>
          <p:cNvSpPr txBox="1"/>
          <p:nvPr/>
        </p:nvSpPr>
        <p:spPr>
          <a:xfrm>
            <a:off x="1126325" y="2115850"/>
            <a:ext cx="5605800" cy="292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accent3"/>
                </a:solidFill>
                <a:latin typeface="Montserrat"/>
                <a:ea typeface="Montserrat"/>
                <a:cs typeface="Montserrat"/>
                <a:sym typeface="Montserrat"/>
              </a:rPr>
              <a:t>Mission Statement: </a:t>
            </a:r>
            <a:r>
              <a:rPr lang="en" sz="1300" b="0" i="1" u="none" strike="noStrike" cap="none">
                <a:solidFill>
                  <a:srgbClr val="000000"/>
                </a:solidFill>
                <a:latin typeface="Montserrat"/>
                <a:ea typeface="Montserrat"/>
                <a:cs typeface="Montserrat"/>
                <a:sym typeface="Montserrat"/>
              </a:rPr>
              <a:t>We make your price right for you so you can achieve pricing success with confidence and ease.</a:t>
            </a:r>
            <a:endParaRPr sz="1300" b="0" i="1"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rgbClr val="000000"/>
                </a:solidFill>
                <a:latin typeface="Montserrat"/>
                <a:ea typeface="Montserrat"/>
                <a:cs typeface="Montserrat"/>
                <a:sym typeface="Montserrat"/>
              </a:rPr>
              <a:t>IntelliPrice is on a journey to make e-commerce product pricing simple. We provide cloud-based price optimization solutions, which assist small-to-medium-sized businesses with automating their pricing either fully or partly by leveraging machine learning and advanced algorithms. Our solution features include:</a:t>
            </a:r>
            <a:endParaRPr sz="9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a:solidFill>
                  <a:schemeClr val="dk1"/>
                </a:solidFill>
                <a:latin typeface="Montserrat"/>
                <a:ea typeface="Montserrat"/>
                <a:cs typeface="Montserrat"/>
                <a:sym typeface="Montserrat"/>
              </a:rPr>
              <a:t>   -       Competitor Pricing Analysis</a:t>
            </a:r>
            <a:endParaRPr sz="13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a:solidFill>
                  <a:schemeClr val="dk1"/>
                </a:solidFill>
                <a:latin typeface="Montserrat"/>
                <a:ea typeface="Montserrat"/>
                <a:cs typeface="Montserrat"/>
                <a:sym typeface="Montserrat"/>
              </a:rPr>
              <a:t>   -       Revenue Tracking, Process Automation</a:t>
            </a:r>
            <a:endParaRPr sz="13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a:solidFill>
                  <a:schemeClr val="dk1"/>
                </a:solidFill>
                <a:latin typeface="Montserrat"/>
                <a:ea typeface="Montserrat"/>
                <a:cs typeface="Montserrat"/>
                <a:sym typeface="Montserrat"/>
              </a:rPr>
              <a:t>   -       Product Management</a:t>
            </a:r>
            <a:endParaRPr sz="1300" b="0" i="0" u="none" strike="noStrike" cap="none">
              <a:solidFill>
                <a:schemeClr val="dk1"/>
              </a:solidFill>
              <a:latin typeface="Montserrat"/>
              <a:ea typeface="Montserrat"/>
              <a:cs typeface="Montserrat"/>
              <a:sym typeface="Montserrat"/>
            </a:endParaRPr>
          </a:p>
          <a:p>
            <a:pPr marL="0" marR="0" lvl="0" indent="0" algn="just" rtl="0">
              <a:lnSpc>
                <a:spcPct val="115000"/>
              </a:lnSpc>
              <a:spcBef>
                <a:spcPts val="0"/>
              </a:spcBef>
              <a:spcAft>
                <a:spcPts val="0"/>
              </a:spcAft>
              <a:buClr>
                <a:schemeClr val="dk1"/>
              </a:buClr>
              <a:buSzPts val="1100"/>
              <a:buFont typeface="Arial"/>
              <a:buNone/>
            </a:pPr>
            <a:r>
              <a:rPr lang="en" sz="1300" b="0" i="0" u="none" strike="noStrike" cap="none">
                <a:solidFill>
                  <a:schemeClr val="dk1"/>
                </a:solidFill>
                <a:latin typeface="Montserrat"/>
                <a:ea typeface="Montserrat"/>
                <a:cs typeface="Montserrat"/>
                <a:sym typeface="Montserrat"/>
              </a:rPr>
              <a:t>   -       User-friendly Portal</a:t>
            </a:r>
            <a:endParaRPr sz="17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4" name="Google Shape;314;p4"/>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2466f403191_0_25"/>
          <p:cNvSpPr txBox="1">
            <a:spLocks noGrp="1"/>
          </p:cNvSpPr>
          <p:nvPr>
            <p:ph type="body" idx="1"/>
          </p:nvPr>
        </p:nvSpPr>
        <p:spPr>
          <a:xfrm>
            <a:off x="253775" y="515813"/>
            <a:ext cx="8636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t>Overarching Goals</a:t>
            </a:r>
            <a:r>
              <a:rPr lang="en" sz="1000" b="1"/>
              <a:t> </a:t>
            </a:r>
            <a:r>
              <a:rPr lang="en" sz="1000">
                <a:solidFill>
                  <a:schemeClr val="dk1"/>
                </a:solidFill>
              </a:rPr>
              <a:t>[1]</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Ensure that data (e.g., repos, commit history, etc.) are migrated from SVN to Git in a way that ensures data integrity and consistency.</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Errors and bugs are identified and resolved before actual migration takes place.</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Integration with other applications results in a stable architecture; CI/CD is functioning correctly.</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User functional requirements in regards to system performance and capabilities are met.</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100" b="1">
                <a:solidFill>
                  <a:schemeClr val="accent3"/>
                </a:solidFill>
              </a:rPr>
              <a:t>Testing Strategy</a:t>
            </a:r>
            <a:r>
              <a:rPr lang="en" sz="1000" b="1">
                <a:solidFill>
                  <a:schemeClr val="accent3"/>
                </a:solidFill>
              </a:rPr>
              <a:t> </a:t>
            </a:r>
            <a:r>
              <a:rPr lang="en" sz="1000">
                <a:solidFill>
                  <a:schemeClr val="dk1"/>
                </a:solidFill>
              </a:rPr>
              <a:t>[2]</a:t>
            </a:r>
            <a:endParaRPr sz="1000">
              <a:solidFill>
                <a:schemeClr val="dk1"/>
              </a:solidFill>
            </a:endParaRPr>
          </a:p>
          <a:p>
            <a:pPr marL="457200" lvl="0" indent="-292100" algn="l" rtl="0">
              <a:spcBef>
                <a:spcPts val="0"/>
              </a:spcBef>
              <a:spcAft>
                <a:spcPts val="0"/>
              </a:spcAft>
              <a:buClr>
                <a:schemeClr val="dk1"/>
              </a:buClr>
              <a:buSzPts val="1000"/>
              <a:buChar char="●"/>
            </a:pPr>
            <a:r>
              <a:rPr lang="en" sz="1000" b="1">
                <a:solidFill>
                  <a:schemeClr val="dk1"/>
                </a:solidFill>
              </a:rPr>
              <a:t>Customer Zero Testing: </a:t>
            </a:r>
            <a:r>
              <a:rPr lang="en" sz="1000">
                <a:solidFill>
                  <a:schemeClr val="dk1"/>
                </a:solidFill>
              </a:rPr>
              <a:t>Our main focus is the actual migration; IT Ops and Dev Ops should be able to support the developer teams to resolve any issues that they have with Git and the associated applications (i.e., CI/CD pipeline, AWS CodeCommit, IDE’s, etc.). They should be the first customer of the new architecture in order to ensure </a:t>
            </a:r>
            <a:r>
              <a:rPr lang="en" sz="1000" b="1">
                <a:solidFill>
                  <a:schemeClr val="dk1"/>
                </a:solidFill>
              </a:rPr>
              <a:t>successful migration</a:t>
            </a:r>
            <a:r>
              <a:rPr lang="en" sz="1000">
                <a:solidFill>
                  <a:schemeClr val="dk1"/>
                </a:solidFill>
              </a:rPr>
              <a:t> and then </a:t>
            </a:r>
            <a:r>
              <a:rPr lang="en" sz="1000" b="1">
                <a:solidFill>
                  <a:schemeClr val="dk1"/>
                </a:solidFill>
              </a:rPr>
              <a:t>customer satisfaction</a:t>
            </a:r>
            <a:r>
              <a:rPr lang="en" sz="1000">
                <a:solidFill>
                  <a:schemeClr val="dk1"/>
                </a:solidFill>
              </a:rPr>
              <a:t> with the new architecture. Done through following this test plan:</a:t>
            </a:r>
            <a:endParaRPr sz="1000">
              <a:solidFill>
                <a:schemeClr val="dk1"/>
              </a:solidFill>
            </a:endParaRPr>
          </a:p>
          <a:p>
            <a:pPr marL="914400" lvl="0" indent="0" algn="l" rtl="0">
              <a:spcBef>
                <a:spcPts val="0"/>
              </a:spcBef>
              <a:spcAft>
                <a:spcPts val="0"/>
              </a:spcAft>
              <a:buNone/>
            </a:pPr>
            <a:endParaRPr>
              <a:solidFill>
                <a:schemeClr val="dk1"/>
              </a:solidFill>
            </a:endParaRPr>
          </a:p>
        </p:txBody>
      </p:sp>
      <p:sp>
        <p:nvSpPr>
          <p:cNvPr id="878" name="Google Shape;878;g2466f403191_0_25"/>
          <p:cNvSpPr txBox="1">
            <a:spLocks noGrp="1"/>
          </p:cNvSpPr>
          <p:nvPr>
            <p:ph type="title"/>
          </p:nvPr>
        </p:nvSpPr>
        <p:spPr>
          <a:xfrm>
            <a:off x="713225" y="761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Testing </a:t>
            </a:r>
            <a:endParaRPr/>
          </a:p>
        </p:txBody>
      </p:sp>
      <p:sp>
        <p:nvSpPr>
          <p:cNvPr id="879" name="Google Shape;879;g2466f403191_0_25"/>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50</a:t>
            </a:fld>
            <a:endParaRPr/>
          </a:p>
        </p:txBody>
      </p:sp>
      <p:sp>
        <p:nvSpPr>
          <p:cNvPr id="880" name="Google Shape;880;g2466f403191_0_25"/>
          <p:cNvSpPr txBox="1"/>
          <p:nvPr/>
        </p:nvSpPr>
        <p:spPr>
          <a:xfrm>
            <a:off x="81325" y="4712400"/>
            <a:ext cx="7008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[1] </a:t>
            </a:r>
            <a:r>
              <a:rPr lang="en" sz="800" u="sng">
                <a:solidFill>
                  <a:schemeClr val="hlink"/>
                </a:solidFill>
                <a:latin typeface="Montserrat"/>
                <a:ea typeface="Montserrat"/>
                <a:cs typeface="Montserrat"/>
                <a:sym typeface="Montserrat"/>
                <a:hlinkClick r:id="rId3"/>
              </a:rPr>
              <a:t>https://www.datamigrationpro.com/data-migration-testing-strategy</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[2] https://www.cio.com/article/194044/5-lessons-when-creating-a-customer-zero-program.html</a:t>
            </a:r>
            <a:endParaRPr sz="800">
              <a:latin typeface="Montserrat"/>
              <a:ea typeface="Montserrat"/>
              <a:cs typeface="Montserrat"/>
              <a:sym typeface="Montserrat"/>
            </a:endParaRPr>
          </a:p>
        </p:txBody>
      </p:sp>
      <p:graphicFrame>
        <p:nvGraphicFramePr>
          <p:cNvPr id="881" name="Google Shape;881;g2466f403191_0_25"/>
          <p:cNvGraphicFramePr/>
          <p:nvPr/>
        </p:nvGraphicFramePr>
        <p:xfrm>
          <a:off x="383525" y="2625450"/>
          <a:ext cx="3000000" cy="3000000"/>
        </p:xfrm>
        <a:graphic>
          <a:graphicData uri="http://schemas.openxmlformats.org/drawingml/2006/table">
            <a:tbl>
              <a:tblPr>
                <a:noFill/>
                <a:tableStyleId>{F5802A41-2647-4E00-BD20-C9F0C0F11A04}</a:tableStyleId>
              </a:tblPr>
              <a:tblGrid>
                <a:gridCol w="1835300">
                  <a:extLst>
                    <a:ext uri="{9D8B030D-6E8A-4147-A177-3AD203B41FA5}">
                      <a16:colId xmlns:a16="http://schemas.microsoft.com/office/drawing/2014/main" val="20000"/>
                    </a:ext>
                  </a:extLst>
                </a:gridCol>
                <a:gridCol w="1515450">
                  <a:extLst>
                    <a:ext uri="{9D8B030D-6E8A-4147-A177-3AD203B41FA5}">
                      <a16:colId xmlns:a16="http://schemas.microsoft.com/office/drawing/2014/main" val="20001"/>
                    </a:ext>
                  </a:extLst>
                </a:gridCol>
                <a:gridCol w="1675400">
                  <a:extLst>
                    <a:ext uri="{9D8B030D-6E8A-4147-A177-3AD203B41FA5}">
                      <a16:colId xmlns:a16="http://schemas.microsoft.com/office/drawing/2014/main" val="20002"/>
                    </a:ext>
                  </a:extLst>
                </a:gridCol>
                <a:gridCol w="1675400">
                  <a:extLst>
                    <a:ext uri="{9D8B030D-6E8A-4147-A177-3AD203B41FA5}">
                      <a16:colId xmlns:a16="http://schemas.microsoft.com/office/drawing/2014/main" val="20003"/>
                    </a:ext>
                  </a:extLst>
                </a:gridCol>
                <a:gridCol w="1675400">
                  <a:extLst>
                    <a:ext uri="{9D8B030D-6E8A-4147-A177-3AD203B41FA5}">
                      <a16:colId xmlns:a16="http://schemas.microsoft.com/office/drawing/2014/main" val="20004"/>
                    </a:ext>
                  </a:extLst>
                </a:gridCol>
              </a:tblGrid>
              <a:tr h="524050">
                <a:tc>
                  <a:txBody>
                    <a:bodyPr/>
                    <a:lstStyle/>
                    <a:p>
                      <a:pPr marL="0" lvl="0" indent="0" algn="l" rtl="0">
                        <a:spcBef>
                          <a:spcPts val="0"/>
                        </a:spcBef>
                        <a:spcAft>
                          <a:spcPts val="0"/>
                        </a:spcAft>
                        <a:buNone/>
                      </a:pPr>
                      <a:endParaRPr sz="1200"/>
                    </a:p>
                  </a:txBody>
                  <a:tcPr marL="91425" marR="91425" marT="91425" marB="91425" anchor="ctr">
                    <a:solidFill>
                      <a:schemeClr val="accent5"/>
                    </a:solidFill>
                  </a:tcPr>
                </a:tc>
                <a:tc>
                  <a:txBody>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Validation Testing</a:t>
                      </a:r>
                      <a:endParaRPr sz="900" b="1">
                        <a:solidFill>
                          <a:schemeClr val="lt1"/>
                        </a:solidFill>
                        <a:latin typeface="Montserrat"/>
                        <a:ea typeface="Montserrat"/>
                        <a:cs typeface="Montserrat"/>
                        <a:sym typeface="Montserrat"/>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Functional Testing</a:t>
                      </a:r>
                      <a:endParaRPr sz="900" b="1">
                        <a:solidFill>
                          <a:schemeClr val="lt1"/>
                        </a:solidFill>
                        <a:latin typeface="Montserrat"/>
                        <a:ea typeface="Montserrat"/>
                        <a:cs typeface="Montserrat"/>
                        <a:sym typeface="Montserrat"/>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Integration Testing</a:t>
                      </a:r>
                      <a:endParaRPr sz="900" b="1">
                        <a:solidFill>
                          <a:schemeClr val="lt1"/>
                        </a:solidFill>
                        <a:latin typeface="Montserrat"/>
                        <a:ea typeface="Montserrat"/>
                        <a:cs typeface="Montserrat"/>
                        <a:sym typeface="Montserrat"/>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en" sz="900" b="1">
                          <a:solidFill>
                            <a:schemeClr val="lt1"/>
                          </a:solidFill>
                          <a:latin typeface="Montserrat"/>
                          <a:ea typeface="Montserrat"/>
                          <a:cs typeface="Montserrat"/>
                          <a:sym typeface="Montserrat"/>
                        </a:rPr>
                        <a:t>User Acceptance Testing</a:t>
                      </a:r>
                      <a:endParaRPr sz="900" b="1">
                        <a:solidFill>
                          <a:schemeClr val="lt1"/>
                        </a:solidFill>
                        <a:latin typeface="Montserrat"/>
                        <a:ea typeface="Montserrat"/>
                        <a:cs typeface="Montserrat"/>
                        <a:sym typeface="Montserrat"/>
                      </a:endParaRPr>
                    </a:p>
                  </a:txBody>
                  <a:tcPr marL="91425" marR="91425" marT="91425" marB="91425" anchor="ctr">
                    <a:solidFill>
                      <a:schemeClr val="accent5"/>
                    </a:solidFill>
                  </a:tcPr>
                </a:tc>
                <a:extLst>
                  <a:ext uri="{0D108BD9-81ED-4DB2-BD59-A6C34878D82A}">
                    <a16:rowId xmlns:a16="http://schemas.microsoft.com/office/drawing/2014/main" val="10000"/>
                  </a:ext>
                </a:extLst>
              </a:tr>
              <a:tr h="483750">
                <a:tc>
                  <a:txBody>
                    <a:bodyPr/>
                    <a:lstStyle/>
                    <a:p>
                      <a:pPr marL="0" lvl="0" indent="0" algn="l" rtl="0">
                        <a:spcBef>
                          <a:spcPts val="0"/>
                        </a:spcBef>
                        <a:spcAft>
                          <a:spcPts val="0"/>
                        </a:spcAft>
                        <a:buNone/>
                      </a:pPr>
                      <a:r>
                        <a:rPr lang="en" sz="1000">
                          <a:latin typeface="Montserrat"/>
                          <a:ea typeface="Montserrat"/>
                          <a:cs typeface="Montserrat"/>
                          <a:sym typeface="Montserrat"/>
                        </a:rPr>
                        <a:t>Phase 2: Customer Training and Support</a:t>
                      </a:r>
                      <a:endParaRPr sz="1000">
                        <a:latin typeface="Montserrat"/>
                        <a:ea typeface="Montserrat"/>
                        <a:cs typeface="Montserrat"/>
                        <a:sym typeface="Montserrat"/>
                      </a:endParaRPr>
                    </a:p>
                  </a:txBody>
                  <a:tcPr marL="91425" marR="91425" marT="91425" marB="0">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None/>
                      </a:pP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None/>
                      </a:pP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None/>
                      </a:pPr>
                      <a:endParaRPr sz="1200"/>
                    </a:p>
                  </a:txBody>
                  <a:tcPr marL="91425" marR="0" marT="91425" marB="0" anchor="ctr">
                    <a:solidFill>
                      <a:schemeClr val="lt1"/>
                    </a:solidFill>
                  </a:tcPr>
                </a:tc>
                <a:extLst>
                  <a:ext uri="{0D108BD9-81ED-4DB2-BD59-A6C34878D82A}">
                    <a16:rowId xmlns:a16="http://schemas.microsoft.com/office/drawing/2014/main" val="10001"/>
                  </a:ext>
                </a:extLst>
              </a:tr>
              <a:tr h="443450">
                <a:tc>
                  <a:txBody>
                    <a:bodyPr/>
                    <a:lstStyle/>
                    <a:p>
                      <a:pPr marL="0" lvl="0" indent="0" algn="l" rtl="0">
                        <a:spcBef>
                          <a:spcPts val="0"/>
                        </a:spcBef>
                        <a:spcAft>
                          <a:spcPts val="0"/>
                        </a:spcAft>
                        <a:buNone/>
                      </a:pPr>
                      <a:r>
                        <a:rPr lang="en" sz="1000">
                          <a:latin typeface="Montserrat"/>
                          <a:ea typeface="Montserrat"/>
                          <a:cs typeface="Montserrat"/>
                          <a:sym typeface="Montserrat"/>
                        </a:rPr>
                        <a:t>Phase 3: Migration and Configuration</a:t>
                      </a:r>
                      <a:endParaRPr sz="1000">
                        <a:latin typeface="Montserrat"/>
                        <a:ea typeface="Montserrat"/>
                        <a:cs typeface="Montserrat"/>
                        <a:sym typeface="Montserrat"/>
                      </a:endParaRPr>
                    </a:p>
                  </a:txBody>
                  <a:tcPr marL="91425" marR="91425" marT="91425" marB="0">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1200"/>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1200"/>
                    </a:p>
                  </a:txBody>
                  <a:tcPr marL="91425" marR="0" marT="91425" marB="0" anchor="ctr">
                    <a:solidFill>
                      <a:schemeClr val="lt1"/>
                    </a:solidFill>
                  </a:tcPr>
                </a:tc>
                <a:extLst>
                  <a:ext uri="{0D108BD9-81ED-4DB2-BD59-A6C34878D82A}">
                    <a16:rowId xmlns:a16="http://schemas.microsoft.com/office/drawing/2014/main" val="10002"/>
                  </a:ext>
                </a:extLst>
              </a:tr>
              <a:tr h="483750">
                <a:tc>
                  <a:txBody>
                    <a:bodyPr/>
                    <a:lstStyle/>
                    <a:p>
                      <a:pPr marL="0" lvl="0" indent="0" algn="l" rtl="0">
                        <a:spcBef>
                          <a:spcPts val="0"/>
                        </a:spcBef>
                        <a:spcAft>
                          <a:spcPts val="0"/>
                        </a:spcAft>
                        <a:buNone/>
                      </a:pPr>
                      <a:r>
                        <a:rPr lang="en" sz="1000">
                          <a:latin typeface="Montserrat"/>
                          <a:ea typeface="Montserrat"/>
                          <a:cs typeface="Montserrat"/>
                          <a:sym typeface="Montserrat"/>
                        </a:rPr>
                        <a:t>Phase 4: Post-Migration Maintenance </a:t>
                      </a:r>
                      <a:endParaRPr sz="1000">
                        <a:latin typeface="Montserrat"/>
                        <a:ea typeface="Montserrat"/>
                        <a:cs typeface="Montserrat"/>
                        <a:sym typeface="Montserrat"/>
                      </a:endParaRPr>
                    </a:p>
                  </a:txBody>
                  <a:tcPr marL="91425" marR="91425" marT="91425" marB="0">
                    <a:solidFill>
                      <a:schemeClr val="lt1"/>
                    </a:solidFill>
                  </a:tcPr>
                </a:tc>
                <a:tc>
                  <a:txBody>
                    <a:bodyPr/>
                    <a:lstStyle/>
                    <a:p>
                      <a:pPr marL="0" lvl="0" indent="0" algn="ctr" rtl="0">
                        <a:spcBef>
                          <a:spcPts val="0"/>
                        </a:spcBef>
                        <a:spcAft>
                          <a:spcPts val="0"/>
                        </a:spcAft>
                        <a:buNone/>
                      </a:pPr>
                      <a:endParaRPr sz="2100">
                        <a:solidFill>
                          <a:srgbClr val="38761D"/>
                        </a:solidFill>
                      </a:endParaRPr>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1200"/>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endParaRPr sz="1200"/>
                    </a:p>
                  </a:txBody>
                  <a:tcPr marL="91425" marR="0" marT="91425" marB="0" anchor="ctr">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2100">
                          <a:solidFill>
                            <a:srgbClr val="38761D"/>
                          </a:solidFill>
                        </a:rPr>
                        <a:t>✔</a:t>
                      </a:r>
                      <a:endParaRPr sz="1200"/>
                    </a:p>
                  </a:txBody>
                  <a:tcPr marL="91425" marR="0" marT="91425" marB="0" anchor="ctr">
                    <a:solidFill>
                      <a:schemeClr val="lt1"/>
                    </a:solidFill>
                  </a:tcPr>
                </a:tc>
                <a:extLst>
                  <a:ext uri="{0D108BD9-81ED-4DB2-BD59-A6C34878D82A}">
                    <a16:rowId xmlns:a16="http://schemas.microsoft.com/office/drawing/2014/main" val="10003"/>
                  </a:ext>
                </a:extLst>
              </a:tr>
            </a:tbl>
          </a:graphicData>
        </a:graphic>
      </p:graphicFrame>
      <p:sp>
        <p:nvSpPr>
          <p:cNvPr id="882" name="Google Shape;882;g2466f403191_0_25"/>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466f403191_0_39"/>
          <p:cNvSpPr txBox="1">
            <a:spLocks noGrp="1"/>
          </p:cNvSpPr>
          <p:nvPr>
            <p:ph type="body" idx="1"/>
          </p:nvPr>
        </p:nvSpPr>
        <p:spPr>
          <a:xfrm>
            <a:off x="360125" y="542875"/>
            <a:ext cx="8436300" cy="4536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100" b="1"/>
              <a:t>Functional Testing </a:t>
            </a:r>
            <a:r>
              <a:rPr lang="en" sz="1100">
                <a:solidFill>
                  <a:schemeClr val="dk1"/>
                </a:solidFill>
              </a:rPr>
              <a:t>[1]</a:t>
            </a:r>
            <a:endParaRPr sz="1100" b="1"/>
          </a:p>
          <a:p>
            <a:pPr marL="0" lvl="0" indent="0" algn="just" rtl="0">
              <a:spcBef>
                <a:spcPts val="0"/>
              </a:spcBef>
              <a:spcAft>
                <a:spcPts val="0"/>
              </a:spcAft>
              <a:buNone/>
            </a:pPr>
            <a:r>
              <a:rPr lang="en" sz="1100" b="1">
                <a:solidFill>
                  <a:schemeClr val="dk1"/>
                </a:solidFill>
              </a:rPr>
              <a:t>Testing Tool(s): </a:t>
            </a:r>
            <a:r>
              <a:rPr lang="en" sz="1100">
                <a:solidFill>
                  <a:schemeClr val="dk1"/>
                </a:solidFill>
              </a:rPr>
              <a:t>Git environment, CI/CD application, customized scripts</a:t>
            </a:r>
            <a:endParaRPr sz="1100" b="1"/>
          </a:p>
          <a:p>
            <a:pPr marL="457200" lvl="0" indent="-298450" algn="just" rtl="0">
              <a:spcBef>
                <a:spcPts val="0"/>
              </a:spcBef>
              <a:spcAft>
                <a:spcPts val="0"/>
              </a:spcAft>
              <a:buClr>
                <a:schemeClr val="dk1"/>
              </a:buClr>
              <a:buSzPts val="1100"/>
              <a:buChar char="●"/>
            </a:pPr>
            <a:r>
              <a:rPr lang="en" sz="1100">
                <a:solidFill>
                  <a:schemeClr val="dk1"/>
                </a:solidFill>
              </a:rPr>
              <a:t>We want to test that Git meets both its stated functionality and our own defined functional requirements for the application.</a:t>
            </a:r>
            <a:endParaRPr sz="1100">
              <a:solidFill>
                <a:schemeClr val="dk1"/>
              </a:solidFill>
            </a:endParaRPr>
          </a:p>
          <a:p>
            <a:pPr marL="457200" lvl="0" indent="-298450" algn="just" rtl="0">
              <a:spcBef>
                <a:spcPts val="0"/>
              </a:spcBef>
              <a:spcAft>
                <a:spcPts val="0"/>
              </a:spcAft>
              <a:buClr>
                <a:schemeClr val="dk1"/>
              </a:buClr>
              <a:buSzPts val="1100"/>
              <a:buChar char="●"/>
            </a:pPr>
            <a:r>
              <a:rPr lang="en" sz="1100" b="1">
                <a:solidFill>
                  <a:schemeClr val="dk1"/>
                </a:solidFill>
              </a:rPr>
              <a:t>Functional Requirement Example: </a:t>
            </a:r>
            <a:r>
              <a:rPr lang="en" sz="1100">
                <a:solidFill>
                  <a:schemeClr val="dk1"/>
                </a:solidFill>
              </a:rPr>
              <a:t>Git should allow developers to create, manage, and merge multiple branches of their code as needed for new features.</a:t>
            </a:r>
            <a:endParaRPr sz="1100" b="1">
              <a:solidFill>
                <a:schemeClr val="dk1"/>
              </a:solidFill>
            </a:endParaRPr>
          </a:p>
          <a:p>
            <a:pPr marL="457200" lvl="0" indent="-298450" algn="just" rtl="0">
              <a:spcBef>
                <a:spcPts val="0"/>
              </a:spcBef>
              <a:spcAft>
                <a:spcPts val="0"/>
              </a:spcAft>
              <a:buClr>
                <a:schemeClr val="dk1"/>
              </a:buClr>
              <a:buSzPts val="1100"/>
              <a:buChar char="●"/>
            </a:pPr>
            <a:r>
              <a:rPr lang="en" sz="1100" b="1">
                <a:solidFill>
                  <a:schemeClr val="dk1"/>
                </a:solidFill>
              </a:rPr>
              <a:t>Test Case Example: </a:t>
            </a:r>
            <a:r>
              <a:rPr lang="en" sz="1100">
                <a:solidFill>
                  <a:schemeClr val="dk1"/>
                </a:solidFill>
              </a:rPr>
              <a:t>During our migration, we will test that we can create new branches from both existing branches, as well as from the main branch successfully. Our DevOps team and the Migration Lead should be able to understand branching so that they can support the developer teams when they begin to use Git. </a:t>
            </a:r>
            <a:endParaRPr sz="1100">
              <a:solidFill>
                <a:schemeClr val="dk1"/>
              </a:solidFill>
            </a:endParaRPr>
          </a:p>
          <a:p>
            <a:pPr marL="457200" lvl="0" indent="-298450" algn="just" rtl="0">
              <a:spcBef>
                <a:spcPts val="0"/>
              </a:spcBef>
              <a:spcAft>
                <a:spcPts val="0"/>
              </a:spcAft>
              <a:buClr>
                <a:schemeClr val="dk1"/>
              </a:buClr>
              <a:buSzPts val="1100"/>
              <a:buChar char="●"/>
            </a:pPr>
            <a:r>
              <a:rPr lang="en" sz="1100" b="1">
                <a:solidFill>
                  <a:schemeClr val="dk1"/>
                </a:solidFill>
              </a:rPr>
              <a:t>Successful Outcome</a:t>
            </a:r>
            <a:r>
              <a:rPr lang="en" sz="1100">
                <a:solidFill>
                  <a:schemeClr val="dk1"/>
                </a:solidFill>
              </a:rPr>
              <a:t>: The DevOps team will have a new branch created that  has the proper naming, history, tracking information, and relationship with the main branch, and can be easily merged with the main branch when deemed appropriate.</a:t>
            </a: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r>
              <a:rPr lang="en" sz="1100" b="1"/>
              <a:t>Integration Testing </a:t>
            </a:r>
            <a:r>
              <a:rPr lang="en" sz="1100">
                <a:solidFill>
                  <a:schemeClr val="dk1"/>
                </a:solidFill>
              </a:rPr>
              <a:t>[2]</a:t>
            </a:r>
            <a:endParaRPr sz="1100" b="1"/>
          </a:p>
          <a:p>
            <a:pPr marL="0" lvl="0" indent="0" algn="just" rtl="0">
              <a:spcBef>
                <a:spcPts val="0"/>
              </a:spcBef>
              <a:spcAft>
                <a:spcPts val="0"/>
              </a:spcAft>
              <a:buNone/>
            </a:pPr>
            <a:r>
              <a:rPr lang="en" sz="1100" b="1">
                <a:solidFill>
                  <a:schemeClr val="dk1"/>
                </a:solidFill>
              </a:rPr>
              <a:t>Testing Tool(s): </a:t>
            </a:r>
            <a:r>
              <a:rPr lang="en" sz="1100">
                <a:solidFill>
                  <a:schemeClr val="dk1"/>
                </a:solidFill>
              </a:rPr>
              <a:t>Git environment, CI/CD application, IDEs</a:t>
            </a:r>
            <a:endParaRPr sz="1100" b="1"/>
          </a:p>
          <a:p>
            <a:pPr marL="457200" lvl="0" indent="-298450" algn="just" rtl="0">
              <a:spcBef>
                <a:spcPts val="0"/>
              </a:spcBef>
              <a:spcAft>
                <a:spcPts val="0"/>
              </a:spcAft>
              <a:buClr>
                <a:schemeClr val="dk1"/>
              </a:buClr>
              <a:buSzPts val="1100"/>
              <a:buChar char="●"/>
            </a:pPr>
            <a:r>
              <a:rPr lang="en" sz="1100">
                <a:solidFill>
                  <a:schemeClr val="dk1"/>
                </a:solidFill>
              </a:rPr>
              <a:t>Test that Git can successfully integrate with both our IDEs of choice as well as our CI/CD application, Jenkins.</a:t>
            </a:r>
            <a:endParaRPr sz="1100">
              <a:solidFill>
                <a:schemeClr val="dk1"/>
              </a:solidFill>
            </a:endParaRPr>
          </a:p>
          <a:p>
            <a:pPr marL="457200" lvl="0" indent="-298450" algn="just" rtl="0">
              <a:spcBef>
                <a:spcPts val="0"/>
              </a:spcBef>
              <a:spcAft>
                <a:spcPts val="0"/>
              </a:spcAft>
              <a:buClr>
                <a:schemeClr val="dk1"/>
              </a:buClr>
              <a:buSzPts val="1100"/>
              <a:buChar char="●"/>
            </a:pPr>
            <a:r>
              <a:rPr lang="en" sz="1100" b="1">
                <a:solidFill>
                  <a:schemeClr val="dk1"/>
                </a:solidFill>
              </a:rPr>
              <a:t>Test Case Example: </a:t>
            </a:r>
            <a:r>
              <a:rPr lang="en" sz="1100">
                <a:solidFill>
                  <a:schemeClr val="dk1"/>
                </a:solidFill>
              </a:rPr>
              <a:t>The DevOps team commits the code to AWS codecommit, where a Jenkins job is triggered to build the application, then executes the configured deployment steps to deploy the application to the AWS EC2 instance.</a:t>
            </a:r>
            <a:endParaRPr sz="1100">
              <a:solidFill>
                <a:schemeClr val="dk1"/>
              </a:solidFill>
            </a:endParaRPr>
          </a:p>
          <a:p>
            <a:pPr marL="457200" lvl="0" indent="-298450" algn="just" rtl="0">
              <a:spcBef>
                <a:spcPts val="0"/>
              </a:spcBef>
              <a:spcAft>
                <a:spcPts val="0"/>
              </a:spcAft>
              <a:buClr>
                <a:schemeClr val="dk1"/>
              </a:buClr>
              <a:buSzPts val="1100"/>
              <a:buChar char="●"/>
            </a:pPr>
            <a:r>
              <a:rPr lang="en" sz="1100" b="1">
                <a:solidFill>
                  <a:schemeClr val="dk1"/>
                </a:solidFill>
              </a:rPr>
              <a:t>Successful Outcome</a:t>
            </a:r>
            <a:r>
              <a:rPr lang="en" sz="1100">
                <a:solidFill>
                  <a:schemeClr val="dk1"/>
                </a:solidFill>
              </a:rPr>
              <a:t>: The application should deploy within 5-10 minutes if it is a small release, or within 10-15 minutes if it is a more complex release.</a:t>
            </a:r>
            <a:endParaRPr sz="1100">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endParaRPr sz="800">
              <a:solidFill>
                <a:schemeClr val="dk1"/>
              </a:solidFill>
            </a:endParaRPr>
          </a:p>
          <a:p>
            <a:pPr marL="0" lvl="0" indent="0" algn="just" rtl="0">
              <a:spcBef>
                <a:spcPts val="0"/>
              </a:spcBef>
              <a:spcAft>
                <a:spcPts val="0"/>
              </a:spcAft>
              <a:buNone/>
            </a:pPr>
            <a:r>
              <a:rPr lang="en" sz="800">
                <a:solidFill>
                  <a:schemeClr val="dk1"/>
                </a:solidFill>
              </a:rPr>
              <a:t>[1] </a:t>
            </a:r>
            <a:r>
              <a:rPr lang="en" sz="800" u="sng">
                <a:solidFill>
                  <a:schemeClr val="hlink"/>
                </a:solidFill>
                <a:hlinkClick r:id="rId3"/>
              </a:rPr>
              <a:t>https://www.microfocus.com/en-us/what-is/functional-testing#:~:text=Functional%20testing%20is%20a%20type,with%20the%20end%20user's%20expectations</a:t>
            </a:r>
            <a:r>
              <a:rPr lang="en" sz="800">
                <a:solidFill>
                  <a:schemeClr val="dk1"/>
                </a:solidFill>
              </a:rPr>
              <a:t>.</a:t>
            </a:r>
            <a:endParaRPr sz="800">
              <a:solidFill>
                <a:schemeClr val="dk1"/>
              </a:solidFill>
            </a:endParaRPr>
          </a:p>
          <a:p>
            <a:pPr marL="0" lvl="0" indent="0" algn="just" rtl="0">
              <a:spcBef>
                <a:spcPts val="0"/>
              </a:spcBef>
              <a:spcAft>
                <a:spcPts val="0"/>
              </a:spcAft>
              <a:buNone/>
            </a:pPr>
            <a:r>
              <a:rPr lang="en" sz="800">
                <a:solidFill>
                  <a:schemeClr val="dk1"/>
                </a:solidFill>
              </a:rPr>
              <a:t>[2]</a:t>
            </a:r>
            <a:r>
              <a:rPr lang="en" sz="800" u="sng">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https://www.techtarget.com/searchsoftwarequality/definition/integration-testing#:~:text=Integration%20testing%20%2D%2D%20also%20known,tested%20as%20a%20combined%20entity</a:t>
            </a:r>
            <a:r>
              <a:rPr lang="en" sz="800">
                <a:solidFill>
                  <a:schemeClr val="dk1"/>
                </a:solidFill>
                <a:latin typeface="Arial"/>
                <a:ea typeface="Arial"/>
                <a:cs typeface="Arial"/>
                <a:sym typeface="Arial"/>
              </a:rPr>
              <a:t>.</a:t>
            </a:r>
            <a:endParaRPr sz="800">
              <a:solidFill>
                <a:schemeClr val="dk1"/>
              </a:solidFill>
            </a:endParaRPr>
          </a:p>
        </p:txBody>
      </p:sp>
      <p:sp>
        <p:nvSpPr>
          <p:cNvPr id="888" name="Google Shape;888;g2466f403191_0_39"/>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Testing Methodology (1/2)</a:t>
            </a:r>
            <a:endParaRPr/>
          </a:p>
        </p:txBody>
      </p:sp>
      <p:sp>
        <p:nvSpPr>
          <p:cNvPr id="889" name="Google Shape;889;g2466f403191_0_39"/>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890" name="Google Shape;890;g2466f403191_0_39"/>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466f403191_0_46"/>
          <p:cNvSpPr txBox="1">
            <a:spLocks noGrp="1"/>
          </p:cNvSpPr>
          <p:nvPr>
            <p:ph type="body" idx="1"/>
          </p:nvPr>
        </p:nvSpPr>
        <p:spPr>
          <a:xfrm>
            <a:off x="713225" y="695275"/>
            <a:ext cx="7717500" cy="4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Validation</a:t>
            </a:r>
            <a:r>
              <a:rPr lang="en" sz="1100" b="1"/>
              <a:t> </a:t>
            </a:r>
            <a:r>
              <a:rPr lang="en" sz="1100">
                <a:solidFill>
                  <a:schemeClr val="dk1"/>
                </a:solidFill>
              </a:rPr>
              <a:t>[1]</a:t>
            </a:r>
            <a:endParaRPr sz="1100" b="1"/>
          </a:p>
          <a:p>
            <a:pPr marL="0" lvl="0" indent="0" algn="l" rtl="0">
              <a:spcBef>
                <a:spcPts val="0"/>
              </a:spcBef>
              <a:spcAft>
                <a:spcPts val="0"/>
              </a:spcAft>
              <a:buClr>
                <a:schemeClr val="dk1"/>
              </a:buClr>
              <a:buSzPts val="1100"/>
              <a:buFont typeface="Arial"/>
              <a:buNone/>
            </a:pPr>
            <a:r>
              <a:rPr lang="en" sz="1100" b="1">
                <a:solidFill>
                  <a:schemeClr val="dk1"/>
                </a:solidFill>
              </a:rPr>
              <a:t>Testing Tool(s): </a:t>
            </a:r>
            <a:r>
              <a:rPr lang="en" sz="1100">
                <a:solidFill>
                  <a:schemeClr val="dk1"/>
                </a:solidFill>
              </a:rPr>
              <a:t>Git environment, customized scripts</a:t>
            </a:r>
            <a:endParaRPr sz="1100" b="1"/>
          </a:p>
          <a:p>
            <a:pPr marL="457200" lvl="0" indent="-298450" algn="l" rtl="0">
              <a:spcBef>
                <a:spcPts val="0"/>
              </a:spcBef>
              <a:spcAft>
                <a:spcPts val="0"/>
              </a:spcAft>
              <a:buClr>
                <a:schemeClr val="dk1"/>
              </a:buClr>
              <a:buSzPts val="1100"/>
              <a:buChar char="●"/>
            </a:pPr>
            <a:r>
              <a:rPr lang="en" sz="1100">
                <a:solidFill>
                  <a:schemeClr val="dk1"/>
                </a:solidFill>
              </a:rPr>
              <a:t>We want to compare the SVN repository to the sandbox environment and the actual Git repository to ensure that the repositories are the same. (Binary File Comparison)</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Test Case Example: </a:t>
            </a:r>
            <a:r>
              <a:rPr lang="en" sz="1100">
                <a:solidFill>
                  <a:schemeClr val="dk1"/>
                </a:solidFill>
              </a:rPr>
              <a:t>DevOps Team would create their own scripts to compare the SVN repository to the Git repository and execute them, giving the different path files. Devops Team would then review the comparison report after execution and look for any discrepancies.</a:t>
            </a:r>
            <a:r>
              <a:rPr lang="en" sz="1100" b="1">
                <a:solidFill>
                  <a:schemeClr val="dk1"/>
                </a:solidFill>
              </a:rPr>
              <a:t> </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Successful Outcome: </a:t>
            </a:r>
            <a:r>
              <a:rPr lang="en" sz="1100">
                <a:solidFill>
                  <a:schemeClr val="dk1"/>
                </a:solidFill>
              </a:rPr>
              <a:t>The SVN repository, Git repository and the sandbox environment are all the same, and have no discrepancies or variations between them.</a:t>
            </a:r>
            <a:endParaRPr sz="1100" b="1"/>
          </a:p>
          <a:p>
            <a:pPr marL="0" lvl="0" indent="0" algn="l" rtl="0">
              <a:spcBef>
                <a:spcPts val="0"/>
              </a:spcBef>
              <a:spcAft>
                <a:spcPts val="0"/>
              </a:spcAft>
              <a:buNone/>
            </a:pPr>
            <a:endParaRPr sz="1100" b="1"/>
          </a:p>
          <a:p>
            <a:pPr marL="0" lvl="0" indent="0" algn="l" rtl="0">
              <a:spcBef>
                <a:spcPts val="0"/>
              </a:spcBef>
              <a:spcAft>
                <a:spcPts val="0"/>
              </a:spcAft>
              <a:buNone/>
            </a:pPr>
            <a:r>
              <a:rPr lang="en" sz="1100" b="1"/>
              <a:t>User Acceptance Testing </a:t>
            </a:r>
            <a:r>
              <a:rPr lang="en" sz="1100">
                <a:solidFill>
                  <a:schemeClr val="dk1"/>
                </a:solidFill>
              </a:rPr>
              <a:t>[2]</a:t>
            </a:r>
            <a:endParaRPr sz="1100" b="1"/>
          </a:p>
          <a:p>
            <a:pPr marL="0" lvl="0" indent="0" algn="l" rtl="0">
              <a:spcBef>
                <a:spcPts val="0"/>
              </a:spcBef>
              <a:spcAft>
                <a:spcPts val="0"/>
              </a:spcAft>
              <a:buNone/>
            </a:pPr>
            <a:r>
              <a:rPr lang="en" sz="1100" b="1">
                <a:solidFill>
                  <a:schemeClr val="dk1"/>
                </a:solidFill>
              </a:rPr>
              <a:t>Testing Tool(s): </a:t>
            </a:r>
            <a:r>
              <a:rPr lang="en" sz="1100">
                <a:solidFill>
                  <a:schemeClr val="dk1"/>
                </a:solidFill>
              </a:rPr>
              <a:t>Git environment, customized scripts</a:t>
            </a:r>
            <a:endParaRPr sz="1100" b="1"/>
          </a:p>
          <a:p>
            <a:pPr marL="457200" lvl="0" indent="-298450" algn="l" rtl="0">
              <a:spcBef>
                <a:spcPts val="0"/>
              </a:spcBef>
              <a:spcAft>
                <a:spcPts val="0"/>
              </a:spcAft>
              <a:buClr>
                <a:schemeClr val="dk1"/>
              </a:buClr>
              <a:buSzPts val="1100"/>
              <a:buChar char="●"/>
            </a:pPr>
            <a:r>
              <a:rPr lang="en" sz="1100">
                <a:solidFill>
                  <a:schemeClr val="dk1"/>
                </a:solidFill>
              </a:rPr>
              <a:t>We want to ensure that any bugs identified when we go-live are logged, classified per our bug management policies, and then resolved. These bugs that are identified should be have low severity.</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Test Case: </a:t>
            </a:r>
            <a:r>
              <a:rPr lang="en" sz="1100">
                <a:solidFill>
                  <a:schemeClr val="dk1"/>
                </a:solidFill>
              </a:rPr>
              <a:t>Our developer teams will attempt to access repositories that they should not have access to per the governance guidelines set by the System Admin. </a:t>
            </a:r>
            <a:endParaRPr sz="1100">
              <a:solidFill>
                <a:schemeClr val="dk1"/>
              </a:solidFill>
            </a:endParaRPr>
          </a:p>
          <a:p>
            <a:pPr marL="457200" lvl="0" indent="-298450" algn="l" rtl="0">
              <a:spcBef>
                <a:spcPts val="0"/>
              </a:spcBef>
              <a:spcAft>
                <a:spcPts val="0"/>
              </a:spcAft>
              <a:buClr>
                <a:schemeClr val="dk1"/>
              </a:buClr>
              <a:buSzPts val="1100"/>
              <a:buChar char="●"/>
            </a:pPr>
            <a:r>
              <a:rPr lang="en" sz="1100" b="1">
                <a:solidFill>
                  <a:schemeClr val="dk1"/>
                </a:solidFill>
              </a:rPr>
              <a:t>Successful Outcome: </a:t>
            </a:r>
            <a:r>
              <a:rPr lang="en" sz="1100">
                <a:solidFill>
                  <a:schemeClr val="dk1"/>
                </a:solidFill>
              </a:rPr>
              <a:t>Every member of the developer teams should only be able to access the repositories that they have been given explicit access to. Any unauthorized access will be reported to the System Admin and the DevOps team for quick resolution. </a:t>
            </a:r>
            <a:endParaRPr sz="11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800">
                <a:solidFill>
                  <a:schemeClr val="dk1"/>
                </a:solidFill>
              </a:rPr>
              <a:t>[1]</a:t>
            </a:r>
            <a:r>
              <a:rPr lang="en" sz="800" u="sng">
                <a:solidFill>
                  <a:schemeClr val="hlink"/>
                </a:solidFill>
                <a:hlinkClick r:id="rId3"/>
              </a:rPr>
              <a:t>https://decemberlabs.com/blog/validation-testing/#:~:text=Validation%20testing%20is%20the%20Quality,product%20meets%20its%20acceptance%20criteria</a:t>
            </a:r>
            <a:r>
              <a:rPr lang="en" sz="800">
                <a:solidFill>
                  <a:schemeClr val="dk1"/>
                </a:solidFill>
              </a:rPr>
              <a:t>.</a:t>
            </a:r>
            <a:endParaRPr sz="800">
              <a:solidFill>
                <a:schemeClr val="dk1"/>
              </a:solidFill>
            </a:endParaRPr>
          </a:p>
          <a:p>
            <a:pPr marL="0" lvl="0" indent="0" algn="l" rtl="0">
              <a:spcBef>
                <a:spcPts val="0"/>
              </a:spcBef>
              <a:spcAft>
                <a:spcPts val="0"/>
              </a:spcAft>
              <a:buNone/>
            </a:pPr>
            <a:r>
              <a:rPr lang="en" sz="800">
                <a:solidFill>
                  <a:schemeClr val="dk1"/>
                </a:solidFill>
              </a:rPr>
              <a:t>[2] </a:t>
            </a:r>
            <a:r>
              <a:rPr lang="en" sz="800" u="sng">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https://www.guru99.com/user-acceptance-testing.html</a:t>
            </a:r>
            <a:endParaRPr sz="800">
              <a:solidFill>
                <a:schemeClr val="dk1"/>
              </a:solidFill>
            </a:endParaRPr>
          </a:p>
          <a:p>
            <a:pPr marL="0" lvl="0" indent="0" algn="l" rtl="0">
              <a:spcBef>
                <a:spcPts val="0"/>
              </a:spcBef>
              <a:spcAft>
                <a:spcPts val="0"/>
              </a:spcAft>
              <a:buNone/>
            </a:pPr>
            <a:endParaRPr>
              <a:solidFill>
                <a:schemeClr val="dk1"/>
              </a:solidFill>
            </a:endParaRPr>
          </a:p>
        </p:txBody>
      </p:sp>
      <p:sp>
        <p:nvSpPr>
          <p:cNvPr id="896" name="Google Shape;896;g2466f403191_0_46"/>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897" name="Google Shape;897;g2466f403191_0_46"/>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Testing Methodology (2/2)</a:t>
            </a:r>
            <a:endParaRPr/>
          </a:p>
        </p:txBody>
      </p:sp>
      <p:sp>
        <p:nvSpPr>
          <p:cNvPr id="898" name="Google Shape;898;g2466f403191_0_4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2466f403191_0_18"/>
          <p:cNvSpPr txBox="1">
            <a:spLocks noGrp="1"/>
          </p:cNvSpPr>
          <p:nvPr>
            <p:ph type="title"/>
          </p:nvPr>
        </p:nvSpPr>
        <p:spPr>
          <a:xfrm>
            <a:off x="3723850" y="21755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Release</a:t>
            </a:r>
            <a:endParaRPr/>
          </a:p>
        </p:txBody>
      </p:sp>
      <p:sp>
        <p:nvSpPr>
          <p:cNvPr id="904" name="Google Shape;904;g2466f403191_0_18"/>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03.e</a:t>
            </a:r>
            <a:endParaRPr/>
          </a:p>
        </p:txBody>
      </p:sp>
      <p:sp>
        <p:nvSpPr>
          <p:cNvPr id="905" name="Google Shape;905;g2466f403191_0_1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53</a:t>
            </a:fld>
            <a:endParaRPr/>
          </a:p>
        </p:txBody>
      </p:sp>
      <p:sp>
        <p:nvSpPr>
          <p:cNvPr id="906" name="Google Shape;906;g2466f403191_0_1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
        <p:nvSpPr>
          <p:cNvPr id="907" name="Google Shape;907;g2466f403191_0_18"/>
          <p:cNvSpPr txBox="1"/>
          <p:nvPr/>
        </p:nvSpPr>
        <p:spPr>
          <a:xfrm>
            <a:off x="5882650" y="2954525"/>
            <a:ext cx="27540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Release Roadmap</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Release Criteria</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Release Checklist</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solidFill>
                  <a:schemeClr val="dk1"/>
                </a:solidFill>
                <a:latin typeface="Montserrat"/>
                <a:ea typeface="Montserrat"/>
                <a:cs typeface="Montserrat"/>
                <a:sym typeface="Montserrat"/>
              </a:rPr>
              <a:t>Branch Management</a:t>
            </a:r>
            <a:endParaRPr>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a:latin typeface="Montserrat"/>
                <a:ea typeface="Montserrat"/>
                <a:cs typeface="Montserrat"/>
                <a:sym typeface="Montserrat"/>
              </a:rPr>
              <a:t>Bug Management</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225671193d3_0_0"/>
          <p:cNvSpPr txBox="1">
            <a:spLocks noGrp="1"/>
          </p:cNvSpPr>
          <p:nvPr>
            <p:ph type="title"/>
          </p:nvPr>
        </p:nvSpPr>
        <p:spPr>
          <a:xfrm>
            <a:off x="713250" y="-1335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Release Criteria</a:t>
            </a:r>
            <a:endParaRPr sz="2500"/>
          </a:p>
        </p:txBody>
      </p:sp>
      <p:sp>
        <p:nvSpPr>
          <p:cNvPr id="913" name="Google Shape;913;g225671193d3_0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54</a:t>
            </a:fld>
            <a:endParaRPr/>
          </a:p>
        </p:txBody>
      </p:sp>
      <p:graphicFrame>
        <p:nvGraphicFramePr>
          <p:cNvPr id="914" name="Google Shape;914;g225671193d3_0_0"/>
          <p:cNvGraphicFramePr/>
          <p:nvPr/>
        </p:nvGraphicFramePr>
        <p:xfrm>
          <a:off x="71200" y="546000"/>
          <a:ext cx="3000000" cy="3000000"/>
        </p:xfrm>
        <a:graphic>
          <a:graphicData uri="http://schemas.openxmlformats.org/drawingml/2006/table">
            <a:tbl>
              <a:tblPr>
                <a:noFill/>
                <a:tableStyleId>{F5802A41-2647-4E00-BD20-C9F0C0F11A04}</a:tableStyleId>
              </a:tblPr>
              <a:tblGrid>
                <a:gridCol w="2067950">
                  <a:extLst>
                    <a:ext uri="{9D8B030D-6E8A-4147-A177-3AD203B41FA5}">
                      <a16:colId xmlns:a16="http://schemas.microsoft.com/office/drawing/2014/main" val="20000"/>
                    </a:ext>
                  </a:extLst>
                </a:gridCol>
                <a:gridCol w="2067950">
                  <a:extLst>
                    <a:ext uri="{9D8B030D-6E8A-4147-A177-3AD203B41FA5}">
                      <a16:colId xmlns:a16="http://schemas.microsoft.com/office/drawing/2014/main" val="20001"/>
                    </a:ext>
                  </a:extLst>
                </a:gridCol>
                <a:gridCol w="2067950">
                  <a:extLst>
                    <a:ext uri="{9D8B030D-6E8A-4147-A177-3AD203B41FA5}">
                      <a16:colId xmlns:a16="http://schemas.microsoft.com/office/drawing/2014/main" val="20002"/>
                    </a:ext>
                  </a:extLst>
                </a:gridCol>
                <a:gridCol w="2802750">
                  <a:extLst>
                    <a:ext uri="{9D8B030D-6E8A-4147-A177-3AD203B41FA5}">
                      <a16:colId xmlns:a16="http://schemas.microsoft.com/office/drawing/2014/main" val="20003"/>
                    </a:ext>
                  </a:extLst>
                </a:gridCol>
              </a:tblGrid>
              <a:tr h="288450">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CRITERIA</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WHAT</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WHY</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800" b="1">
                          <a:solidFill>
                            <a:schemeClr val="lt1"/>
                          </a:solidFill>
                          <a:latin typeface="Montserrat"/>
                          <a:ea typeface="Montserrat"/>
                          <a:cs typeface="Montserrat"/>
                          <a:sym typeface="Montserrat"/>
                        </a:rPr>
                        <a:t>HOW</a:t>
                      </a:r>
                      <a:endParaRPr sz="800" b="1">
                        <a:solidFill>
                          <a:schemeClr val="lt1"/>
                        </a:solidFill>
                        <a:latin typeface="Montserrat"/>
                        <a:ea typeface="Montserrat"/>
                        <a:cs typeface="Montserrat"/>
                        <a:sym typeface="Montserrat"/>
                      </a:endParaRPr>
                    </a:p>
                  </a:txBody>
                  <a:tcPr marL="91425" marR="91425" marT="91425" marB="91425">
                    <a:solidFill>
                      <a:schemeClr val="accent5"/>
                    </a:solidFill>
                  </a:tcPr>
                </a:tc>
                <a:extLst>
                  <a:ext uri="{0D108BD9-81ED-4DB2-BD59-A6C34878D82A}">
                    <a16:rowId xmlns:a16="http://schemas.microsoft.com/office/drawing/2014/main" val="10000"/>
                  </a:ext>
                </a:extLst>
              </a:tr>
              <a:tr h="707400">
                <a:tc>
                  <a:txBody>
                    <a:bodyPr/>
                    <a:lstStyle/>
                    <a:p>
                      <a:pPr marL="0" lvl="0" indent="0" algn="l" rtl="0">
                        <a:spcBef>
                          <a:spcPts val="0"/>
                        </a:spcBef>
                        <a:spcAft>
                          <a:spcPts val="0"/>
                        </a:spcAft>
                        <a:buNone/>
                      </a:pPr>
                      <a:r>
                        <a:rPr lang="en" sz="900" b="1">
                          <a:latin typeface="Montserrat"/>
                          <a:ea typeface="Montserrat"/>
                          <a:cs typeface="Montserrat"/>
                          <a:sym typeface="Montserrat"/>
                        </a:rPr>
                        <a:t>Successful Compilation and Build for all Platforms</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800">
                          <a:latin typeface="Montserrat"/>
                          <a:ea typeface="Montserrat"/>
                          <a:cs typeface="Montserrat"/>
                          <a:sym typeface="Montserrat"/>
                        </a:rPr>
                        <a:t>Git must compile and build without errors for Windows, macOS, and Linux platforms using the latest stable versions of compilers and build tools.</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Since our company requires cross-platform compatibility, we need to ensure that the Git software is compatible and functional across different operating systems. Any friction about compatibility may hinder our release process since some of our customers will suffer.</a:t>
                      </a: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Development Lead will conduct comprehensive build tests on each platform using automated build scripts and continuous integration systems. Any build errors or compatibility issues must be addressed and resolved before the release.</a:t>
                      </a:r>
                      <a:endParaRPr sz="7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496100">
                <a:tc>
                  <a:txBody>
                    <a:bodyPr/>
                    <a:lstStyle/>
                    <a:p>
                      <a:pPr marL="0" lvl="0" indent="0" algn="l" rtl="0">
                        <a:spcBef>
                          <a:spcPts val="0"/>
                        </a:spcBef>
                        <a:spcAft>
                          <a:spcPts val="0"/>
                        </a:spcAft>
                        <a:buNone/>
                      </a:pPr>
                      <a:r>
                        <a:rPr lang="en" sz="900" b="1">
                          <a:latin typeface="Montserrat"/>
                          <a:ea typeface="Montserrat"/>
                          <a:cs typeface="Montserrat"/>
                          <a:sym typeface="Montserrat"/>
                        </a:rPr>
                        <a:t>Zero High Priority and Critical Severity Bugs</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800">
                          <a:latin typeface="Montserrat"/>
                          <a:ea typeface="Montserrat"/>
                          <a:cs typeface="Montserrat"/>
                          <a:sym typeface="Montserrat"/>
                        </a:rPr>
                        <a:t>No high priority or critical severity bugs should be open in the bug tracking system at the time of release.</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High priority and critical severity bugs can significantly impact the stability, security, and functionality of the system, posing risks to customers.</a:t>
                      </a: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QA Lead will implement a robust bug tracking system and conduct regular bug triaging sessions. High priority and critical bugs must be addressed and resolved before the release.</a:t>
                      </a:r>
                      <a:endParaRPr sz="7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500750">
                <a:tc>
                  <a:txBody>
                    <a:bodyPr/>
                    <a:lstStyle/>
                    <a:p>
                      <a:pPr marL="0" lvl="0" indent="0" algn="l" rtl="0">
                        <a:spcBef>
                          <a:spcPts val="0"/>
                        </a:spcBef>
                        <a:spcAft>
                          <a:spcPts val="0"/>
                        </a:spcAft>
                        <a:buNone/>
                      </a:pPr>
                      <a:r>
                        <a:rPr lang="en" sz="900" b="1">
                          <a:latin typeface="Montserrat"/>
                          <a:ea typeface="Montserrat"/>
                          <a:cs typeface="Montserrat"/>
                          <a:sym typeface="Montserrat"/>
                        </a:rPr>
                        <a:t>High-Quality Testing and Acceptance</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800">
                          <a:latin typeface="Montserrat"/>
                          <a:ea typeface="Montserrat"/>
                          <a:cs typeface="Montserrat"/>
                          <a:sym typeface="Montserrat"/>
                        </a:rPr>
                        <a:t>Achieve a pass rate of at least 95% for critical functional tests outlined in the test plan, as well as gather positive customer feedback during the user acceptance testing phase.</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Effective testing ensures that the software meets functional requirements, maintains stability, and delivers a positive user experience.</a:t>
                      </a: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QA Lead will design comprehensive test plans covering all critical functionality, execute rigorous testing procedures, and involve QA experts to ensure thorough test coverage. Customer feedback should be actively sought and incorporated into the release decision.</a:t>
                      </a:r>
                      <a:endParaRPr sz="7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06550">
                <a:tc>
                  <a:txBody>
                    <a:bodyPr/>
                    <a:lstStyle/>
                    <a:p>
                      <a:pPr marL="0" lvl="0" indent="0" algn="l" rtl="0">
                        <a:spcBef>
                          <a:spcPts val="0"/>
                        </a:spcBef>
                        <a:spcAft>
                          <a:spcPts val="0"/>
                        </a:spcAft>
                        <a:buNone/>
                      </a:pPr>
                      <a:r>
                        <a:rPr lang="en" sz="900" b="1">
                          <a:latin typeface="Montserrat"/>
                          <a:ea typeface="Montserrat"/>
                          <a:cs typeface="Montserrat"/>
                          <a:sym typeface="Montserrat"/>
                        </a:rPr>
                        <a:t>Bug</a:t>
                      </a:r>
                      <a:r>
                        <a:rPr lang="en" sz="900" b="1">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 Discovery and Resolution</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None/>
                      </a:pPr>
                      <a:r>
                        <a:rPr lang="en" sz="800">
                          <a:latin typeface="Montserrat"/>
                          <a:ea typeface="Montserrat"/>
                          <a:cs typeface="Montserrat"/>
                          <a:sym typeface="Montserrat"/>
                        </a:rPr>
                        <a:t>Reduce the number of open bugs by 50% over the last three weeks leading up to the release.</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Reducing the number of open bugs indicates continuous improvement in the software's stability and reliability, minimizing customer disruptions.</a:t>
                      </a: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700">
                          <a:latin typeface="Montserrat"/>
                          <a:ea typeface="Montserrat"/>
                          <a:cs typeface="Montserrat"/>
                          <a:sym typeface="Montserrat"/>
                        </a:rPr>
                        <a:t>Release Manager will regularly monitor and track open bugs, conduct root cause analysis for recurring issues, and assign dedicated resources to resolve them. The trend should show a steady decrease in open bugs leading up to the release.</a:t>
                      </a:r>
                      <a:endParaRPr sz="7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50525">
                <a:tc>
                  <a:txBody>
                    <a:bodyPr/>
                    <a:lstStyle/>
                    <a:p>
                      <a:pPr marL="0" lvl="0" indent="0" algn="l"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Customer Adoption and Success</a:t>
                      </a:r>
                      <a:endParaRPr sz="900" b="1">
                        <a:latin typeface="Montserrat"/>
                        <a:ea typeface="Montserrat"/>
                        <a:cs typeface="Montserrat"/>
                        <a:sym typeface="Montserrat"/>
                      </a:endParaRPr>
                    </a:p>
                  </a:txBody>
                  <a:tcPr marL="91425" marR="91425" marT="91425" marB="91425">
                    <a:solidFill>
                      <a:schemeClr val="lt2"/>
                    </a:solidFill>
                  </a:tcPr>
                </a:tc>
                <a:tc>
                  <a:txBody>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Achieve a minimum of 80% customer adoption by Customer Zero, as measured by the number of active customers using the migrated Git system and providing positive feedback.</a:t>
                      </a:r>
                      <a:endParaRPr sz="8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Ensuring that Customer Zero fully adopt and benefit from the software leads to long-term business relationships and positive referrals. A low adoption rate may signal low customer satisfaction and eventually may cause release delays.</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Customer Success team will ensure smooth adoption of the Git system, address any challenges faced by Customer Zero, provide comprehensive documentation and training resources, and actively measure customer satisfaction and usage metrics.</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915" name="Google Shape;915;g225671193d3_0_0"/>
          <p:cNvSpPr txBox="1"/>
          <p:nvPr/>
        </p:nvSpPr>
        <p:spPr>
          <a:xfrm>
            <a:off x="107650" y="4842525"/>
            <a:ext cx="576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a:t>
            </a:r>
            <a:r>
              <a:rPr lang="en" sz="60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https://www.jrothman.com/articles/2002/03/release-criteria-is-this-software-done</a:t>
            </a:r>
            <a:endParaRPr sz="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[2] </a:t>
            </a:r>
            <a:r>
              <a:rPr lang="en" sz="60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https://karlwiegers.medium.com/are-we-there-yet-defining-product-release-criteria-9fa7e66870e9</a:t>
            </a:r>
            <a:endParaRPr sz="600">
              <a:solidFill>
                <a:schemeClr val="dk1"/>
              </a:solidFill>
              <a:latin typeface="Montserrat"/>
              <a:ea typeface="Montserrat"/>
              <a:cs typeface="Montserrat"/>
              <a:sym typeface="Montserrat"/>
            </a:endParaRPr>
          </a:p>
          <a:p>
            <a:pPr marL="0" lvl="0" indent="0" algn="l" rtl="0">
              <a:spcBef>
                <a:spcPts val="0"/>
              </a:spcBef>
              <a:spcAft>
                <a:spcPts val="0"/>
              </a:spcAft>
              <a:buNone/>
            </a:pPr>
            <a:endParaRPr sz="600">
              <a:solidFill>
                <a:schemeClr val="dk1"/>
              </a:solidFill>
              <a:latin typeface="Montserrat"/>
              <a:ea typeface="Montserrat"/>
              <a:cs typeface="Montserrat"/>
              <a:sym typeface="Montserrat"/>
            </a:endParaRPr>
          </a:p>
        </p:txBody>
      </p:sp>
      <p:sp>
        <p:nvSpPr>
          <p:cNvPr id="916" name="Google Shape;916;g225671193d3_0_0"/>
          <p:cNvSpPr txBox="1"/>
          <p:nvPr/>
        </p:nvSpPr>
        <p:spPr>
          <a:xfrm>
            <a:off x="8843700" y="4630050"/>
            <a:ext cx="300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a:t>
            </a:r>
            <a:endParaRPr sz="600">
              <a:solidFill>
                <a:schemeClr val="dk1"/>
              </a:solidFill>
              <a:latin typeface="Montserrat"/>
              <a:ea typeface="Montserrat"/>
              <a:cs typeface="Montserrat"/>
              <a:sym typeface="Montserrat"/>
            </a:endParaRPr>
          </a:p>
        </p:txBody>
      </p:sp>
      <p:sp>
        <p:nvSpPr>
          <p:cNvPr id="917" name="Google Shape;917;g225671193d3_0_0"/>
          <p:cNvSpPr txBox="1"/>
          <p:nvPr/>
        </p:nvSpPr>
        <p:spPr>
          <a:xfrm>
            <a:off x="8942200" y="4630050"/>
            <a:ext cx="300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[2]</a:t>
            </a:r>
            <a:endParaRPr sz="600">
              <a:solidFill>
                <a:schemeClr val="dk1"/>
              </a:solidFill>
              <a:latin typeface="Montserrat"/>
              <a:ea typeface="Montserrat"/>
              <a:cs typeface="Montserrat"/>
              <a:sym typeface="Montserrat"/>
            </a:endParaRPr>
          </a:p>
        </p:txBody>
      </p:sp>
      <p:sp>
        <p:nvSpPr>
          <p:cNvPr id="918" name="Google Shape;918;g225671193d3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244b18a0c1a_4_12"/>
          <p:cNvSpPr txBox="1">
            <a:spLocks noGrp="1"/>
          </p:cNvSpPr>
          <p:nvPr>
            <p:ph type="body" idx="1"/>
          </p:nvPr>
        </p:nvSpPr>
        <p:spPr>
          <a:xfrm>
            <a:off x="713250" y="988651"/>
            <a:ext cx="7717500" cy="36801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p>
          <a:p>
            <a:pPr marL="0" lvl="0" indent="0" algn="l" rtl="0">
              <a:spcBef>
                <a:spcPts val="0"/>
              </a:spcBef>
              <a:spcAft>
                <a:spcPts val="0"/>
              </a:spcAft>
              <a:buNone/>
            </a:pPr>
            <a:endParaRPr/>
          </a:p>
        </p:txBody>
      </p:sp>
      <p:sp>
        <p:nvSpPr>
          <p:cNvPr id="924" name="Google Shape;924;g244b18a0c1a_4_12"/>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55</a:t>
            </a:fld>
            <a:endParaRPr/>
          </a:p>
        </p:txBody>
      </p:sp>
      <p:sp>
        <p:nvSpPr>
          <p:cNvPr id="925" name="Google Shape;925;g244b18a0c1a_4_12"/>
          <p:cNvSpPr txBox="1"/>
          <p:nvPr/>
        </p:nvSpPr>
        <p:spPr>
          <a:xfrm>
            <a:off x="277825" y="4701825"/>
            <a:ext cx="815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[1]</a:t>
            </a:r>
            <a:r>
              <a:rPr lang="en" sz="800" u="sng">
                <a:solidFill>
                  <a:schemeClr val="hlink"/>
                </a:solidFill>
                <a:latin typeface="Montserrat"/>
                <a:ea typeface="Montserrat"/>
                <a:cs typeface="Montserrat"/>
                <a:sym typeface="Montserrat"/>
                <a:hlinkClick r:id="rId3"/>
              </a:rPr>
              <a:t>https://www.indeed.com/career-advice/career-development/release-management-checklist#:~:text=A%20release%20management%20checklist%20is%20a%20document%20that%20details%20all,to%20quality%20checks%20and%20delivery</a:t>
            </a:r>
            <a:r>
              <a:rPr lang="en" sz="800">
                <a:latin typeface="Montserrat"/>
                <a:ea typeface="Montserrat"/>
                <a:cs typeface="Montserrat"/>
                <a:sym typeface="Montserrat"/>
              </a:rPr>
              <a:t>.</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[2]</a:t>
            </a:r>
            <a:r>
              <a:rPr lang="en" sz="800" u="sng">
                <a:solidFill>
                  <a:schemeClr val="hlink"/>
                </a:solidFill>
                <a:latin typeface="Montserrat"/>
                <a:ea typeface="Montserrat"/>
                <a:cs typeface="Montserrat"/>
                <a:sym typeface="Montserrat"/>
                <a:hlinkClick r:id="rId4"/>
              </a:rPr>
              <a:t>https://www.smartsheet.com/sites/default/files/IC-Release-Management-Checklist-Template-10615_PDF.pdf</a:t>
            </a:r>
            <a:r>
              <a:rPr lang="en" sz="800">
                <a:latin typeface="Montserrat"/>
                <a:ea typeface="Montserrat"/>
                <a:cs typeface="Montserrat"/>
                <a:sym typeface="Montserrat"/>
              </a:rPr>
              <a:t> </a:t>
            </a:r>
            <a:endParaRPr sz="800">
              <a:latin typeface="Montserrat"/>
              <a:ea typeface="Montserrat"/>
              <a:cs typeface="Montserrat"/>
              <a:sym typeface="Montserrat"/>
            </a:endParaRPr>
          </a:p>
        </p:txBody>
      </p:sp>
      <p:sp>
        <p:nvSpPr>
          <p:cNvPr id="926" name="Google Shape;926;g244b18a0c1a_4_12"/>
          <p:cNvSpPr txBox="1"/>
          <p:nvPr/>
        </p:nvSpPr>
        <p:spPr>
          <a:xfrm>
            <a:off x="4103400" y="384050"/>
            <a:ext cx="54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latin typeface="Montserrat"/>
              <a:ea typeface="Montserrat"/>
              <a:cs typeface="Montserrat"/>
              <a:sym typeface="Montserrat"/>
            </a:endParaRPr>
          </a:p>
        </p:txBody>
      </p:sp>
      <p:pic>
        <p:nvPicPr>
          <p:cNvPr id="927" name="Google Shape;927;g244b18a0c1a_4_12"/>
          <p:cNvPicPr preferRelativeResize="0"/>
          <p:nvPr/>
        </p:nvPicPr>
        <p:blipFill rotWithShape="1">
          <a:blip r:embed="rId5">
            <a:alphaModFix/>
          </a:blip>
          <a:srcRect l="748" r="758"/>
          <a:stretch/>
        </p:blipFill>
        <p:spPr>
          <a:xfrm>
            <a:off x="694041" y="691862"/>
            <a:ext cx="7755933" cy="3852952"/>
          </a:xfrm>
          <a:prstGeom prst="rect">
            <a:avLst/>
          </a:prstGeom>
          <a:noFill/>
          <a:ln>
            <a:noFill/>
          </a:ln>
        </p:spPr>
      </p:pic>
      <p:sp>
        <p:nvSpPr>
          <p:cNvPr id="928" name="Google Shape;928;g244b18a0c1a_4_12"/>
          <p:cNvSpPr txBox="1">
            <a:spLocks noGrp="1"/>
          </p:cNvSpPr>
          <p:nvPr>
            <p:ph type="title"/>
          </p:nvPr>
        </p:nvSpPr>
        <p:spPr>
          <a:xfrm>
            <a:off x="713238" y="1191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Release Checklist </a:t>
            </a:r>
            <a:r>
              <a:rPr lang="en" sz="800" b="0">
                <a:solidFill>
                  <a:schemeClr val="dk1"/>
                </a:solidFill>
              </a:rPr>
              <a:t>[1][2]</a:t>
            </a:r>
            <a:endParaRPr sz="2500"/>
          </a:p>
        </p:txBody>
      </p:sp>
      <p:sp>
        <p:nvSpPr>
          <p:cNvPr id="929" name="Google Shape;929;g244b18a0c1a_4_1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24e2f315b63_0_0"/>
          <p:cNvSpPr/>
          <p:nvPr/>
        </p:nvSpPr>
        <p:spPr>
          <a:xfrm>
            <a:off x="2134175" y="744325"/>
            <a:ext cx="1023900" cy="115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24e2f315b63_0_0"/>
          <p:cNvSpPr/>
          <p:nvPr/>
        </p:nvSpPr>
        <p:spPr>
          <a:xfrm>
            <a:off x="7750325" y="744325"/>
            <a:ext cx="1197000" cy="115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24e2f315b63_0_0"/>
          <p:cNvSpPr/>
          <p:nvPr/>
        </p:nvSpPr>
        <p:spPr>
          <a:xfrm>
            <a:off x="6586825" y="744325"/>
            <a:ext cx="1148700" cy="115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g24e2f315b63_0_0"/>
          <p:cNvSpPr/>
          <p:nvPr/>
        </p:nvSpPr>
        <p:spPr>
          <a:xfrm>
            <a:off x="5379225" y="744325"/>
            <a:ext cx="1148700" cy="115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g24e2f315b63_0_0"/>
          <p:cNvSpPr/>
          <p:nvPr/>
        </p:nvSpPr>
        <p:spPr>
          <a:xfrm>
            <a:off x="4182225" y="744325"/>
            <a:ext cx="1197000" cy="115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39" name="Google Shape;939;g24e2f315b63_0_0"/>
          <p:cNvGraphicFramePr/>
          <p:nvPr/>
        </p:nvGraphicFramePr>
        <p:xfrm>
          <a:off x="86125" y="399175"/>
          <a:ext cx="3000000" cy="3000000"/>
        </p:xfrm>
        <a:graphic>
          <a:graphicData uri="http://schemas.openxmlformats.org/drawingml/2006/table">
            <a:tbl>
              <a:tblPr>
                <a:noFill/>
                <a:tableStyleId>{F5802A41-2647-4E00-BD20-C9F0C0F11A04}</a:tableStyleId>
              </a:tblPr>
              <a:tblGrid>
                <a:gridCol w="1025550">
                  <a:extLst>
                    <a:ext uri="{9D8B030D-6E8A-4147-A177-3AD203B41FA5}">
                      <a16:colId xmlns:a16="http://schemas.microsoft.com/office/drawing/2014/main" val="20000"/>
                    </a:ext>
                  </a:extLst>
                </a:gridCol>
                <a:gridCol w="1025550">
                  <a:extLst>
                    <a:ext uri="{9D8B030D-6E8A-4147-A177-3AD203B41FA5}">
                      <a16:colId xmlns:a16="http://schemas.microsoft.com/office/drawing/2014/main" val="20001"/>
                    </a:ext>
                  </a:extLst>
                </a:gridCol>
                <a:gridCol w="1025550">
                  <a:extLst>
                    <a:ext uri="{9D8B030D-6E8A-4147-A177-3AD203B41FA5}">
                      <a16:colId xmlns:a16="http://schemas.microsoft.com/office/drawing/2014/main" val="20002"/>
                    </a:ext>
                  </a:extLst>
                </a:gridCol>
                <a:gridCol w="1025550">
                  <a:extLst>
                    <a:ext uri="{9D8B030D-6E8A-4147-A177-3AD203B41FA5}">
                      <a16:colId xmlns:a16="http://schemas.microsoft.com/office/drawing/2014/main" val="20003"/>
                    </a:ext>
                  </a:extLst>
                </a:gridCol>
                <a:gridCol w="1198850">
                  <a:extLst>
                    <a:ext uri="{9D8B030D-6E8A-4147-A177-3AD203B41FA5}">
                      <a16:colId xmlns:a16="http://schemas.microsoft.com/office/drawing/2014/main" val="20004"/>
                    </a:ext>
                  </a:extLst>
                </a:gridCol>
                <a:gridCol w="1150300">
                  <a:extLst>
                    <a:ext uri="{9D8B030D-6E8A-4147-A177-3AD203B41FA5}">
                      <a16:colId xmlns:a16="http://schemas.microsoft.com/office/drawing/2014/main" val="20005"/>
                    </a:ext>
                  </a:extLst>
                </a:gridCol>
                <a:gridCol w="1202800">
                  <a:extLst>
                    <a:ext uri="{9D8B030D-6E8A-4147-A177-3AD203B41FA5}">
                      <a16:colId xmlns:a16="http://schemas.microsoft.com/office/drawing/2014/main" val="20006"/>
                    </a:ext>
                  </a:extLst>
                </a:gridCol>
                <a:gridCol w="1279050">
                  <a:extLst>
                    <a:ext uri="{9D8B030D-6E8A-4147-A177-3AD203B41FA5}">
                      <a16:colId xmlns:a16="http://schemas.microsoft.com/office/drawing/2014/main" val="20007"/>
                    </a:ext>
                  </a:extLst>
                </a:gridCol>
              </a:tblGrid>
              <a:tr h="353700">
                <a:tc>
                  <a:txBody>
                    <a:bodyPr/>
                    <a:lstStyle/>
                    <a:p>
                      <a:pPr marL="0" lvl="0" indent="0" algn="l" rtl="0">
                        <a:spcBef>
                          <a:spcPts val="0"/>
                        </a:spcBef>
                        <a:spcAft>
                          <a:spcPts val="0"/>
                        </a:spcAft>
                        <a:buNone/>
                      </a:pPr>
                      <a:r>
                        <a:rPr lang="en" sz="800" b="1">
                          <a:solidFill>
                            <a:srgbClr val="FFFFFF"/>
                          </a:solidFill>
                          <a:latin typeface="Montserrat"/>
                          <a:ea typeface="Montserrat"/>
                          <a:cs typeface="Montserrat"/>
                          <a:sym typeface="Montserrat"/>
                        </a:rPr>
                        <a:t>PHASES</a:t>
                      </a:r>
                      <a:endParaRPr sz="800" b="1">
                        <a:solidFill>
                          <a:srgbClr val="FFFFFF"/>
                        </a:solidFill>
                        <a:latin typeface="Montserrat"/>
                        <a:ea typeface="Montserrat"/>
                        <a:cs typeface="Montserrat"/>
                        <a:sym typeface="Montserrat"/>
                      </a:endParaRPr>
                    </a:p>
                  </a:txBody>
                  <a:tcPr marL="91425" marR="91425" marT="91425" marB="91425">
                    <a:solidFill>
                      <a:srgbClr val="003BA3"/>
                    </a:solidFill>
                  </a:tcPr>
                </a:tc>
                <a:tc gridSpan="3">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ALPHA</a:t>
                      </a:r>
                      <a:endParaRPr sz="800" b="1">
                        <a:solidFill>
                          <a:srgbClr val="FFFFFF"/>
                        </a:solidFill>
                        <a:latin typeface="Montserrat"/>
                        <a:ea typeface="Montserrat"/>
                        <a:cs typeface="Montserrat"/>
                        <a:sym typeface="Montserrat"/>
                      </a:endParaRPr>
                    </a:p>
                  </a:txBody>
                  <a:tcPr marL="91425" marR="91425" marT="91425" marB="91425">
                    <a:solidFill>
                      <a:srgbClr val="003BA3"/>
                    </a:solidFill>
                  </a:tcPr>
                </a:tc>
                <a:tc hMerge="1">
                  <a:txBody>
                    <a:bodyPr/>
                    <a:lstStyle/>
                    <a:p>
                      <a:endParaRPr lang="en-US"/>
                    </a:p>
                  </a:txBody>
                  <a:tcPr/>
                </a:tc>
                <a:tc hMerge="1">
                  <a:txBody>
                    <a:bodyPr/>
                    <a:lstStyle/>
                    <a:p>
                      <a:endParaRPr lang="en-US"/>
                    </a:p>
                  </a:txBody>
                  <a:tcPr/>
                </a:tc>
                <a:tc gridSpan="2">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BETA</a:t>
                      </a:r>
                      <a:endParaRPr sz="800" b="1">
                        <a:solidFill>
                          <a:srgbClr val="FFFFFF"/>
                        </a:solidFill>
                        <a:latin typeface="Montserrat"/>
                        <a:ea typeface="Montserrat"/>
                        <a:cs typeface="Montserrat"/>
                        <a:sym typeface="Montserrat"/>
                      </a:endParaRPr>
                    </a:p>
                  </a:txBody>
                  <a:tcPr marL="91425" marR="91425" marT="91425" marB="91425">
                    <a:solidFill>
                      <a:srgbClr val="003BA3"/>
                    </a:solidFill>
                  </a:tcPr>
                </a:tc>
                <a:tc hMerge="1">
                  <a:txBody>
                    <a:bodyPr/>
                    <a:lstStyle/>
                    <a:p>
                      <a:endParaRPr lang="en-US"/>
                    </a:p>
                  </a:txBody>
                  <a:tcPr/>
                </a:tc>
                <a:tc gridSpan="2">
                  <a:txBody>
                    <a:bodyPr/>
                    <a:lstStyle/>
                    <a:p>
                      <a:pPr marL="0" lvl="0" indent="0" algn="ctr" rtl="0">
                        <a:spcBef>
                          <a:spcPts val="0"/>
                        </a:spcBef>
                        <a:spcAft>
                          <a:spcPts val="0"/>
                        </a:spcAft>
                        <a:buNone/>
                      </a:pPr>
                      <a:r>
                        <a:rPr lang="en" sz="800" b="1">
                          <a:solidFill>
                            <a:srgbClr val="FFFFFF"/>
                          </a:solidFill>
                          <a:latin typeface="Montserrat"/>
                          <a:ea typeface="Montserrat"/>
                          <a:cs typeface="Montserrat"/>
                          <a:sym typeface="Montserrat"/>
                        </a:rPr>
                        <a:t>GOLDEN BUILD</a:t>
                      </a:r>
                      <a:endParaRPr sz="800" b="1">
                        <a:solidFill>
                          <a:srgbClr val="FFFFFF"/>
                        </a:solidFill>
                        <a:latin typeface="Montserrat"/>
                        <a:ea typeface="Montserrat"/>
                        <a:cs typeface="Montserrat"/>
                        <a:sym typeface="Montserrat"/>
                      </a:endParaRPr>
                    </a:p>
                  </a:txBody>
                  <a:tcPr marL="91425" marR="91425" marT="91425" marB="91425">
                    <a:solidFill>
                      <a:srgbClr val="003BA3"/>
                    </a:solidFill>
                  </a:tcPr>
                </a:tc>
                <a:tc hMerge="1">
                  <a:txBody>
                    <a:bodyPr/>
                    <a:lstStyle/>
                    <a:p>
                      <a:endParaRPr lang="en-US"/>
                    </a:p>
                  </a:txBody>
                  <a:tcPr/>
                </a:tc>
                <a:extLst>
                  <a:ext uri="{0D108BD9-81ED-4DB2-BD59-A6C34878D82A}">
                    <a16:rowId xmlns:a16="http://schemas.microsoft.com/office/drawing/2014/main" val="10000"/>
                  </a:ext>
                </a:extLst>
              </a:tr>
              <a:tr h="1145850">
                <a:tc>
                  <a:txBody>
                    <a:bodyPr/>
                    <a:lstStyle/>
                    <a:p>
                      <a:pPr marL="0" lvl="0" indent="0" algn="l" rtl="0">
                        <a:spcBef>
                          <a:spcPts val="0"/>
                        </a:spcBef>
                        <a:spcAft>
                          <a:spcPts val="0"/>
                        </a:spcAft>
                        <a:buNone/>
                      </a:pPr>
                      <a:r>
                        <a:rPr lang="en" sz="900" b="1">
                          <a:latin typeface="Montserrat"/>
                          <a:ea typeface="Montserrat"/>
                          <a:cs typeface="Montserrat"/>
                          <a:sym typeface="Montserrat"/>
                        </a:rPr>
                        <a:t>Milestones</a:t>
                      </a:r>
                      <a:endParaRPr sz="900" b="1">
                        <a:latin typeface="Montserrat"/>
                        <a:ea typeface="Montserrat"/>
                        <a:cs typeface="Montserrat"/>
                        <a:sym typeface="Montserrat"/>
                      </a:endParaRPr>
                    </a:p>
                  </a:txBody>
                  <a:tcPr marL="91425" marR="91425" marT="91425" marB="91425">
                    <a:solidFill>
                      <a:srgbClr val="EFEFEF"/>
                    </a:solidFill>
                  </a:tcPr>
                </a:tc>
                <a:tc gridSpan="7">
                  <a:txBody>
                    <a:bodyPr/>
                    <a:lstStyle/>
                    <a:p>
                      <a:pPr marL="0" lvl="0" indent="0" algn="l" rtl="0">
                        <a:spcBef>
                          <a:spcPts val="0"/>
                        </a:spcBef>
                        <a:spcAft>
                          <a:spcPts val="0"/>
                        </a:spcAft>
                        <a:buNone/>
                      </a:pPr>
                      <a:endParaRPr sz="700">
                        <a:latin typeface="Montserrat"/>
                        <a:ea typeface="Montserrat"/>
                        <a:cs typeface="Montserrat"/>
                        <a:sym typeface="Montserrat"/>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1466250">
                <a:tc>
                  <a:txBody>
                    <a:bodyPr/>
                    <a:lstStyle/>
                    <a:p>
                      <a:pPr marL="0" lvl="0" indent="0" algn="l" rtl="0">
                        <a:spcBef>
                          <a:spcPts val="0"/>
                        </a:spcBef>
                        <a:spcAft>
                          <a:spcPts val="0"/>
                        </a:spcAft>
                        <a:buNone/>
                      </a:pPr>
                      <a:r>
                        <a:rPr lang="en" sz="900" b="1">
                          <a:latin typeface="Montserrat"/>
                          <a:ea typeface="Montserrat"/>
                          <a:cs typeface="Montserrat"/>
                          <a:sym typeface="Montserrat"/>
                        </a:rPr>
                        <a:t>Testing</a:t>
                      </a:r>
                      <a:endParaRPr sz="900" b="1">
                        <a:latin typeface="Montserrat"/>
                        <a:ea typeface="Montserrat"/>
                        <a:cs typeface="Montserrat"/>
                        <a:sym typeface="Montserrat"/>
                      </a:endParaRPr>
                    </a:p>
                  </a:txBody>
                  <a:tcPr marL="91425" marR="91425" marT="91425" marB="91425">
                    <a:solidFill>
                      <a:srgbClr val="EFEFEF"/>
                    </a:solidFill>
                  </a:tcPr>
                </a:tc>
                <a:tc gridSpan="7">
                  <a:txBody>
                    <a:bodyPr/>
                    <a:lstStyle/>
                    <a:p>
                      <a:pPr marL="0" lvl="0" indent="0" algn="l" rtl="0">
                        <a:spcBef>
                          <a:spcPts val="0"/>
                        </a:spcBef>
                        <a:spcAft>
                          <a:spcPts val="0"/>
                        </a:spcAft>
                        <a:buNone/>
                      </a:pPr>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1717025">
                <a:tc>
                  <a:txBody>
                    <a:bodyPr/>
                    <a:lstStyle/>
                    <a:p>
                      <a:pPr marL="0" lvl="0" indent="0" algn="l" rtl="0">
                        <a:spcBef>
                          <a:spcPts val="0"/>
                        </a:spcBef>
                        <a:spcAft>
                          <a:spcPts val="0"/>
                        </a:spcAft>
                        <a:buNone/>
                      </a:pPr>
                      <a:r>
                        <a:rPr lang="en" sz="900" b="1">
                          <a:latin typeface="Montserrat"/>
                          <a:ea typeface="Montserrat"/>
                          <a:cs typeface="Montserrat"/>
                          <a:sym typeface="Montserrat"/>
                        </a:rPr>
                        <a:t>Release Timeline</a:t>
                      </a:r>
                      <a:endParaRPr sz="900" b="1">
                        <a:latin typeface="Montserrat"/>
                        <a:ea typeface="Montserrat"/>
                        <a:cs typeface="Montserrat"/>
                        <a:sym typeface="Montserrat"/>
                      </a:endParaRPr>
                    </a:p>
                  </a:txBody>
                  <a:tcPr marL="91425" marR="91425" marT="91425" marB="91425">
                    <a:solidFill>
                      <a:srgbClr val="EFEFEF"/>
                    </a:solidFill>
                  </a:tcPr>
                </a:tc>
                <a:tc gridSpan="7">
                  <a:txBody>
                    <a:bodyPr/>
                    <a:lstStyle/>
                    <a:p>
                      <a:pPr marL="0" lvl="0" indent="0" algn="l" rtl="0">
                        <a:spcBef>
                          <a:spcPts val="0"/>
                        </a:spcBef>
                        <a:spcAft>
                          <a:spcPts val="0"/>
                        </a:spcAft>
                        <a:buNone/>
                      </a:pPr>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940" name="Google Shape;940;g24e2f315b63_0_0"/>
          <p:cNvSpPr/>
          <p:nvPr/>
        </p:nvSpPr>
        <p:spPr>
          <a:xfrm>
            <a:off x="1115325" y="744325"/>
            <a:ext cx="1018800" cy="1154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g24e2f315b63_0_0"/>
          <p:cNvSpPr/>
          <p:nvPr/>
        </p:nvSpPr>
        <p:spPr>
          <a:xfrm>
            <a:off x="3158125" y="744325"/>
            <a:ext cx="1018800" cy="1154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24e2f315b63_0_0"/>
          <p:cNvSpPr txBox="1"/>
          <p:nvPr/>
        </p:nvSpPr>
        <p:spPr>
          <a:xfrm>
            <a:off x="3174660" y="744325"/>
            <a:ext cx="10239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IP checks</a:t>
            </a:r>
            <a:r>
              <a:rPr lang="en" sz="700">
                <a:solidFill>
                  <a:schemeClr val="dk1"/>
                </a:solidFill>
                <a:latin typeface="Montserrat"/>
                <a:ea typeface="Montserrat"/>
                <a:cs typeface="Montserrat"/>
                <a:sym typeface="Montserrat"/>
              </a:rPr>
              <a:t> are conducted  to ensure that all code and data in the golden build is compliant with the project's IP requirements</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sp>
        <p:nvSpPr>
          <p:cNvPr id="943" name="Google Shape;943;g24e2f315b63_0_0"/>
          <p:cNvSpPr/>
          <p:nvPr/>
        </p:nvSpPr>
        <p:spPr>
          <a:xfrm>
            <a:off x="1110950" y="2118425"/>
            <a:ext cx="1023900" cy="220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24e2f315b63_0_0"/>
          <p:cNvSpPr txBox="1"/>
          <p:nvPr/>
        </p:nvSpPr>
        <p:spPr>
          <a:xfrm>
            <a:off x="1159875" y="20822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Validation Testing</a:t>
            </a:r>
            <a:endParaRPr sz="700">
              <a:latin typeface="Montserrat"/>
              <a:ea typeface="Montserrat"/>
              <a:cs typeface="Montserrat"/>
              <a:sym typeface="Montserrat"/>
            </a:endParaRPr>
          </a:p>
        </p:txBody>
      </p:sp>
      <p:sp>
        <p:nvSpPr>
          <p:cNvPr id="945" name="Google Shape;945;g24e2f315b63_0_0"/>
          <p:cNvSpPr/>
          <p:nvPr/>
        </p:nvSpPr>
        <p:spPr>
          <a:xfrm>
            <a:off x="1110963" y="2374775"/>
            <a:ext cx="10239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g24e2f315b63_0_0"/>
          <p:cNvSpPr txBox="1"/>
          <p:nvPr/>
        </p:nvSpPr>
        <p:spPr>
          <a:xfrm>
            <a:off x="1159888" y="233862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47" name="Google Shape;947;g24e2f315b63_0_0"/>
          <p:cNvSpPr txBox="1"/>
          <p:nvPr/>
        </p:nvSpPr>
        <p:spPr>
          <a:xfrm>
            <a:off x="1206675" y="744325"/>
            <a:ext cx="8814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Functional Testing is used to create the </a:t>
            </a:r>
            <a:r>
              <a:rPr lang="en" sz="700" b="1">
                <a:solidFill>
                  <a:schemeClr val="dk1"/>
                </a:solidFill>
                <a:latin typeface="Montserrat"/>
                <a:ea typeface="Montserrat"/>
                <a:cs typeface="Montserrat"/>
                <a:sym typeface="Montserrat"/>
              </a:rPr>
              <a:t>Minimum Viable Product</a:t>
            </a:r>
            <a:r>
              <a:rPr lang="en" sz="700">
                <a:solidFill>
                  <a:schemeClr val="dk1"/>
                </a:solidFill>
                <a:latin typeface="Montserrat"/>
                <a:ea typeface="Montserrat"/>
                <a:cs typeface="Montserrat"/>
                <a:sym typeface="Montserrat"/>
              </a:rPr>
              <a:t>. Git is ready to be used in all operating systems.</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a:p>
        </p:txBody>
      </p:sp>
      <p:sp>
        <p:nvSpPr>
          <p:cNvPr id="948" name="Google Shape;948;g24e2f315b63_0_0"/>
          <p:cNvSpPr/>
          <p:nvPr/>
        </p:nvSpPr>
        <p:spPr>
          <a:xfrm>
            <a:off x="2140850" y="2118425"/>
            <a:ext cx="1023900" cy="220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g24e2f315b63_0_0"/>
          <p:cNvSpPr txBox="1"/>
          <p:nvPr/>
        </p:nvSpPr>
        <p:spPr>
          <a:xfrm>
            <a:off x="2188450" y="20822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Validation Testing</a:t>
            </a:r>
            <a:endParaRPr sz="700">
              <a:latin typeface="Montserrat"/>
              <a:ea typeface="Montserrat"/>
              <a:cs typeface="Montserrat"/>
              <a:sym typeface="Montserrat"/>
            </a:endParaRPr>
          </a:p>
        </p:txBody>
      </p:sp>
      <p:sp>
        <p:nvSpPr>
          <p:cNvPr id="950" name="Google Shape;950;g24e2f315b63_0_0"/>
          <p:cNvSpPr/>
          <p:nvPr/>
        </p:nvSpPr>
        <p:spPr>
          <a:xfrm>
            <a:off x="2139325" y="2903500"/>
            <a:ext cx="1018800" cy="2202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g24e2f315b63_0_0"/>
          <p:cNvSpPr txBox="1"/>
          <p:nvPr/>
        </p:nvSpPr>
        <p:spPr>
          <a:xfrm>
            <a:off x="2195349" y="2869525"/>
            <a:ext cx="923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Integration Testing</a:t>
            </a:r>
            <a:endParaRPr sz="600">
              <a:latin typeface="Montserrat"/>
              <a:ea typeface="Montserrat"/>
              <a:cs typeface="Montserrat"/>
              <a:sym typeface="Montserrat"/>
            </a:endParaRPr>
          </a:p>
        </p:txBody>
      </p:sp>
      <p:sp>
        <p:nvSpPr>
          <p:cNvPr id="952" name="Google Shape;952;g24e2f315b63_0_0"/>
          <p:cNvSpPr/>
          <p:nvPr/>
        </p:nvSpPr>
        <p:spPr>
          <a:xfrm>
            <a:off x="2144500" y="2640025"/>
            <a:ext cx="10239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g24e2f315b63_0_0"/>
          <p:cNvSpPr txBox="1"/>
          <p:nvPr/>
        </p:nvSpPr>
        <p:spPr>
          <a:xfrm>
            <a:off x="2084275" y="2603875"/>
            <a:ext cx="1470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954" name="Google Shape;954;g24e2f315b63_0_0"/>
          <p:cNvSpPr/>
          <p:nvPr/>
        </p:nvSpPr>
        <p:spPr>
          <a:xfrm>
            <a:off x="2141375" y="2376550"/>
            <a:ext cx="10239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g24e2f315b63_0_0"/>
          <p:cNvSpPr txBox="1"/>
          <p:nvPr/>
        </p:nvSpPr>
        <p:spPr>
          <a:xfrm>
            <a:off x="2184700" y="2331550"/>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56" name="Google Shape;956;g24e2f315b63_0_0"/>
          <p:cNvSpPr/>
          <p:nvPr/>
        </p:nvSpPr>
        <p:spPr>
          <a:xfrm>
            <a:off x="3167350" y="2118425"/>
            <a:ext cx="1023900" cy="220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g24e2f315b63_0_0"/>
          <p:cNvSpPr txBox="1"/>
          <p:nvPr/>
        </p:nvSpPr>
        <p:spPr>
          <a:xfrm>
            <a:off x="3218100" y="20822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Validation Testing</a:t>
            </a:r>
            <a:endParaRPr sz="700">
              <a:latin typeface="Montserrat"/>
              <a:ea typeface="Montserrat"/>
              <a:cs typeface="Montserrat"/>
              <a:sym typeface="Montserrat"/>
            </a:endParaRPr>
          </a:p>
        </p:txBody>
      </p:sp>
      <p:sp>
        <p:nvSpPr>
          <p:cNvPr id="958" name="Google Shape;958;g24e2f315b63_0_0"/>
          <p:cNvSpPr/>
          <p:nvPr/>
        </p:nvSpPr>
        <p:spPr>
          <a:xfrm>
            <a:off x="3175063" y="2903500"/>
            <a:ext cx="1023900" cy="2202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g24e2f315b63_0_0"/>
          <p:cNvSpPr txBox="1"/>
          <p:nvPr/>
        </p:nvSpPr>
        <p:spPr>
          <a:xfrm>
            <a:off x="3232603" y="2867350"/>
            <a:ext cx="122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Integration Testing</a:t>
            </a:r>
            <a:endParaRPr sz="700">
              <a:latin typeface="Montserrat"/>
              <a:ea typeface="Montserrat"/>
              <a:cs typeface="Montserrat"/>
              <a:sym typeface="Montserrat"/>
            </a:endParaRPr>
          </a:p>
        </p:txBody>
      </p:sp>
      <p:sp>
        <p:nvSpPr>
          <p:cNvPr id="960" name="Google Shape;960;g24e2f315b63_0_0"/>
          <p:cNvSpPr/>
          <p:nvPr/>
        </p:nvSpPr>
        <p:spPr>
          <a:xfrm>
            <a:off x="3173225" y="2640025"/>
            <a:ext cx="10239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g24e2f315b63_0_0"/>
          <p:cNvSpPr txBox="1"/>
          <p:nvPr/>
        </p:nvSpPr>
        <p:spPr>
          <a:xfrm>
            <a:off x="3111550" y="2603875"/>
            <a:ext cx="1266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962" name="Google Shape;962;g24e2f315b63_0_0"/>
          <p:cNvSpPr/>
          <p:nvPr/>
        </p:nvSpPr>
        <p:spPr>
          <a:xfrm>
            <a:off x="3167913" y="2376550"/>
            <a:ext cx="10239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g24e2f315b63_0_0"/>
          <p:cNvSpPr txBox="1"/>
          <p:nvPr/>
        </p:nvSpPr>
        <p:spPr>
          <a:xfrm>
            <a:off x="3208863" y="2338613"/>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64" name="Google Shape;964;g24e2f315b63_0_0"/>
          <p:cNvSpPr/>
          <p:nvPr/>
        </p:nvSpPr>
        <p:spPr>
          <a:xfrm>
            <a:off x="4198352" y="2118425"/>
            <a:ext cx="1168500" cy="220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g24e2f315b63_0_0"/>
          <p:cNvSpPr txBox="1"/>
          <p:nvPr/>
        </p:nvSpPr>
        <p:spPr>
          <a:xfrm>
            <a:off x="4274750" y="20822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Validation Testing</a:t>
            </a:r>
            <a:endParaRPr sz="700">
              <a:latin typeface="Montserrat"/>
              <a:ea typeface="Montserrat"/>
              <a:cs typeface="Montserrat"/>
              <a:sym typeface="Montserrat"/>
            </a:endParaRPr>
          </a:p>
        </p:txBody>
      </p:sp>
      <p:sp>
        <p:nvSpPr>
          <p:cNvPr id="966" name="Google Shape;966;g24e2f315b63_0_0"/>
          <p:cNvSpPr/>
          <p:nvPr/>
        </p:nvSpPr>
        <p:spPr>
          <a:xfrm>
            <a:off x="4201952" y="2905275"/>
            <a:ext cx="1164900" cy="2202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g24e2f315b63_0_0"/>
          <p:cNvSpPr txBox="1"/>
          <p:nvPr/>
        </p:nvSpPr>
        <p:spPr>
          <a:xfrm>
            <a:off x="4273577" y="2867350"/>
            <a:ext cx="1229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Integration Testing</a:t>
            </a:r>
            <a:endParaRPr sz="700">
              <a:latin typeface="Montserrat"/>
              <a:ea typeface="Montserrat"/>
              <a:cs typeface="Montserrat"/>
              <a:sym typeface="Montserrat"/>
            </a:endParaRPr>
          </a:p>
        </p:txBody>
      </p:sp>
      <p:sp>
        <p:nvSpPr>
          <p:cNvPr id="968" name="Google Shape;968;g24e2f315b63_0_0"/>
          <p:cNvSpPr/>
          <p:nvPr/>
        </p:nvSpPr>
        <p:spPr>
          <a:xfrm>
            <a:off x="4201950" y="2640025"/>
            <a:ext cx="11649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g24e2f315b63_0_0"/>
          <p:cNvSpPr txBox="1"/>
          <p:nvPr/>
        </p:nvSpPr>
        <p:spPr>
          <a:xfrm>
            <a:off x="4214125" y="2603875"/>
            <a:ext cx="1595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970" name="Google Shape;970;g24e2f315b63_0_0"/>
          <p:cNvSpPr/>
          <p:nvPr/>
        </p:nvSpPr>
        <p:spPr>
          <a:xfrm>
            <a:off x="4198325" y="2374775"/>
            <a:ext cx="11685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g24e2f315b63_0_0"/>
          <p:cNvSpPr txBox="1"/>
          <p:nvPr/>
        </p:nvSpPr>
        <p:spPr>
          <a:xfrm>
            <a:off x="4271150" y="233862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72" name="Google Shape;972;g24e2f315b63_0_0"/>
          <p:cNvSpPr/>
          <p:nvPr/>
        </p:nvSpPr>
        <p:spPr>
          <a:xfrm>
            <a:off x="5379227" y="2114125"/>
            <a:ext cx="1168500" cy="2202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g24e2f315b63_0_0"/>
          <p:cNvSpPr txBox="1"/>
          <p:nvPr/>
        </p:nvSpPr>
        <p:spPr>
          <a:xfrm>
            <a:off x="5481113" y="20779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Validation Testing</a:t>
            </a:r>
            <a:endParaRPr sz="700">
              <a:latin typeface="Montserrat"/>
              <a:ea typeface="Montserrat"/>
              <a:cs typeface="Montserrat"/>
              <a:sym typeface="Montserrat"/>
            </a:endParaRPr>
          </a:p>
        </p:txBody>
      </p:sp>
      <p:sp>
        <p:nvSpPr>
          <p:cNvPr id="974" name="Google Shape;974;g24e2f315b63_0_0"/>
          <p:cNvSpPr/>
          <p:nvPr/>
        </p:nvSpPr>
        <p:spPr>
          <a:xfrm>
            <a:off x="5379950" y="2903500"/>
            <a:ext cx="1164900" cy="2202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g24e2f315b63_0_0"/>
          <p:cNvSpPr txBox="1"/>
          <p:nvPr/>
        </p:nvSpPr>
        <p:spPr>
          <a:xfrm>
            <a:off x="5487102" y="2869525"/>
            <a:ext cx="1168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Integration Testing</a:t>
            </a:r>
            <a:endParaRPr sz="700">
              <a:latin typeface="Montserrat"/>
              <a:ea typeface="Montserrat"/>
              <a:cs typeface="Montserrat"/>
              <a:sym typeface="Montserrat"/>
            </a:endParaRPr>
          </a:p>
        </p:txBody>
      </p:sp>
      <p:sp>
        <p:nvSpPr>
          <p:cNvPr id="976" name="Google Shape;976;g24e2f315b63_0_0"/>
          <p:cNvSpPr/>
          <p:nvPr/>
        </p:nvSpPr>
        <p:spPr>
          <a:xfrm>
            <a:off x="5379950" y="2640025"/>
            <a:ext cx="11649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g24e2f315b63_0_0"/>
          <p:cNvSpPr txBox="1"/>
          <p:nvPr/>
        </p:nvSpPr>
        <p:spPr>
          <a:xfrm>
            <a:off x="5417475" y="2603875"/>
            <a:ext cx="1375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978" name="Google Shape;978;g24e2f315b63_0_0"/>
          <p:cNvSpPr/>
          <p:nvPr/>
        </p:nvSpPr>
        <p:spPr>
          <a:xfrm>
            <a:off x="5379975" y="2367700"/>
            <a:ext cx="11685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g24e2f315b63_0_0"/>
          <p:cNvSpPr txBox="1"/>
          <p:nvPr/>
        </p:nvSpPr>
        <p:spPr>
          <a:xfrm>
            <a:off x="5464550" y="2327850"/>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80" name="Google Shape;980;g24e2f315b63_0_0"/>
          <p:cNvSpPr/>
          <p:nvPr/>
        </p:nvSpPr>
        <p:spPr>
          <a:xfrm>
            <a:off x="6552200" y="2114125"/>
            <a:ext cx="11880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g24e2f315b63_0_0"/>
          <p:cNvSpPr txBox="1"/>
          <p:nvPr/>
        </p:nvSpPr>
        <p:spPr>
          <a:xfrm>
            <a:off x="6634575" y="20779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sp>
        <p:nvSpPr>
          <p:cNvPr id="982" name="Google Shape;982;g24e2f315b63_0_0"/>
          <p:cNvSpPr/>
          <p:nvPr/>
        </p:nvSpPr>
        <p:spPr>
          <a:xfrm>
            <a:off x="7744150" y="2114125"/>
            <a:ext cx="1212000" cy="2202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g24e2f315b63_0_0"/>
          <p:cNvSpPr txBox="1"/>
          <p:nvPr/>
        </p:nvSpPr>
        <p:spPr>
          <a:xfrm>
            <a:off x="7873575" y="2077975"/>
            <a:ext cx="1023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Functional Testing</a:t>
            </a:r>
            <a:endParaRPr sz="700">
              <a:latin typeface="Montserrat"/>
              <a:ea typeface="Montserrat"/>
              <a:cs typeface="Montserrat"/>
              <a:sym typeface="Montserrat"/>
            </a:endParaRPr>
          </a:p>
        </p:txBody>
      </p:sp>
      <p:cxnSp>
        <p:nvCxnSpPr>
          <p:cNvPr id="984" name="Google Shape;984;g24e2f315b63_0_0"/>
          <p:cNvCxnSpPr/>
          <p:nvPr/>
        </p:nvCxnSpPr>
        <p:spPr>
          <a:xfrm>
            <a:off x="2139325" y="750950"/>
            <a:ext cx="0" cy="2880600"/>
          </a:xfrm>
          <a:prstGeom prst="straightConnector1">
            <a:avLst/>
          </a:prstGeom>
          <a:noFill/>
          <a:ln w="9525" cap="flat" cmpd="sng">
            <a:solidFill>
              <a:srgbClr val="E06666"/>
            </a:solidFill>
            <a:prstDash val="solid"/>
            <a:round/>
            <a:headEnd type="none" w="med" len="med"/>
            <a:tailEnd type="none" w="med" len="med"/>
          </a:ln>
        </p:spPr>
      </p:cxnSp>
      <p:cxnSp>
        <p:nvCxnSpPr>
          <p:cNvPr id="985" name="Google Shape;985;g24e2f315b63_0_0"/>
          <p:cNvCxnSpPr/>
          <p:nvPr/>
        </p:nvCxnSpPr>
        <p:spPr>
          <a:xfrm>
            <a:off x="3166300" y="750950"/>
            <a:ext cx="600" cy="3057900"/>
          </a:xfrm>
          <a:prstGeom prst="straightConnector1">
            <a:avLst/>
          </a:prstGeom>
          <a:noFill/>
          <a:ln w="9525" cap="flat" cmpd="sng">
            <a:solidFill>
              <a:srgbClr val="E06666"/>
            </a:solidFill>
            <a:prstDash val="solid"/>
            <a:round/>
            <a:headEnd type="none" w="med" len="med"/>
            <a:tailEnd type="none" w="med" len="med"/>
          </a:ln>
        </p:spPr>
      </p:cxnSp>
      <p:cxnSp>
        <p:nvCxnSpPr>
          <p:cNvPr id="986" name="Google Shape;986;g24e2f315b63_0_0"/>
          <p:cNvCxnSpPr/>
          <p:nvPr/>
        </p:nvCxnSpPr>
        <p:spPr>
          <a:xfrm>
            <a:off x="4186963" y="754050"/>
            <a:ext cx="7200" cy="3342300"/>
          </a:xfrm>
          <a:prstGeom prst="straightConnector1">
            <a:avLst/>
          </a:prstGeom>
          <a:noFill/>
          <a:ln w="9525" cap="flat" cmpd="sng">
            <a:solidFill>
              <a:srgbClr val="E06666"/>
            </a:solidFill>
            <a:prstDash val="solid"/>
            <a:round/>
            <a:headEnd type="none" w="med" len="med"/>
            <a:tailEnd type="none" w="med" len="med"/>
          </a:ln>
        </p:spPr>
      </p:cxnSp>
      <p:cxnSp>
        <p:nvCxnSpPr>
          <p:cNvPr id="987" name="Google Shape;987;g24e2f315b63_0_0"/>
          <p:cNvCxnSpPr/>
          <p:nvPr/>
        </p:nvCxnSpPr>
        <p:spPr>
          <a:xfrm>
            <a:off x="5372050" y="754050"/>
            <a:ext cx="2700" cy="3440100"/>
          </a:xfrm>
          <a:prstGeom prst="straightConnector1">
            <a:avLst/>
          </a:prstGeom>
          <a:noFill/>
          <a:ln w="9525" cap="flat" cmpd="sng">
            <a:solidFill>
              <a:srgbClr val="E06666"/>
            </a:solidFill>
            <a:prstDash val="solid"/>
            <a:round/>
            <a:headEnd type="none" w="med" len="med"/>
            <a:tailEnd type="none" w="med" len="med"/>
          </a:ln>
        </p:spPr>
      </p:cxnSp>
      <p:cxnSp>
        <p:nvCxnSpPr>
          <p:cNvPr id="988" name="Google Shape;988;g24e2f315b63_0_0"/>
          <p:cNvCxnSpPr/>
          <p:nvPr/>
        </p:nvCxnSpPr>
        <p:spPr>
          <a:xfrm>
            <a:off x="6548625" y="764825"/>
            <a:ext cx="300" cy="3576300"/>
          </a:xfrm>
          <a:prstGeom prst="straightConnector1">
            <a:avLst/>
          </a:prstGeom>
          <a:noFill/>
          <a:ln w="9525" cap="flat" cmpd="sng">
            <a:solidFill>
              <a:srgbClr val="E06666"/>
            </a:solidFill>
            <a:prstDash val="solid"/>
            <a:round/>
            <a:headEnd type="none" w="med" len="med"/>
            <a:tailEnd type="none" w="med" len="med"/>
          </a:ln>
        </p:spPr>
      </p:cxnSp>
      <p:cxnSp>
        <p:nvCxnSpPr>
          <p:cNvPr id="989" name="Google Shape;989;g24e2f315b63_0_0"/>
          <p:cNvCxnSpPr/>
          <p:nvPr/>
        </p:nvCxnSpPr>
        <p:spPr>
          <a:xfrm flipH="1">
            <a:off x="7741575" y="764825"/>
            <a:ext cx="1200" cy="3704700"/>
          </a:xfrm>
          <a:prstGeom prst="straightConnector1">
            <a:avLst/>
          </a:prstGeom>
          <a:noFill/>
          <a:ln w="9525" cap="flat" cmpd="sng">
            <a:solidFill>
              <a:srgbClr val="E06666"/>
            </a:solidFill>
            <a:prstDash val="solid"/>
            <a:round/>
            <a:headEnd type="none" w="med" len="med"/>
            <a:tailEnd type="none" w="med" len="med"/>
          </a:ln>
        </p:spPr>
      </p:cxnSp>
      <p:cxnSp>
        <p:nvCxnSpPr>
          <p:cNvPr id="990" name="Google Shape;990;g24e2f315b63_0_0"/>
          <p:cNvCxnSpPr/>
          <p:nvPr/>
        </p:nvCxnSpPr>
        <p:spPr>
          <a:xfrm>
            <a:off x="8956075" y="764825"/>
            <a:ext cx="2400" cy="3863700"/>
          </a:xfrm>
          <a:prstGeom prst="straightConnector1">
            <a:avLst/>
          </a:prstGeom>
          <a:noFill/>
          <a:ln w="9525" cap="flat" cmpd="sng">
            <a:solidFill>
              <a:srgbClr val="E06666"/>
            </a:solidFill>
            <a:prstDash val="solid"/>
            <a:round/>
            <a:headEnd type="none" w="med" len="med"/>
            <a:tailEnd type="none" w="med" len="med"/>
          </a:ln>
        </p:spPr>
      </p:cxnSp>
      <p:sp>
        <p:nvSpPr>
          <p:cNvPr id="991" name="Google Shape;991;g24e2f315b63_0_0"/>
          <p:cNvSpPr/>
          <p:nvPr/>
        </p:nvSpPr>
        <p:spPr>
          <a:xfrm>
            <a:off x="2084275" y="3588050"/>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g24e2f315b63_0_0"/>
          <p:cNvSpPr/>
          <p:nvPr/>
        </p:nvSpPr>
        <p:spPr>
          <a:xfrm>
            <a:off x="3111550" y="3796425"/>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g24e2f315b63_0_0"/>
          <p:cNvSpPr/>
          <p:nvPr/>
        </p:nvSpPr>
        <p:spPr>
          <a:xfrm>
            <a:off x="4135525" y="4096350"/>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g24e2f315b63_0_0"/>
          <p:cNvSpPr/>
          <p:nvPr/>
        </p:nvSpPr>
        <p:spPr>
          <a:xfrm>
            <a:off x="5342075" y="4168950"/>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g24e2f315b63_0_0"/>
          <p:cNvSpPr/>
          <p:nvPr/>
        </p:nvSpPr>
        <p:spPr>
          <a:xfrm>
            <a:off x="6493725" y="4341125"/>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g24e2f315b63_0_0"/>
          <p:cNvSpPr/>
          <p:nvPr/>
        </p:nvSpPr>
        <p:spPr>
          <a:xfrm>
            <a:off x="8902225" y="4597500"/>
            <a:ext cx="110100" cy="110100"/>
          </a:xfrm>
          <a:prstGeom prst="ellipse">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g24e2f315b63_0_0"/>
          <p:cNvSpPr txBox="1"/>
          <p:nvPr/>
        </p:nvSpPr>
        <p:spPr>
          <a:xfrm>
            <a:off x="1894675" y="3692950"/>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1.0.0</a:t>
            </a:r>
            <a:endParaRPr sz="1000" b="1">
              <a:latin typeface="Montserrat"/>
              <a:ea typeface="Montserrat"/>
              <a:cs typeface="Montserrat"/>
              <a:sym typeface="Montserrat"/>
            </a:endParaRPr>
          </a:p>
        </p:txBody>
      </p:sp>
      <p:sp>
        <p:nvSpPr>
          <p:cNvPr id="998" name="Google Shape;998;g24e2f315b63_0_0"/>
          <p:cNvSpPr txBox="1"/>
          <p:nvPr/>
        </p:nvSpPr>
        <p:spPr>
          <a:xfrm>
            <a:off x="2921950" y="3906525"/>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1.1.0</a:t>
            </a:r>
            <a:endParaRPr sz="1000" b="1">
              <a:latin typeface="Montserrat"/>
              <a:ea typeface="Montserrat"/>
              <a:cs typeface="Montserrat"/>
              <a:sym typeface="Montserrat"/>
            </a:endParaRPr>
          </a:p>
        </p:txBody>
      </p:sp>
      <p:sp>
        <p:nvSpPr>
          <p:cNvPr id="999" name="Google Shape;999;g24e2f315b63_0_0"/>
          <p:cNvSpPr txBox="1"/>
          <p:nvPr/>
        </p:nvSpPr>
        <p:spPr>
          <a:xfrm>
            <a:off x="3982625" y="4194150"/>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1.1.1</a:t>
            </a:r>
            <a:endParaRPr sz="1000" b="1">
              <a:latin typeface="Montserrat"/>
              <a:ea typeface="Montserrat"/>
              <a:cs typeface="Montserrat"/>
              <a:sym typeface="Montserrat"/>
            </a:endParaRPr>
          </a:p>
        </p:txBody>
      </p:sp>
      <p:sp>
        <p:nvSpPr>
          <p:cNvPr id="1000" name="Google Shape;1000;g24e2f315b63_0_0"/>
          <p:cNvSpPr txBox="1"/>
          <p:nvPr/>
        </p:nvSpPr>
        <p:spPr>
          <a:xfrm>
            <a:off x="5128750" y="4226825"/>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1.2.0</a:t>
            </a:r>
            <a:endParaRPr sz="1000" b="1">
              <a:latin typeface="Montserrat"/>
              <a:ea typeface="Montserrat"/>
              <a:cs typeface="Montserrat"/>
              <a:sym typeface="Montserrat"/>
            </a:endParaRPr>
          </a:p>
        </p:txBody>
      </p:sp>
      <p:sp>
        <p:nvSpPr>
          <p:cNvPr id="1001" name="Google Shape;1001;g24e2f315b63_0_0"/>
          <p:cNvSpPr txBox="1"/>
          <p:nvPr/>
        </p:nvSpPr>
        <p:spPr>
          <a:xfrm>
            <a:off x="6304125" y="4451225"/>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1.2.1</a:t>
            </a:r>
            <a:endParaRPr sz="1000" b="1">
              <a:latin typeface="Montserrat"/>
              <a:ea typeface="Montserrat"/>
              <a:cs typeface="Montserrat"/>
              <a:sym typeface="Montserrat"/>
            </a:endParaRPr>
          </a:p>
        </p:txBody>
      </p:sp>
      <p:sp>
        <p:nvSpPr>
          <p:cNvPr id="1002" name="Google Shape;1002;g24e2f315b63_0_0"/>
          <p:cNvSpPr txBox="1"/>
          <p:nvPr/>
        </p:nvSpPr>
        <p:spPr>
          <a:xfrm>
            <a:off x="7522300" y="4532850"/>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1.3.0</a:t>
            </a:r>
            <a:endParaRPr sz="1000" b="1">
              <a:latin typeface="Montserrat"/>
              <a:ea typeface="Montserrat"/>
              <a:cs typeface="Montserrat"/>
              <a:sym typeface="Montserrat"/>
            </a:endParaRPr>
          </a:p>
        </p:txBody>
      </p:sp>
      <p:sp>
        <p:nvSpPr>
          <p:cNvPr id="1003" name="Google Shape;1003;g24e2f315b63_0_0"/>
          <p:cNvSpPr txBox="1"/>
          <p:nvPr/>
        </p:nvSpPr>
        <p:spPr>
          <a:xfrm>
            <a:off x="8624900" y="4628525"/>
            <a:ext cx="489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Montserrat"/>
                <a:ea typeface="Montserrat"/>
                <a:cs typeface="Montserrat"/>
                <a:sym typeface="Montserrat"/>
              </a:rPr>
              <a:t>1.3.1</a:t>
            </a:r>
            <a:endParaRPr sz="1000" b="1">
              <a:latin typeface="Montserrat"/>
              <a:ea typeface="Montserrat"/>
              <a:cs typeface="Montserrat"/>
              <a:sym typeface="Montserrat"/>
            </a:endParaRPr>
          </a:p>
        </p:txBody>
      </p:sp>
      <p:sp>
        <p:nvSpPr>
          <p:cNvPr id="1004" name="Google Shape;1004;g24e2f315b63_0_0"/>
          <p:cNvSpPr/>
          <p:nvPr/>
        </p:nvSpPr>
        <p:spPr>
          <a:xfrm>
            <a:off x="7644375" y="4390625"/>
            <a:ext cx="195600" cy="174900"/>
          </a:xfrm>
          <a:prstGeom prst="star5">
            <a:avLst>
              <a:gd name="adj" fmla="val 19098"/>
              <a:gd name="hf" fmla="val 105146"/>
              <a:gd name="vf" fmla="val 110557"/>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g24e2f315b63_0_0"/>
          <p:cNvSpPr/>
          <p:nvPr/>
        </p:nvSpPr>
        <p:spPr>
          <a:xfrm>
            <a:off x="1115775" y="2640025"/>
            <a:ext cx="10239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g24e2f315b63_0_0"/>
          <p:cNvSpPr txBox="1"/>
          <p:nvPr/>
        </p:nvSpPr>
        <p:spPr>
          <a:xfrm>
            <a:off x="1068125" y="2603875"/>
            <a:ext cx="1266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1007" name="Google Shape;1007;g24e2f315b63_0_0"/>
          <p:cNvSpPr/>
          <p:nvPr/>
        </p:nvSpPr>
        <p:spPr>
          <a:xfrm>
            <a:off x="6553702" y="2367700"/>
            <a:ext cx="1188000" cy="220200"/>
          </a:xfrm>
          <a:prstGeom prst="roundRect">
            <a:avLst>
              <a:gd name="adj" fmla="val 16667"/>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g24e2f315b63_0_0"/>
          <p:cNvSpPr txBox="1"/>
          <p:nvPr/>
        </p:nvSpPr>
        <p:spPr>
          <a:xfrm>
            <a:off x="6556288" y="2327850"/>
            <a:ext cx="1266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User Acceptance Testing</a:t>
            </a:r>
            <a:endParaRPr sz="600">
              <a:latin typeface="Montserrat"/>
              <a:ea typeface="Montserrat"/>
              <a:cs typeface="Montserrat"/>
              <a:sym typeface="Montserrat"/>
            </a:endParaRPr>
          </a:p>
        </p:txBody>
      </p:sp>
      <p:sp>
        <p:nvSpPr>
          <p:cNvPr id="1009" name="Google Shape;1009;g24e2f315b63_0_0"/>
          <p:cNvSpPr/>
          <p:nvPr/>
        </p:nvSpPr>
        <p:spPr>
          <a:xfrm>
            <a:off x="2136725" y="744325"/>
            <a:ext cx="1018800" cy="11544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24e2f315b63_0_0"/>
          <p:cNvSpPr txBox="1"/>
          <p:nvPr/>
        </p:nvSpPr>
        <p:spPr>
          <a:xfrm>
            <a:off x="2159375" y="744325"/>
            <a:ext cx="973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All </a:t>
            </a:r>
            <a:r>
              <a:rPr lang="en" sz="700" b="1">
                <a:solidFill>
                  <a:schemeClr val="dk1"/>
                </a:solidFill>
                <a:latin typeface="Montserrat"/>
                <a:ea typeface="Montserrat"/>
                <a:cs typeface="Montserrat"/>
                <a:sym typeface="Montserrat"/>
              </a:rPr>
              <a:t>glitches and bugs</a:t>
            </a:r>
            <a:r>
              <a:rPr lang="en" sz="700">
                <a:solidFill>
                  <a:schemeClr val="dk1"/>
                </a:solidFill>
                <a:latin typeface="Montserrat"/>
                <a:ea typeface="Montserrat"/>
                <a:cs typeface="Montserrat"/>
                <a:sym typeface="Montserrat"/>
              </a:rPr>
              <a:t> related with the integration and functionality are fixed per the feedback from Validation Testing and Functional Testing</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sp>
        <p:nvSpPr>
          <p:cNvPr id="1011" name="Google Shape;1011;g24e2f315b63_0_0"/>
          <p:cNvSpPr/>
          <p:nvPr/>
        </p:nvSpPr>
        <p:spPr>
          <a:xfrm>
            <a:off x="4176977" y="744325"/>
            <a:ext cx="1197000" cy="1154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g24e2f315b63_0_0"/>
          <p:cNvSpPr/>
          <p:nvPr/>
        </p:nvSpPr>
        <p:spPr>
          <a:xfrm>
            <a:off x="5381900" y="744325"/>
            <a:ext cx="1148700" cy="1154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g24e2f315b63_0_0"/>
          <p:cNvSpPr txBox="1"/>
          <p:nvPr/>
        </p:nvSpPr>
        <p:spPr>
          <a:xfrm>
            <a:off x="4189163" y="744325"/>
            <a:ext cx="12294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Release of the beta version met with a wider audience. </a:t>
            </a:r>
            <a:r>
              <a:rPr lang="en" sz="700" b="1">
                <a:solidFill>
                  <a:schemeClr val="dk1"/>
                </a:solidFill>
                <a:latin typeface="Montserrat"/>
                <a:ea typeface="Montserrat"/>
                <a:cs typeface="Montserrat"/>
                <a:sym typeface="Montserrat"/>
              </a:rPr>
              <a:t>Customer Zero</a:t>
            </a:r>
            <a:r>
              <a:rPr lang="en" sz="700">
                <a:solidFill>
                  <a:schemeClr val="dk1"/>
                </a:solidFill>
                <a:latin typeface="Montserrat"/>
                <a:ea typeface="Montserrat"/>
                <a:cs typeface="Montserrat"/>
                <a:sym typeface="Montserrat"/>
              </a:rPr>
              <a:t> now includes higher number of users. Git is working properly with the desired functionality.</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sp>
        <p:nvSpPr>
          <p:cNvPr id="1014" name="Google Shape;1014;g24e2f315b63_0_0"/>
          <p:cNvSpPr txBox="1"/>
          <p:nvPr/>
        </p:nvSpPr>
        <p:spPr>
          <a:xfrm>
            <a:off x="5407038" y="744325"/>
            <a:ext cx="1108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Feedback from Functional Testing is implemented into the system. Software has been tested for </a:t>
            </a:r>
            <a:r>
              <a:rPr lang="en" sz="700" b="1">
                <a:solidFill>
                  <a:schemeClr val="dk1"/>
                </a:solidFill>
                <a:latin typeface="Montserrat"/>
                <a:ea typeface="Montserrat"/>
                <a:cs typeface="Montserrat"/>
                <a:sym typeface="Montserrat"/>
              </a:rPr>
              <a:t>security vulnerabilities</a:t>
            </a:r>
            <a:r>
              <a:rPr lang="en" sz="700">
                <a:solidFill>
                  <a:schemeClr val="dk1"/>
                </a:solidFill>
                <a:latin typeface="Montserrat"/>
                <a:ea typeface="Montserrat"/>
                <a:cs typeface="Montserrat"/>
                <a:sym typeface="Montserrat"/>
              </a:rPr>
              <a:t> and has been found to be secure.</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sp>
        <p:nvSpPr>
          <p:cNvPr id="1015" name="Google Shape;1015;g24e2f315b63_0_0"/>
          <p:cNvSpPr/>
          <p:nvPr/>
        </p:nvSpPr>
        <p:spPr>
          <a:xfrm>
            <a:off x="6565725" y="744325"/>
            <a:ext cx="1188000" cy="11544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g24e2f315b63_0_0"/>
          <p:cNvSpPr txBox="1"/>
          <p:nvPr/>
        </p:nvSpPr>
        <p:spPr>
          <a:xfrm>
            <a:off x="6633063" y="710950"/>
            <a:ext cx="11085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All of the features and functionality have been implemented and are working as expected. All </a:t>
            </a:r>
            <a:r>
              <a:rPr lang="en" sz="700" b="1">
                <a:solidFill>
                  <a:schemeClr val="dk1"/>
                </a:solidFill>
                <a:latin typeface="Montserrat"/>
                <a:ea typeface="Montserrat"/>
                <a:cs typeface="Montserrat"/>
                <a:sym typeface="Montserrat"/>
              </a:rPr>
              <a:t>stakeholders have agreed</a:t>
            </a:r>
            <a:r>
              <a:rPr lang="en" sz="700">
                <a:solidFill>
                  <a:schemeClr val="dk1"/>
                </a:solidFill>
                <a:latin typeface="Montserrat"/>
                <a:ea typeface="Montserrat"/>
                <a:cs typeface="Montserrat"/>
                <a:sym typeface="Montserrat"/>
              </a:rPr>
              <a:t> that the golden build is ready for release.</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sp>
        <p:nvSpPr>
          <p:cNvPr id="1017" name="Google Shape;1017;g24e2f315b63_0_0"/>
          <p:cNvSpPr/>
          <p:nvPr/>
        </p:nvSpPr>
        <p:spPr>
          <a:xfrm>
            <a:off x="7760888" y="744325"/>
            <a:ext cx="1188000" cy="11544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24e2f315b63_0_0"/>
          <p:cNvSpPr txBox="1"/>
          <p:nvPr/>
        </p:nvSpPr>
        <p:spPr>
          <a:xfrm>
            <a:off x="7788850" y="814400"/>
            <a:ext cx="1229400" cy="93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The </a:t>
            </a:r>
            <a:r>
              <a:rPr lang="en" sz="700" b="1">
                <a:solidFill>
                  <a:schemeClr val="dk1"/>
                </a:solidFill>
                <a:latin typeface="Montserrat"/>
                <a:ea typeface="Montserrat"/>
                <a:cs typeface="Montserrat"/>
                <a:sym typeface="Montserrat"/>
              </a:rPr>
              <a:t>maintenance plan</a:t>
            </a:r>
            <a:r>
              <a:rPr lang="en" sz="700">
                <a:solidFill>
                  <a:schemeClr val="dk1"/>
                </a:solidFill>
                <a:latin typeface="Montserrat"/>
                <a:ea typeface="Montserrat"/>
                <a:cs typeface="Montserrat"/>
                <a:sym typeface="Montserrat"/>
              </a:rPr>
              <a:t> for the golden build is complete and has been approved by the product owner and the development team.</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endParaRPr sz="700">
              <a:solidFill>
                <a:schemeClr val="dk1"/>
              </a:solidFill>
              <a:latin typeface="Montserrat"/>
              <a:ea typeface="Montserrat"/>
              <a:cs typeface="Montserrat"/>
              <a:sym typeface="Montserrat"/>
            </a:endParaRPr>
          </a:p>
        </p:txBody>
      </p:sp>
      <p:cxnSp>
        <p:nvCxnSpPr>
          <p:cNvPr id="1019" name="Google Shape;1019;g24e2f315b63_0_0"/>
          <p:cNvCxnSpPr/>
          <p:nvPr/>
        </p:nvCxnSpPr>
        <p:spPr>
          <a:xfrm>
            <a:off x="1115775" y="3355113"/>
            <a:ext cx="7899000" cy="3300"/>
          </a:xfrm>
          <a:prstGeom prst="straightConnector1">
            <a:avLst/>
          </a:prstGeom>
          <a:noFill/>
          <a:ln w="38100" cap="flat" cmpd="sng">
            <a:solidFill>
              <a:srgbClr val="003BA3"/>
            </a:solidFill>
            <a:prstDash val="solid"/>
            <a:round/>
            <a:headEnd type="none" w="med" len="med"/>
            <a:tailEnd type="triangle" w="med" len="med"/>
          </a:ln>
        </p:spPr>
      </p:cxnSp>
      <p:sp>
        <p:nvSpPr>
          <p:cNvPr id="1020" name="Google Shape;1020;g24e2f315b63_0_0"/>
          <p:cNvSpPr txBox="1"/>
          <p:nvPr/>
        </p:nvSpPr>
        <p:spPr>
          <a:xfrm>
            <a:off x="2616800" y="4082425"/>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Sept 29, 2023</a:t>
            </a:r>
            <a:endParaRPr sz="700">
              <a:latin typeface="Montserrat"/>
              <a:ea typeface="Montserrat"/>
              <a:cs typeface="Montserrat"/>
              <a:sym typeface="Montserrat"/>
            </a:endParaRPr>
          </a:p>
        </p:txBody>
      </p:sp>
      <p:sp>
        <p:nvSpPr>
          <p:cNvPr id="1021" name="Google Shape;1021;g24e2f315b63_0_0"/>
          <p:cNvSpPr txBox="1"/>
          <p:nvPr/>
        </p:nvSpPr>
        <p:spPr>
          <a:xfrm>
            <a:off x="1649150" y="3876450"/>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Sept 11, 2023</a:t>
            </a:r>
            <a:endParaRPr sz="700">
              <a:latin typeface="Montserrat"/>
              <a:ea typeface="Montserrat"/>
              <a:cs typeface="Montserrat"/>
              <a:sym typeface="Montserrat"/>
            </a:endParaRPr>
          </a:p>
        </p:txBody>
      </p:sp>
      <p:sp>
        <p:nvSpPr>
          <p:cNvPr id="1022" name="Google Shape;1022;g24e2f315b63_0_0"/>
          <p:cNvSpPr txBox="1"/>
          <p:nvPr/>
        </p:nvSpPr>
        <p:spPr>
          <a:xfrm>
            <a:off x="3677200" y="4374925"/>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Oct 16, 2023</a:t>
            </a:r>
            <a:endParaRPr sz="700">
              <a:latin typeface="Montserrat"/>
              <a:ea typeface="Montserrat"/>
              <a:cs typeface="Montserrat"/>
              <a:sym typeface="Montserrat"/>
            </a:endParaRPr>
          </a:p>
        </p:txBody>
      </p:sp>
      <p:sp>
        <p:nvSpPr>
          <p:cNvPr id="1023" name="Google Shape;1023;g24e2f315b63_0_0"/>
          <p:cNvSpPr txBox="1"/>
          <p:nvPr/>
        </p:nvSpPr>
        <p:spPr>
          <a:xfrm>
            <a:off x="4901625" y="4434600"/>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Oct 30, 2023</a:t>
            </a:r>
            <a:endParaRPr sz="700">
              <a:latin typeface="Montserrat"/>
              <a:ea typeface="Montserrat"/>
              <a:cs typeface="Montserrat"/>
              <a:sym typeface="Montserrat"/>
            </a:endParaRPr>
          </a:p>
        </p:txBody>
      </p:sp>
      <p:sp>
        <p:nvSpPr>
          <p:cNvPr id="1024" name="Google Shape;1024;g24e2f315b63_0_0"/>
          <p:cNvSpPr txBox="1"/>
          <p:nvPr/>
        </p:nvSpPr>
        <p:spPr>
          <a:xfrm>
            <a:off x="6001500" y="4632800"/>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Nov 20, 2023</a:t>
            </a:r>
            <a:endParaRPr sz="700">
              <a:latin typeface="Montserrat"/>
              <a:ea typeface="Montserrat"/>
              <a:cs typeface="Montserrat"/>
              <a:sym typeface="Montserrat"/>
            </a:endParaRPr>
          </a:p>
        </p:txBody>
      </p:sp>
      <p:sp>
        <p:nvSpPr>
          <p:cNvPr id="1025" name="Google Shape;1025;g24e2f315b63_0_0"/>
          <p:cNvSpPr txBox="1"/>
          <p:nvPr/>
        </p:nvSpPr>
        <p:spPr>
          <a:xfrm>
            <a:off x="7288425" y="4707600"/>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Dec 11, 2023</a:t>
            </a:r>
            <a:endParaRPr sz="700">
              <a:latin typeface="Montserrat"/>
              <a:ea typeface="Montserrat"/>
              <a:cs typeface="Montserrat"/>
              <a:sym typeface="Montserrat"/>
            </a:endParaRPr>
          </a:p>
        </p:txBody>
      </p:sp>
      <p:sp>
        <p:nvSpPr>
          <p:cNvPr id="1026" name="Google Shape;1026;g24e2f315b63_0_0"/>
          <p:cNvSpPr txBox="1"/>
          <p:nvPr/>
        </p:nvSpPr>
        <p:spPr>
          <a:xfrm>
            <a:off x="8318475" y="4789925"/>
            <a:ext cx="907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Montserrat"/>
                <a:ea typeface="Montserrat"/>
                <a:cs typeface="Montserrat"/>
                <a:sym typeface="Montserrat"/>
              </a:rPr>
              <a:t>Dec 24, 2023</a:t>
            </a:r>
            <a:endParaRPr sz="700">
              <a:latin typeface="Montserrat"/>
              <a:ea typeface="Montserrat"/>
              <a:cs typeface="Montserrat"/>
              <a:sym typeface="Montserrat"/>
            </a:endParaRPr>
          </a:p>
        </p:txBody>
      </p:sp>
      <p:cxnSp>
        <p:nvCxnSpPr>
          <p:cNvPr id="1027" name="Google Shape;1027;g24e2f315b63_0_0"/>
          <p:cNvCxnSpPr/>
          <p:nvPr/>
        </p:nvCxnSpPr>
        <p:spPr>
          <a:xfrm>
            <a:off x="2135125" y="4106825"/>
            <a:ext cx="0" cy="980400"/>
          </a:xfrm>
          <a:prstGeom prst="straightConnector1">
            <a:avLst/>
          </a:prstGeom>
          <a:noFill/>
          <a:ln w="9525" cap="flat" cmpd="sng">
            <a:solidFill>
              <a:schemeClr val="dk2"/>
            </a:solidFill>
            <a:prstDash val="dot"/>
            <a:round/>
            <a:headEnd type="none" w="med" len="med"/>
            <a:tailEnd type="none" w="med" len="med"/>
          </a:ln>
        </p:spPr>
      </p:cxnSp>
      <p:cxnSp>
        <p:nvCxnSpPr>
          <p:cNvPr id="1028" name="Google Shape;1028;g24e2f315b63_0_0"/>
          <p:cNvCxnSpPr/>
          <p:nvPr/>
        </p:nvCxnSpPr>
        <p:spPr>
          <a:xfrm>
            <a:off x="3166600" y="4325450"/>
            <a:ext cx="1800" cy="762900"/>
          </a:xfrm>
          <a:prstGeom prst="straightConnector1">
            <a:avLst/>
          </a:prstGeom>
          <a:noFill/>
          <a:ln w="9525" cap="flat" cmpd="sng">
            <a:solidFill>
              <a:schemeClr val="dk2"/>
            </a:solidFill>
            <a:prstDash val="dot"/>
            <a:round/>
            <a:headEnd type="none" w="med" len="med"/>
            <a:tailEnd type="none" w="med" len="med"/>
          </a:ln>
        </p:spPr>
      </p:cxnSp>
      <p:cxnSp>
        <p:nvCxnSpPr>
          <p:cNvPr id="1029" name="Google Shape;1029;g24e2f315b63_0_0"/>
          <p:cNvCxnSpPr/>
          <p:nvPr/>
        </p:nvCxnSpPr>
        <p:spPr>
          <a:xfrm flipH="1">
            <a:off x="4188475" y="4632800"/>
            <a:ext cx="1200" cy="451200"/>
          </a:xfrm>
          <a:prstGeom prst="straightConnector1">
            <a:avLst/>
          </a:prstGeom>
          <a:noFill/>
          <a:ln w="9525" cap="flat" cmpd="sng">
            <a:solidFill>
              <a:schemeClr val="dk2"/>
            </a:solidFill>
            <a:prstDash val="dot"/>
            <a:round/>
            <a:headEnd type="none" w="med" len="med"/>
            <a:tailEnd type="none" w="med" len="med"/>
          </a:ln>
        </p:spPr>
      </p:cxnSp>
      <p:cxnSp>
        <p:nvCxnSpPr>
          <p:cNvPr id="1030" name="Google Shape;1030;g24e2f315b63_0_0"/>
          <p:cNvCxnSpPr/>
          <p:nvPr/>
        </p:nvCxnSpPr>
        <p:spPr>
          <a:xfrm>
            <a:off x="5379850" y="4642350"/>
            <a:ext cx="300" cy="423000"/>
          </a:xfrm>
          <a:prstGeom prst="straightConnector1">
            <a:avLst/>
          </a:prstGeom>
          <a:noFill/>
          <a:ln w="9525" cap="flat" cmpd="sng">
            <a:solidFill>
              <a:schemeClr val="dk2"/>
            </a:solidFill>
            <a:prstDash val="dot"/>
            <a:round/>
            <a:headEnd type="none" w="med" len="med"/>
            <a:tailEnd type="none" w="med" len="med"/>
          </a:ln>
        </p:spPr>
      </p:cxnSp>
      <p:cxnSp>
        <p:nvCxnSpPr>
          <p:cNvPr id="1031" name="Google Shape;1031;g24e2f315b63_0_0"/>
          <p:cNvCxnSpPr/>
          <p:nvPr/>
        </p:nvCxnSpPr>
        <p:spPr>
          <a:xfrm flipH="1">
            <a:off x="6546525" y="4871550"/>
            <a:ext cx="2100" cy="212400"/>
          </a:xfrm>
          <a:prstGeom prst="straightConnector1">
            <a:avLst/>
          </a:prstGeom>
          <a:noFill/>
          <a:ln w="9525" cap="flat" cmpd="sng">
            <a:solidFill>
              <a:schemeClr val="dk2"/>
            </a:solidFill>
            <a:prstDash val="dot"/>
            <a:round/>
            <a:headEnd type="none" w="med" len="med"/>
            <a:tailEnd type="none" w="med" len="med"/>
          </a:ln>
        </p:spPr>
      </p:cxnSp>
      <p:cxnSp>
        <p:nvCxnSpPr>
          <p:cNvPr id="1032" name="Google Shape;1032;g24e2f315b63_0_0"/>
          <p:cNvCxnSpPr/>
          <p:nvPr/>
        </p:nvCxnSpPr>
        <p:spPr>
          <a:xfrm flipH="1">
            <a:off x="7739025" y="4934875"/>
            <a:ext cx="4200" cy="152400"/>
          </a:xfrm>
          <a:prstGeom prst="straightConnector1">
            <a:avLst/>
          </a:prstGeom>
          <a:noFill/>
          <a:ln w="9525" cap="flat" cmpd="sng">
            <a:solidFill>
              <a:schemeClr val="dk2"/>
            </a:solidFill>
            <a:prstDash val="dot"/>
            <a:round/>
            <a:headEnd type="none" w="med" len="med"/>
            <a:tailEnd type="none" w="med" len="med"/>
          </a:ln>
        </p:spPr>
      </p:cxnSp>
      <p:sp>
        <p:nvSpPr>
          <p:cNvPr id="1033" name="Google Shape;1033;g24e2f315b63_0_0"/>
          <p:cNvSpPr txBox="1"/>
          <p:nvPr/>
        </p:nvSpPr>
        <p:spPr>
          <a:xfrm>
            <a:off x="1683434" y="4648500"/>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Sept 22, 2023</a:t>
            </a:r>
            <a:endParaRPr sz="600">
              <a:latin typeface="Montserrat"/>
              <a:ea typeface="Montserrat"/>
              <a:cs typeface="Montserrat"/>
              <a:sym typeface="Montserrat"/>
            </a:endParaRPr>
          </a:p>
        </p:txBody>
      </p:sp>
      <p:sp>
        <p:nvSpPr>
          <p:cNvPr id="1034" name="Google Shape;1034;g24e2f315b63_0_0"/>
          <p:cNvSpPr txBox="1"/>
          <p:nvPr/>
        </p:nvSpPr>
        <p:spPr>
          <a:xfrm>
            <a:off x="2740784" y="4658300"/>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Oct 9, 2023</a:t>
            </a:r>
            <a:endParaRPr sz="600">
              <a:latin typeface="Montserrat"/>
              <a:ea typeface="Montserrat"/>
              <a:cs typeface="Montserrat"/>
              <a:sym typeface="Montserrat"/>
            </a:endParaRPr>
          </a:p>
        </p:txBody>
      </p:sp>
      <p:sp>
        <p:nvSpPr>
          <p:cNvPr id="1035" name="Google Shape;1035;g24e2f315b63_0_0"/>
          <p:cNvSpPr txBox="1"/>
          <p:nvPr/>
        </p:nvSpPr>
        <p:spPr>
          <a:xfrm>
            <a:off x="3842471" y="4669200"/>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23, 2023</a:t>
            </a:r>
            <a:endParaRPr sz="600">
              <a:latin typeface="Montserrat"/>
              <a:ea typeface="Montserrat"/>
              <a:cs typeface="Montserrat"/>
              <a:sym typeface="Montserrat"/>
            </a:endParaRPr>
          </a:p>
        </p:txBody>
      </p:sp>
      <p:sp>
        <p:nvSpPr>
          <p:cNvPr id="1036" name="Google Shape;1036;g24e2f315b63_0_0"/>
          <p:cNvSpPr txBox="1"/>
          <p:nvPr/>
        </p:nvSpPr>
        <p:spPr>
          <a:xfrm>
            <a:off x="4969896" y="3547763"/>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Nov 13, 2023</a:t>
            </a:r>
            <a:endParaRPr sz="600">
              <a:latin typeface="Montserrat"/>
              <a:ea typeface="Montserrat"/>
              <a:cs typeface="Montserrat"/>
              <a:sym typeface="Montserrat"/>
            </a:endParaRPr>
          </a:p>
        </p:txBody>
      </p:sp>
      <p:sp>
        <p:nvSpPr>
          <p:cNvPr id="1037" name="Google Shape;1037;g24e2f315b63_0_0"/>
          <p:cNvSpPr txBox="1"/>
          <p:nvPr/>
        </p:nvSpPr>
        <p:spPr>
          <a:xfrm>
            <a:off x="6139071" y="3547750"/>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Dec 4, 2023</a:t>
            </a:r>
            <a:endParaRPr sz="600">
              <a:latin typeface="Montserrat"/>
              <a:ea typeface="Montserrat"/>
              <a:cs typeface="Montserrat"/>
              <a:sym typeface="Montserrat"/>
            </a:endParaRPr>
          </a:p>
        </p:txBody>
      </p:sp>
      <p:sp>
        <p:nvSpPr>
          <p:cNvPr id="1038" name="Google Shape;1038;g24e2f315b63_0_0"/>
          <p:cNvSpPr txBox="1"/>
          <p:nvPr/>
        </p:nvSpPr>
        <p:spPr>
          <a:xfrm>
            <a:off x="7387446" y="3547763"/>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Dec 18, 2023</a:t>
            </a:r>
            <a:endParaRPr sz="600">
              <a:latin typeface="Montserrat"/>
              <a:ea typeface="Montserrat"/>
              <a:cs typeface="Montserrat"/>
              <a:sym typeface="Montserrat"/>
            </a:endParaRPr>
          </a:p>
        </p:txBody>
      </p:sp>
      <p:cxnSp>
        <p:nvCxnSpPr>
          <p:cNvPr id="1039" name="Google Shape;1039;g24e2f315b63_0_0"/>
          <p:cNvCxnSpPr/>
          <p:nvPr/>
        </p:nvCxnSpPr>
        <p:spPr>
          <a:xfrm flipH="1">
            <a:off x="2142925" y="3276825"/>
            <a:ext cx="3300" cy="158100"/>
          </a:xfrm>
          <a:prstGeom prst="straightConnector1">
            <a:avLst/>
          </a:prstGeom>
          <a:noFill/>
          <a:ln w="28575" cap="flat" cmpd="sng">
            <a:solidFill>
              <a:srgbClr val="003BA3"/>
            </a:solidFill>
            <a:prstDash val="solid"/>
            <a:round/>
            <a:headEnd type="none" w="med" len="med"/>
            <a:tailEnd type="none" w="med" len="med"/>
          </a:ln>
        </p:spPr>
      </p:cxnSp>
      <p:cxnSp>
        <p:nvCxnSpPr>
          <p:cNvPr id="1040" name="Google Shape;1040;g24e2f315b63_0_0"/>
          <p:cNvCxnSpPr/>
          <p:nvPr/>
        </p:nvCxnSpPr>
        <p:spPr>
          <a:xfrm flipH="1">
            <a:off x="3161500" y="3274188"/>
            <a:ext cx="3300" cy="158100"/>
          </a:xfrm>
          <a:prstGeom prst="straightConnector1">
            <a:avLst/>
          </a:prstGeom>
          <a:noFill/>
          <a:ln w="28575" cap="flat" cmpd="sng">
            <a:solidFill>
              <a:srgbClr val="003BA3"/>
            </a:solidFill>
            <a:prstDash val="solid"/>
            <a:round/>
            <a:headEnd type="none" w="med" len="med"/>
            <a:tailEnd type="none" w="med" len="med"/>
          </a:ln>
        </p:spPr>
      </p:cxnSp>
      <p:cxnSp>
        <p:nvCxnSpPr>
          <p:cNvPr id="1041" name="Google Shape;1041;g24e2f315b63_0_0"/>
          <p:cNvCxnSpPr/>
          <p:nvPr/>
        </p:nvCxnSpPr>
        <p:spPr>
          <a:xfrm flipH="1">
            <a:off x="4186975" y="3284675"/>
            <a:ext cx="3300" cy="158100"/>
          </a:xfrm>
          <a:prstGeom prst="straightConnector1">
            <a:avLst/>
          </a:prstGeom>
          <a:noFill/>
          <a:ln w="28575" cap="flat" cmpd="sng">
            <a:solidFill>
              <a:srgbClr val="003BA3"/>
            </a:solidFill>
            <a:prstDash val="solid"/>
            <a:round/>
            <a:headEnd type="none" w="med" len="med"/>
            <a:tailEnd type="none" w="med" len="med"/>
          </a:ln>
        </p:spPr>
      </p:cxnSp>
      <p:cxnSp>
        <p:nvCxnSpPr>
          <p:cNvPr id="1042" name="Google Shape;1042;g24e2f315b63_0_0"/>
          <p:cNvCxnSpPr/>
          <p:nvPr/>
        </p:nvCxnSpPr>
        <p:spPr>
          <a:xfrm flipH="1">
            <a:off x="5369750" y="3277725"/>
            <a:ext cx="3300" cy="158100"/>
          </a:xfrm>
          <a:prstGeom prst="straightConnector1">
            <a:avLst/>
          </a:prstGeom>
          <a:noFill/>
          <a:ln w="28575" cap="flat" cmpd="sng">
            <a:solidFill>
              <a:srgbClr val="003BA3"/>
            </a:solidFill>
            <a:prstDash val="solid"/>
            <a:round/>
            <a:headEnd type="none" w="med" len="med"/>
            <a:tailEnd type="none" w="med" len="med"/>
          </a:ln>
        </p:spPr>
      </p:cxnSp>
      <p:cxnSp>
        <p:nvCxnSpPr>
          <p:cNvPr id="1043" name="Google Shape;1043;g24e2f315b63_0_0"/>
          <p:cNvCxnSpPr/>
          <p:nvPr/>
        </p:nvCxnSpPr>
        <p:spPr>
          <a:xfrm flipH="1">
            <a:off x="6555663" y="3277725"/>
            <a:ext cx="3300" cy="158100"/>
          </a:xfrm>
          <a:prstGeom prst="straightConnector1">
            <a:avLst/>
          </a:prstGeom>
          <a:noFill/>
          <a:ln w="28575" cap="flat" cmpd="sng">
            <a:solidFill>
              <a:srgbClr val="003BA3"/>
            </a:solidFill>
            <a:prstDash val="solid"/>
            <a:round/>
            <a:headEnd type="none" w="med" len="med"/>
            <a:tailEnd type="none" w="med" len="med"/>
          </a:ln>
        </p:spPr>
      </p:cxnSp>
      <p:cxnSp>
        <p:nvCxnSpPr>
          <p:cNvPr id="1044" name="Google Shape;1044;g24e2f315b63_0_0"/>
          <p:cNvCxnSpPr/>
          <p:nvPr/>
        </p:nvCxnSpPr>
        <p:spPr>
          <a:xfrm flipH="1">
            <a:off x="7739888" y="3283425"/>
            <a:ext cx="3300" cy="158100"/>
          </a:xfrm>
          <a:prstGeom prst="straightConnector1">
            <a:avLst/>
          </a:prstGeom>
          <a:noFill/>
          <a:ln w="28575" cap="flat" cmpd="sng">
            <a:solidFill>
              <a:srgbClr val="003BA3"/>
            </a:solidFill>
            <a:prstDash val="solid"/>
            <a:round/>
            <a:headEnd type="none" w="med" len="med"/>
            <a:tailEnd type="none" w="med" len="med"/>
          </a:ln>
        </p:spPr>
      </p:cxnSp>
      <p:sp>
        <p:nvSpPr>
          <p:cNvPr id="1045" name="Google Shape;1045;g24e2f315b63_0_0"/>
          <p:cNvSpPr txBox="1"/>
          <p:nvPr/>
        </p:nvSpPr>
        <p:spPr>
          <a:xfrm>
            <a:off x="684684" y="4632800"/>
            <a:ext cx="1925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Montserrat"/>
                <a:ea typeface="Montserrat"/>
                <a:cs typeface="Montserrat"/>
                <a:sym typeface="Montserrat"/>
              </a:rPr>
              <a:t>Feedback end date</a:t>
            </a:r>
            <a:endParaRPr sz="600">
              <a:latin typeface="Montserrat"/>
              <a:ea typeface="Montserrat"/>
              <a:cs typeface="Montserrat"/>
              <a:sym typeface="Montserrat"/>
            </a:endParaRPr>
          </a:p>
          <a:p>
            <a:pPr marL="0" lvl="0" indent="0" algn="ctr" rtl="0">
              <a:spcBef>
                <a:spcPts val="0"/>
              </a:spcBef>
              <a:spcAft>
                <a:spcPts val="0"/>
              </a:spcAft>
              <a:buNone/>
            </a:pPr>
            <a:r>
              <a:rPr lang="en" sz="600">
                <a:latin typeface="Montserrat"/>
                <a:ea typeface="Montserrat"/>
                <a:cs typeface="Montserrat"/>
                <a:sym typeface="Montserrat"/>
              </a:rPr>
              <a:t>Sept 6, 2023</a:t>
            </a:r>
            <a:endParaRPr sz="600">
              <a:latin typeface="Montserrat"/>
              <a:ea typeface="Montserrat"/>
              <a:cs typeface="Montserrat"/>
              <a:sym typeface="Montserrat"/>
            </a:endParaRPr>
          </a:p>
        </p:txBody>
      </p:sp>
      <p:sp>
        <p:nvSpPr>
          <p:cNvPr id="1046" name="Google Shape;1046;g24e2f315b63_0_0"/>
          <p:cNvSpPr txBox="1"/>
          <p:nvPr/>
        </p:nvSpPr>
        <p:spPr>
          <a:xfrm>
            <a:off x="172050" y="-66650"/>
            <a:ext cx="42495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120" b="1">
                <a:solidFill>
                  <a:srgbClr val="003BA3"/>
                </a:solidFill>
                <a:latin typeface="Montserrat"/>
                <a:ea typeface="Montserrat"/>
                <a:cs typeface="Montserrat"/>
                <a:sym typeface="Montserrat"/>
              </a:rPr>
              <a:t>Release Plan</a:t>
            </a:r>
            <a:endParaRPr sz="2120" b="1">
              <a:solidFill>
                <a:srgbClr val="003BA3"/>
              </a:solidFill>
              <a:latin typeface="Montserrat"/>
              <a:ea typeface="Montserrat"/>
              <a:cs typeface="Montserrat"/>
              <a:sym typeface="Montserrat"/>
            </a:endParaRPr>
          </a:p>
        </p:txBody>
      </p:sp>
      <p:sp>
        <p:nvSpPr>
          <p:cNvPr id="1047" name="Google Shape;1047;g24e2f315b63_0_0"/>
          <p:cNvSpPr txBox="1"/>
          <p:nvPr/>
        </p:nvSpPr>
        <p:spPr>
          <a:xfrm>
            <a:off x="8958475" y="4872625"/>
            <a:ext cx="345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a:t>
            </a:r>
            <a:endParaRPr sz="1200"/>
          </a:p>
        </p:txBody>
      </p:sp>
      <p:sp>
        <p:nvSpPr>
          <p:cNvPr id="1048" name="Google Shape;1048;g24e2f315b63_0_0"/>
          <p:cNvSpPr txBox="1"/>
          <p:nvPr/>
        </p:nvSpPr>
        <p:spPr>
          <a:xfrm>
            <a:off x="2241825" y="3723850"/>
            <a:ext cx="345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[2]</a:t>
            </a:r>
            <a:endParaRPr sz="1200"/>
          </a:p>
        </p:txBody>
      </p:sp>
      <p:sp>
        <p:nvSpPr>
          <p:cNvPr id="1049" name="Google Shape;1049;g24e2f315b63_0_0"/>
          <p:cNvSpPr txBox="1"/>
          <p:nvPr/>
        </p:nvSpPr>
        <p:spPr>
          <a:xfrm>
            <a:off x="4584700" y="-7100"/>
            <a:ext cx="478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Montserrat"/>
                <a:ea typeface="Montserrat"/>
                <a:cs typeface="Montserrat"/>
                <a:sym typeface="Montserrat"/>
              </a:rPr>
              <a:t>[1] </a:t>
            </a:r>
            <a:r>
              <a:rPr lang="en" sz="700">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https://www.atlassian.com/blog/agile/product-managers-guide-release-planning</a:t>
            </a:r>
            <a:endParaRPr sz="7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700">
                <a:solidFill>
                  <a:schemeClr val="dk1"/>
                </a:solidFill>
                <a:latin typeface="Montserrat"/>
                <a:ea typeface="Montserrat"/>
                <a:cs typeface="Montserrat"/>
                <a:sym typeface="Montserrat"/>
              </a:rPr>
              <a:t>[2] </a:t>
            </a:r>
            <a:r>
              <a:rPr lang="en" sz="70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https://en.wikipedia.org/wiki/Software_versioning</a:t>
            </a:r>
            <a:endParaRPr sz="700">
              <a:solidFill>
                <a:schemeClr val="dk1"/>
              </a:solidFill>
              <a:latin typeface="Montserrat"/>
              <a:ea typeface="Montserrat"/>
              <a:cs typeface="Montserrat"/>
              <a:sym typeface="Montserrat"/>
            </a:endParaRPr>
          </a:p>
        </p:txBody>
      </p:sp>
      <p:sp>
        <p:nvSpPr>
          <p:cNvPr id="1050" name="Google Shape;1050;g24e2f315b63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Montserrat"/>
                <a:ea typeface="Montserrat"/>
                <a:cs typeface="Montserrat"/>
                <a:sym typeface="Montserrat"/>
              </a:rPr>
              <a:t>AVERAGE</a:t>
            </a:r>
            <a:endParaRPr sz="10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247dd14220d_3_0"/>
          <p:cNvSpPr txBox="1">
            <a:spLocks noGrp="1"/>
          </p:cNvSpPr>
          <p:nvPr>
            <p:ph type="body" idx="1"/>
          </p:nvPr>
        </p:nvSpPr>
        <p:spPr>
          <a:xfrm>
            <a:off x="243875" y="542875"/>
            <a:ext cx="8742600" cy="4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t>Create a Branching Strategy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Feature Branching: Each new feature is developed in its own branch, keeping the main branch clean and stable. When a feature is complete, it's merged back into the main branch. Gitflow</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Release Branching: Creating a new branch for new releases.</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Hotfix Branching: Creating a new branch for urgent fixes.</a:t>
            </a:r>
            <a:endParaRPr sz="1000">
              <a:solidFill>
                <a:schemeClr val="dk1"/>
              </a:solidFill>
            </a:endParaRPr>
          </a:p>
          <a:p>
            <a:pPr marL="0" lvl="0" indent="0" algn="l" rtl="0">
              <a:spcBef>
                <a:spcPts val="0"/>
              </a:spcBef>
              <a:spcAft>
                <a:spcPts val="0"/>
              </a:spcAft>
              <a:buNone/>
            </a:pPr>
            <a:endParaRPr sz="1000" b="1"/>
          </a:p>
          <a:p>
            <a:pPr marL="0" lvl="0" indent="0" algn="l" rtl="0">
              <a:spcBef>
                <a:spcPts val="0"/>
              </a:spcBef>
              <a:spcAft>
                <a:spcPts val="0"/>
              </a:spcAft>
              <a:buNone/>
            </a:pPr>
            <a:r>
              <a:rPr lang="en" sz="1000" b="1"/>
              <a:t>Establish Naming Conventions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Consistent naming for branches is crucial for clarity and organization. A common convention is to use category prefixes</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b="1"/>
              <a:t>Manage Lifespan of Branches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Branches should have a limited lifespan to keep the repository manageable. Once a feature is merged into the main branch and deployed, the corresponding feature branch should be deleted.</a:t>
            </a:r>
            <a:endParaRPr sz="1000">
              <a:solidFill>
                <a:schemeClr val="dk1"/>
              </a:solidFill>
            </a:endParaRPr>
          </a:p>
          <a:p>
            <a:pPr marL="0" lvl="0" indent="0" algn="l" rtl="0">
              <a:spcBef>
                <a:spcPts val="0"/>
              </a:spcBef>
              <a:spcAft>
                <a:spcPts val="0"/>
              </a:spcAft>
              <a:buNone/>
            </a:pPr>
            <a:endParaRPr sz="1000" b="1"/>
          </a:p>
          <a:p>
            <a:pPr marL="0" lvl="0" indent="0" algn="l" rtl="0">
              <a:spcBef>
                <a:spcPts val="0"/>
              </a:spcBef>
              <a:spcAft>
                <a:spcPts val="0"/>
              </a:spcAft>
              <a:buNone/>
            </a:pPr>
            <a:r>
              <a:rPr lang="en" sz="1000" b="1"/>
              <a:t>Conduct Regular Code Reviews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Before merging branches, conduct code reviews to ensure code quality and consistency. This can be facilitated with pull requests in platforms like GitHub or GitLab.</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b="1"/>
              <a:t>Merge Changes Frequently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Regularly merge changes from the main branch into feature branches to avoid massive merge conflicts later on. This is often referred to as keeping branch "up to date".</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b="1"/>
              <a:t>Utilize Pull Requests </a:t>
            </a:r>
            <a:r>
              <a:rPr lang="en" sz="1000">
                <a:solidFill>
                  <a:schemeClr val="dk1"/>
                </a:solidFill>
              </a:rPr>
              <a:t>[1] </a:t>
            </a:r>
            <a:endParaRPr sz="1000" b="1"/>
          </a:p>
          <a:p>
            <a:pPr marL="457200" lvl="0" indent="-292100" algn="l" rtl="0">
              <a:spcBef>
                <a:spcPts val="0"/>
              </a:spcBef>
              <a:spcAft>
                <a:spcPts val="0"/>
              </a:spcAft>
              <a:buClr>
                <a:schemeClr val="dk1"/>
              </a:buClr>
              <a:buSzPts val="1000"/>
              <a:buChar char="●"/>
            </a:pPr>
            <a:r>
              <a:rPr lang="en" sz="1000">
                <a:solidFill>
                  <a:schemeClr val="dk1"/>
                </a:solidFill>
              </a:rPr>
              <a:t>Use pull requests for merging code. This ensures code review and discussion can happen before changes are added to the main branch.</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l" rtl="0">
              <a:spcBef>
                <a:spcPts val="0"/>
              </a:spcBef>
              <a:spcAft>
                <a:spcPts val="0"/>
              </a:spcAft>
              <a:buNone/>
            </a:pPr>
            <a:r>
              <a:rPr lang="en" sz="1000" b="1"/>
              <a:t>Automate Testing </a:t>
            </a:r>
            <a:r>
              <a:rPr lang="en" sz="1000">
                <a:solidFill>
                  <a:schemeClr val="dk1"/>
                </a:solidFill>
              </a:rPr>
              <a:t>[1] </a:t>
            </a:r>
            <a:endParaRPr sz="1000" b="1"/>
          </a:p>
          <a:p>
            <a:pPr marL="457200" lvl="0" indent="-292100" algn="l" rtl="0">
              <a:spcBef>
                <a:spcPts val="0"/>
              </a:spcBef>
              <a:spcAft>
                <a:spcPts val="0"/>
              </a:spcAft>
              <a:buClr>
                <a:schemeClr val="dk1"/>
              </a:buClr>
              <a:buSzPts val="1000"/>
              <a:buFont typeface="Arial"/>
              <a:buChar char="●"/>
            </a:pPr>
            <a:r>
              <a:rPr lang="en" sz="1000">
                <a:solidFill>
                  <a:schemeClr val="dk1"/>
                </a:solidFill>
              </a:rPr>
              <a:t>To ensure code in branches doesn't break the application, set up automated testing that runs whenever changes are pushed to any branch.</a:t>
            </a:r>
            <a:endParaRPr sz="1000">
              <a:solidFill>
                <a:schemeClr val="dk1"/>
              </a:solidFill>
            </a:endParaRPr>
          </a:p>
          <a:p>
            <a:pPr marL="457200" lvl="0" indent="0" algn="l" rtl="0">
              <a:spcBef>
                <a:spcPts val="0"/>
              </a:spcBef>
              <a:spcAft>
                <a:spcPts val="0"/>
              </a:spcAft>
              <a:buNone/>
            </a:pPr>
            <a:endParaRPr sz="900">
              <a:solidFill>
                <a:schemeClr val="dk1"/>
              </a:solidFill>
            </a:endParaRPr>
          </a:p>
          <a:p>
            <a:pPr marL="457200" lvl="0" indent="0" algn="l" rtl="0">
              <a:spcBef>
                <a:spcPts val="0"/>
              </a:spcBef>
              <a:spcAft>
                <a:spcPts val="0"/>
              </a:spcAft>
              <a:buNone/>
            </a:pP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056" name="Google Shape;1056;g247dd14220d_3_0"/>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Branching Management</a:t>
            </a:r>
            <a:endParaRPr/>
          </a:p>
        </p:txBody>
      </p:sp>
      <p:sp>
        <p:nvSpPr>
          <p:cNvPr id="1057" name="Google Shape;1057;g247dd14220d_3_0"/>
          <p:cNvSpPr txBox="1">
            <a:spLocks noGrp="1"/>
          </p:cNvSpPr>
          <p:nvPr>
            <p:ph type="sldNum" idx="12"/>
          </p:nvPr>
        </p:nvSpPr>
        <p:spPr>
          <a:xfrm>
            <a:off x="8732407" y="1"/>
            <a:ext cx="411600" cy="2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57</a:t>
            </a:fld>
            <a:endParaRPr/>
          </a:p>
        </p:txBody>
      </p:sp>
      <p:sp>
        <p:nvSpPr>
          <p:cNvPr id="1058" name="Google Shape;1058;g247dd14220d_3_0"/>
          <p:cNvSpPr txBox="1"/>
          <p:nvPr/>
        </p:nvSpPr>
        <p:spPr>
          <a:xfrm>
            <a:off x="1978475" y="4896300"/>
            <a:ext cx="70080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a:latin typeface="Montserrat"/>
                <a:ea typeface="Montserrat"/>
                <a:cs typeface="Montserrat"/>
                <a:sym typeface="Montserrat"/>
              </a:rPr>
              <a:t>[1] https://www.atlassian.com/git/tutorials/comparing-workflows/gitflow-workflow</a:t>
            </a:r>
            <a:endParaRPr sz="700">
              <a:latin typeface="Montserrat"/>
              <a:ea typeface="Montserrat"/>
              <a:cs typeface="Montserrat"/>
              <a:sym typeface="Montserrat"/>
            </a:endParaRPr>
          </a:p>
        </p:txBody>
      </p:sp>
      <p:sp>
        <p:nvSpPr>
          <p:cNvPr id="1059" name="Google Shape;1059;g247dd14220d_3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2466f403191_0_93"/>
          <p:cNvSpPr txBox="1"/>
          <p:nvPr/>
        </p:nvSpPr>
        <p:spPr>
          <a:xfrm>
            <a:off x="143275" y="4549650"/>
            <a:ext cx="3590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Montserrat"/>
                <a:ea typeface="Montserrat"/>
                <a:cs typeface="Montserrat"/>
                <a:sym typeface="Montserrat"/>
              </a:rPr>
              <a:t>[1] </a:t>
            </a:r>
            <a:r>
              <a:rPr lang="en" sz="800" u="sng">
                <a:solidFill>
                  <a:schemeClr val="hlink"/>
                </a:solidFill>
                <a:latin typeface="Montserrat"/>
                <a:ea typeface="Montserrat"/>
                <a:cs typeface="Montserrat"/>
                <a:sym typeface="Montserrat"/>
                <a:hlinkClick r:id="rId3"/>
              </a:rPr>
              <a:t>https://www.browserstack.com/guide/bug-severity-vs-priority</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[2] </a:t>
            </a:r>
            <a:r>
              <a:rPr lang="en" sz="800" u="sng">
                <a:solidFill>
                  <a:schemeClr val="hlink"/>
                </a:solidFill>
                <a:latin typeface="Montserrat"/>
                <a:ea typeface="Montserrat"/>
                <a:cs typeface="Montserrat"/>
                <a:sym typeface="Montserrat"/>
                <a:hlinkClick r:id="rId4"/>
              </a:rPr>
              <a:t>https://www.idalko.com/jira-bug-workflow/</a:t>
            </a:r>
            <a:endParaRPr sz="800">
              <a:latin typeface="Montserrat"/>
              <a:ea typeface="Montserrat"/>
              <a:cs typeface="Montserrat"/>
              <a:sym typeface="Montserrat"/>
            </a:endParaRPr>
          </a:p>
          <a:p>
            <a:pPr marL="0" lvl="0" indent="0" algn="l" rtl="0">
              <a:spcBef>
                <a:spcPts val="0"/>
              </a:spcBef>
              <a:spcAft>
                <a:spcPts val="0"/>
              </a:spcAft>
              <a:buNone/>
            </a:pPr>
            <a:r>
              <a:rPr lang="en" sz="800">
                <a:latin typeface="Montserrat"/>
                <a:ea typeface="Montserrat"/>
                <a:cs typeface="Montserrat"/>
                <a:sym typeface="Montserrat"/>
              </a:rPr>
              <a:t>[3] </a:t>
            </a:r>
            <a:r>
              <a:rPr lang="en" sz="800" u="sng">
                <a:solidFill>
                  <a:schemeClr val="hlink"/>
                </a:solidFill>
                <a:latin typeface="Montserrat"/>
                <a:ea typeface="Montserrat"/>
                <a:cs typeface="Montserrat"/>
                <a:sym typeface="Montserrat"/>
                <a:hlinkClick r:id="rId5"/>
              </a:rPr>
              <a:t>https://www.instabug.com/blog/jira-bug-reporting-tool</a:t>
            </a:r>
            <a:endParaRPr sz="800">
              <a:latin typeface="Montserrat"/>
              <a:ea typeface="Montserrat"/>
              <a:cs typeface="Montserrat"/>
              <a:sym typeface="Montserrat"/>
            </a:endParaRPr>
          </a:p>
        </p:txBody>
      </p:sp>
      <p:grpSp>
        <p:nvGrpSpPr>
          <p:cNvPr id="1065" name="Google Shape;1065;g2466f403191_0_93"/>
          <p:cNvGrpSpPr/>
          <p:nvPr/>
        </p:nvGrpSpPr>
        <p:grpSpPr>
          <a:xfrm>
            <a:off x="143275" y="815913"/>
            <a:ext cx="4352400" cy="3733738"/>
            <a:chOff x="219475" y="815913"/>
            <a:chExt cx="4352400" cy="3733738"/>
          </a:xfrm>
        </p:grpSpPr>
        <p:sp>
          <p:nvSpPr>
            <p:cNvPr id="1066" name="Google Shape;1066;g2466f403191_0_93"/>
            <p:cNvSpPr/>
            <p:nvPr/>
          </p:nvSpPr>
          <p:spPr>
            <a:xfrm rot="10800000" flipH="1">
              <a:off x="2466939" y="1076812"/>
              <a:ext cx="960121" cy="548640"/>
            </a:xfrm>
            <a:custGeom>
              <a:avLst/>
              <a:gdLst/>
              <a:ahLst/>
              <a:cxnLst/>
              <a:rect l="l" t="t" r="r" b="b"/>
              <a:pathLst>
                <a:path w="13482" h="10421" extrusionOk="0">
                  <a:moveTo>
                    <a:pt x="8499" y="1"/>
                  </a:moveTo>
                  <a:cubicBezTo>
                    <a:pt x="8471" y="1"/>
                    <a:pt x="8443" y="5"/>
                    <a:pt x="8416" y="14"/>
                  </a:cubicBezTo>
                  <a:cubicBezTo>
                    <a:pt x="8334" y="49"/>
                    <a:pt x="8276" y="131"/>
                    <a:pt x="8276" y="224"/>
                  </a:cubicBezTo>
                  <a:lnTo>
                    <a:pt x="8276" y="1777"/>
                  </a:lnTo>
                  <a:lnTo>
                    <a:pt x="123" y="1777"/>
                  </a:lnTo>
                  <a:cubicBezTo>
                    <a:pt x="58" y="1777"/>
                    <a:pt x="0" y="1829"/>
                    <a:pt x="0" y="1900"/>
                  </a:cubicBezTo>
                  <a:cubicBezTo>
                    <a:pt x="0" y="1970"/>
                    <a:pt x="58" y="2022"/>
                    <a:pt x="123" y="2022"/>
                  </a:cubicBezTo>
                  <a:lnTo>
                    <a:pt x="8305" y="2022"/>
                  </a:lnTo>
                  <a:cubicBezTo>
                    <a:pt x="8428" y="2022"/>
                    <a:pt x="8527" y="1923"/>
                    <a:pt x="8527" y="1800"/>
                  </a:cubicBezTo>
                  <a:lnTo>
                    <a:pt x="8527" y="289"/>
                  </a:lnTo>
                  <a:lnTo>
                    <a:pt x="13202" y="5209"/>
                  </a:lnTo>
                  <a:lnTo>
                    <a:pt x="8527" y="10135"/>
                  </a:lnTo>
                  <a:lnTo>
                    <a:pt x="8527" y="8623"/>
                  </a:lnTo>
                  <a:cubicBezTo>
                    <a:pt x="8527" y="8553"/>
                    <a:pt x="8474" y="8495"/>
                    <a:pt x="8404" y="8495"/>
                  </a:cubicBezTo>
                  <a:cubicBezTo>
                    <a:pt x="8334" y="8495"/>
                    <a:pt x="8276" y="8553"/>
                    <a:pt x="8276" y="8623"/>
                  </a:cubicBezTo>
                  <a:lnTo>
                    <a:pt x="8276" y="10199"/>
                  </a:lnTo>
                  <a:cubicBezTo>
                    <a:pt x="8276" y="10286"/>
                    <a:pt x="8334" y="10368"/>
                    <a:pt x="8422" y="10403"/>
                  </a:cubicBezTo>
                  <a:cubicBezTo>
                    <a:pt x="8445" y="10415"/>
                    <a:pt x="8474" y="10421"/>
                    <a:pt x="8504" y="10421"/>
                  </a:cubicBezTo>
                  <a:cubicBezTo>
                    <a:pt x="8562" y="10421"/>
                    <a:pt x="8620" y="10397"/>
                    <a:pt x="8667" y="10351"/>
                  </a:cubicBezTo>
                  <a:lnTo>
                    <a:pt x="13400" y="5366"/>
                  </a:lnTo>
                  <a:cubicBezTo>
                    <a:pt x="13482" y="5279"/>
                    <a:pt x="13482" y="5145"/>
                    <a:pt x="13400" y="5057"/>
                  </a:cubicBezTo>
                  <a:lnTo>
                    <a:pt x="8667" y="73"/>
                  </a:lnTo>
                  <a:cubicBezTo>
                    <a:pt x="8622" y="24"/>
                    <a:pt x="8561" y="1"/>
                    <a:pt x="8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g2466f403191_0_93"/>
            <p:cNvSpPr/>
            <p:nvPr/>
          </p:nvSpPr>
          <p:spPr>
            <a:xfrm rot="10800000" flipH="1">
              <a:off x="3527279" y="1076812"/>
              <a:ext cx="960124" cy="548640"/>
            </a:xfrm>
            <a:custGeom>
              <a:avLst/>
              <a:gdLst/>
              <a:ahLst/>
              <a:cxnLst/>
              <a:rect l="l" t="t" r="r" b="b"/>
              <a:pathLst>
                <a:path w="13483" h="10421" extrusionOk="0">
                  <a:moveTo>
                    <a:pt x="8501" y="1"/>
                  </a:moveTo>
                  <a:cubicBezTo>
                    <a:pt x="8474" y="1"/>
                    <a:pt x="8447" y="5"/>
                    <a:pt x="8422" y="14"/>
                  </a:cubicBezTo>
                  <a:cubicBezTo>
                    <a:pt x="8334" y="49"/>
                    <a:pt x="8282" y="131"/>
                    <a:pt x="8282" y="224"/>
                  </a:cubicBezTo>
                  <a:lnTo>
                    <a:pt x="8282" y="1800"/>
                  </a:lnTo>
                  <a:cubicBezTo>
                    <a:pt x="8282" y="1870"/>
                    <a:pt x="8334" y="1923"/>
                    <a:pt x="8405" y="1923"/>
                  </a:cubicBezTo>
                  <a:cubicBezTo>
                    <a:pt x="8475" y="1923"/>
                    <a:pt x="8527" y="1870"/>
                    <a:pt x="8527" y="1800"/>
                  </a:cubicBezTo>
                  <a:lnTo>
                    <a:pt x="8527" y="289"/>
                  </a:lnTo>
                  <a:lnTo>
                    <a:pt x="13202" y="5209"/>
                  </a:lnTo>
                  <a:lnTo>
                    <a:pt x="8527" y="10135"/>
                  </a:lnTo>
                  <a:lnTo>
                    <a:pt x="8527" y="8623"/>
                  </a:lnTo>
                  <a:cubicBezTo>
                    <a:pt x="8527" y="8500"/>
                    <a:pt x="8428" y="8395"/>
                    <a:pt x="8305" y="8395"/>
                  </a:cubicBezTo>
                  <a:lnTo>
                    <a:pt x="129" y="8395"/>
                  </a:lnTo>
                  <a:cubicBezTo>
                    <a:pt x="59" y="8395"/>
                    <a:pt x="0" y="8454"/>
                    <a:pt x="0" y="8524"/>
                  </a:cubicBezTo>
                  <a:cubicBezTo>
                    <a:pt x="0" y="8588"/>
                    <a:pt x="59" y="8646"/>
                    <a:pt x="129" y="8646"/>
                  </a:cubicBezTo>
                  <a:lnTo>
                    <a:pt x="8282" y="8646"/>
                  </a:lnTo>
                  <a:lnTo>
                    <a:pt x="8282" y="10199"/>
                  </a:lnTo>
                  <a:cubicBezTo>
                    <a:pt x="8282" y="10286"/>
                    <a:pt x="8334" y="10368"/>
                    <a:pt x="8422" y="10403"/>
                  </a:cubicBezTo>
                  <a:cubicBezTo>
                    <a:pt x="8445" y="10415"/>
                    <a:pt x="8475" y="10421"/>
                    <a:pt x="8504" y="10421"/>
                  </a:cubicBezTo>
                  <a:cubicBezTo>
                    <a:pt x="8562" y="10421"/>
                    <a:pt x="8620" y="10397"/>
                    <a:pt x="8667" y="10351"/>
                  </a:cubicBezTo>
                  <a:lnTo>
                    <a:pt x="13400" y="5366"/>
                  </a:lnTo>
                  <a:cubicBezTo>
                    <a:pt x="13482" y="5279"/>
                    <a:pt x="13482" y="5139"/>
                    <a:pt x="13400" y="5057"/>
                  </a:cubicBezTo>
                  <a:lnTo>
                    <a:pt x="8667" y="73"/>
                  </a:lnTo>
                  <a:cubicBezTo>
                    <a:pt x="8623" y="24"/>
                    <a:pt x="8561" y="1"/>
                    <a:pt x="8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2466f403191_0_93"/>
            <p:cNvSpPr/>
            <p:nvPr/>
          </p:nvSpPr>
          <p:spPr>
            <a:xfrm rot="10800000" flipH="1">
              <a:off x="346251" y="1076812"/>
              <a:ext cx="960124" cy="548640"/>
            </a:xfrm>
            <a:custGeom>
              <a:avLst/>
              <a:gdLst/>
              <a:ahLst/>
              <a:cxnLst/>
              <a:rect l="l" t="t" r="r" b="b"/>
              <a:pathLst>
                <a:path w="13483" h="10421" extrusionOk="0">
                  <a:moveTo>
                    <a:pt x="8498" y="1"/>
                  </a:moveTo>
                  <a:cubicBezTo>
                    <a:pt x="8471" y="1"/>
                    <a:pt x="8444" y="5"/>
                    <a:pt x="8417" y="14"/>
                  </a:cubicBezTo>
                  <a:cubicBezTo>
                    <a:pt x="8329" y="49"/>
                    <a:pt x="8277" y="131"/>
                    <a:pt x="8277" y="224"/>
                  </a:cubicBezTo>
                  <a:lnTo>
                    <a:pt x="8277" y="1777"/>
                  </a:lnTo>
                  <a:lnTo>
                    <a:pt x="123" y="1777"/>
                  </a:lnTo>
                  <a:cubicBezTo>
                    <a:pt x="53" y="1777"/>
                    <a:pt x="1" y="1829"/>
                    <a:pt x="1" y="1900"/>
                  </a:cubicBezTo>
                  <a:cubicBezTo>
                    <a:pt x="1" y="1970"/>
                    <a:pt x="53" y="2022"/>
                    <a:pt x="123" y="2022"/>
                  </a:cubicBezTo>
                  <a:lnTo>
                    <a:pt x="8300" y="2022"/>
                  </a:lnTo>
                  <a:cubicBezTo>
                    <a:pt x="8428" y="2022"/>
                    <a:pt x="8528" y="1923"/>
                    <a:pt x="8528" y="1800"/>
                  </a:cubicBezTo>
                  <a:lnTo>
                    <a:pt x="8528" y="289"/>
                  </a:lnTo>
                  <a:lnTo>
                    <a:pt x="13203" y="5209"/>
                  </a:lnTo>
                  <a:lnTo>
                    <a:pt x="8528" y="10135"/>
                  </a:lnTo>
                  <a:lnTo>
                    <a:pt x="8528" y="8623"/>
                  </a:lnTo>
                  <a:cubicBezTo>
                    <a:pt x="8528" y="8553"/>
                    <a:pt x="8469" y="8495"/>
                    <a:pt x="8399" y="8495"/>
                  </a:cubicBezTo>
                  <a:cubicBezTo>
                    <a:pt x="8329" y="8495"/>
                    <a:pt x="8277" y="8553"/>
                    <a:pt x="8277" y="8623"/>
                  </a:cubicBezTo>
                  <a:lnTo>
                    <a:pt x="8277" y="10199"/>
                  </a:lnTo>
                  <a:cubicBezTo>
                    <a:pt x="8277" y="10286"/>
                    <a:pt x="8335" y="10368"/>
                    <a:pt x="8417" y="10403"/>
                  </a:cubicBezTo>
                  <a:cubicBezTo>
                    <a:pt x="8446" y="10415"/>
                    <a:pt x="8475" y="10421"/>
                    <a:pt x="8498" y="10421"/>
                  </a:cubicBezTo>
                  <a:cubicBezTo>
                    <a:pt x="8563" y="10421"/>
                    <a:pt x="8621" y="10397"/>
                    <a:pt x="8662" y="10351"/>
                  </a:cubicBezTo>
                  <a:lnTo>
                    <a:pt x="13401" y="5366"/>
                  </a:lnTo>
                  <a:cubicBezTo>
                    <a:pt x="13483" y="5279"/>
                    <a:pt x="13483" y="5145"/>
                    <a:pt x="13401" y="5057"/>
                  </a:cubicBezTo>
                  <a:lnTo>
                    <a:pt x="8662" y="73"/>
                  </a:lnTo>
                  <a:cubicBezTo>
                    <a:pt x="8617" y="24"/>
                    <a:pt x="8559" y="1"/>
                    <a:pt x="8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g2466f403191_0_93"/>
            <p:cNvSpPr txBox="1"/>
            <p:nvPr/>
          </p:nvSpPr>
          <p:spPr>
            <a:xfrm>
              <a:off x="219477" y="1210881"/>
              <a:ext cx="1086900" cy="28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333333"/>
                  </a:solidFill>
                  <a:latin typeface="Montserrat Medium"/>
                  <a:ea typeface="Montserrat Medium"/>
                  <a:cs typeface="Montserrat Medium"/>
                  <a:sym typeface="Montserrat Medium"/>
                </a:rPr>
                <a:t>1. Capture Bug</a:t>
              </a:r>
              <a:endParaRPr sz="900">
                <a:solidFill>
                  <a:srgbClr val="333333"/>
                </a:solidFill>
                <a:latin typeface="Montserrat Medium"/>
                <a:ea typeface="Montserrat Medium"/>
                <a:cs typeface="Montserrat Medium"/>
                <a:sym typeface="Montserrat Medium"/>
              </a:endParaRPr>
            </a:p>
          </p:txBody>
        </p:sp>
        <p:sp>
          <p:nvSpPr>
            <p:cNvPr id="1070" name="Google Shape;1070;g2466f403191_0_93"/>
            <p:cNvSpPr/>
            <p:nvPr/>
          </p:nvSpPr>
          <p:spPr>
            <a:xfrm rot="10800000" flipH="1">
              <a:off x="1406595" y="1076812"/>
              <a:ext cx="960124" cy="548640"/>
            </a:xfrm>
            <a:custGeom>
              <a:avLst/>
              <a:gdLst/>
              <a:ahLst/>
              <a:cxnLst/>
              <a:rect l="l" t="t" r="r" b="b"/>
              <a:pathLst>
                <a:path w="13483" h="10421" extrusionOk="0">
                  <a:moveTo>
                    <a:pt x="8498" y="1"/>
                  </a:moveTo>
                  <a:cubicBezTo>
                    <a:pt x="8471" y="1"/>
                    <a:pt x="8444" y="5"/>
                    <a:pt x="8417" y="14"/>
                  </a:cubicBezTo>
                  <a:cubicBezTo>
                    <a:pt x="8335" y="49"/>
                    <a:pt x="8277" y="131"/>
                    <a:pt x="8277" y="224"/>
                  </a:cubicBezTo>
                  <a:lnTo>
                    <a:pt x="8277" y="1800"/>
                  </a:lnTo>
                  <a:cubicBezTo>
                    <a:pt x="8277" y="1870"/>
                    <a:pt x="8335" y="1923"/>
                    <a:pt x="8399" y="1923"/>
                  </a:cubicBezTo>
                  <a:cubicBezTo>
                    <a:pt x="8469" y="1923"/>
                    <a:pt x="8528" y="1870"/>
                    <a:pt x="8528" y="1800"/>
                  </a:cubicBezTo>
                  <a:lnTo>
                    <a:pt x="8528" y="289"/>
                  </a:lnTo>
                  <a:lnTo>
                    <a:pt x="13203" y="5209"/>
                  </a:lnTo>
                  <a:lnTo>
                    <a:pt x="8528" y="10135"/>
                  </a:lnTo>
                  <a:lnTo>
                    <a:pt x="8528" y="8623"/>
                  </a:lnTo>
                  <a:cubicBezTo>
                    <a:pt x="8528" y="8500"/>
                    <a:pt x="8429" y="8395"/>
                    <a:pt x="8300" y="8395"/>
                  </a:cubicBezTo>
                  <a:lnTo>
                    <a:pt x="123" y="8395"/>
                  </a:lnTo>
                  <a:cubicBezTo>
                    <a:pt x="53" y="8395"/>
                    <a:pt x="1" y="8454"/>
                    <a:pt x="1" y="8524"/>
                  </a:cubicBezTo>
                  <a:cubicBezTo>
                    <a:pt x="1" y="8588"/>
                    <a:pt x="59" y="8646"/>
                    <a:pt x="123" y="8646"/>
                  </a:cubicBezTo>
                  <a:lnTo>
                    <a:pt x="8277" y="8646"/>
                  </a:lnTo>
                  <a:lnTo>
                    <a:pt x="8277" y="10199"/>
                  </a:lnTo>
                  <a:cubicBezTo>
                    <a:pt x="8277" y="10286"/>
                    <a:pt x="8335" y="10368"/>
                    <a:pt x="8417" y="10403"/>
                  </a:cubicBezTo>
                  <a:cubicBezTo>
                    <a:pt x="8446" y="10415"/>
                    <a:pt x="8475" y="10421"/>
                    <a:pt x="8504" y="10421"/>
                  </a:cubicBezTo>
                  <a:cubicBezTo>
                    <a:pt x="8563" y="10421"/>
                    <a:pt x="8621" y="10397"/>
                    <a:pt x="8662" y="10351"/>
                  </a:cubicBezTo>
                  <a:lnTo>
                    <a:pt x="13401" y="5366"/>
                  </a:lnTo>
                  <a:cubicBezTo>
                    <a:pt x="13483" y="5279"/>
                    <a:pt x="13483" y="5139"/>
                    <a:pt x="13401" y="5057"/>
                  </a:cubicBezTo>
                  <a:lnTo>
                    <a:pt x="8662" y="73"/>
                  </a:lnTo>
                  <a:cubicBezTo>
                    <a:pt x="8618" y="24"/>
                    <a:pt x="8559" y="1"/>
                    <a:pt x="8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g2466f403191_0_93"/>
            <p:cNvSpPr txBox="1"/>
            <p:nvPr/>
          </p:nvSpPr>
          <p:spPr>
            <a:xfrm>
              <a:off x="1279827" y="1210881"/>
              <a:ext cx="10869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333333"/>
                  </a:solidFill>
                  <a:latin typeface="Montserrat Medium"/>
                  <a:ea typeface="Montserrat Medium"/>
                  <a:cs typeface="Montserrat Medium"/>
                  <a:sym typeface="Montserrat Medium"/>
                </a:rPr>
                <a:t>2. Prioritize &amp; Assign</a:t>
              </a:r>
              <a:endParaRPr sz="900">
                <a:solidFill>
                  <a:srgbClr val="333333"/>
                </a:solidFill>
                <a:latin typeface="Montserrat Medium"/>
                <a:ea typeface="Montserrat Medium"/>
                <a:cs typeface="Montserrat Medium"/>
                <a:sym typeface="Montserrat Medium"/>
              </a:endParaRPr>
            </a:p>
          </p:txBody>
        </p:sp>
        <p:sp>
          <p:nvSpPr>
            <p:cNvPr id="1072" name="Google Shape;1072;g2466f403191_0_93"/>
            <p:cNvSpPr txBox="1"/>
            <p:nvPr/>
          </p:nvSpPr>
          <p:spPr>
            <a:xfrm>
              <a:off x="2340152" y="1210881"/>
              <a:ext cx="10869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333333"/>
                  </a:solidFill>
                  <a:latin typeface="Montserrat Medium"/>
                  <a:ea typeface="Montserrat Medium"/>
                  <a:cs typeface="Montserrat Medium"/>
                  <a:sym typeface="Montserrat Medium"/>
                </a:rPr>
                <a:t>3. Resolve &amp; Test</a:t>
              </a:r>
              <a:endParaRPr sz="900">
                <a:solidFill>
                  <a:srgbClr val="333333"/>
                </a:solidFill>
                <a:latin typeface="Montserrat Medium"/>
                <a:ea typeface="Montserrat Medium"/>
                <a:cs typeface="Montserrat Medium"/>
                <a:sym typeface="Montserrat Medium"/>
              </a:endParaRPr>
            </a:p>
          </p:txBody>
        </p:sp>
        <p:sp>
          <p:nvSpPr>
            <p:cNvPr id="1073" name="Google Shape;1073;g2466f403191_0_93"/>
            <p:cNvSpPr txBox="1"/>
            <p:nvPr/>
          </p:nvSpPr>
          <p:spPr>
            <a:xfrm>
              <a:off x="3401214" y="1210881"/>
              <a:ext cx="10869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333333"/>
                  </a:solidFill>
                  <a:latin typeface="Montserrat Medium"/>
                  <a:ea typeface="Montserrat Medium"/>
                  <a:cs typeface="Montserrat Medium"/>
                  <a:sym typeface="Montserrat Medium"/>
                </a:rPr>
                <a:t>4. Close</a:t>
              </a:r>
              <a:endParaRPr sz="900">
                <a:solidFill>
                  <a:srgbClr val="333333"/>
                </a:solidFill>
                <a:latin typeface="Montserrat Medium"/>
                <a:ea typeface="Montserrat Medium"/>
                <a:cs typeface="Montserrat Medium"/>
                <a:sym typeface="Montserrat Medium"/>
              </a:endParaRPr>
            </a:p>
          </p:txBody>
        </p:sp>
        <p:sp>
          <p:nvSpPr>
            <p:cNvPr id="1074" name="Google Shape;1074;g2466f403191_0_93"/>
            <p:cNvSpPr/>
            <p:nvPr/>
          </p:nvSpPr>
          <p:spPr>
            <a:xfrm>
              <a:off x="219475" y="815913"/>
              <a:ext cx="4352400" cy="2310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Montserrat"/>
                  <a:ea typeface="Montserrat"/>
                  <a:cs typeface="Montserrat"/>
                  <a:sym typeface="Montserrat"/>
                </a:rPr>
                <a:t>BUG TRACKING IN JIRA </a:t>
              </a:r>
              <a:r>
                <a:rPr lang="en" sz="600">
                  <a:latin typeface="Montserrat"/>
                  <a:ea typeface="Montserrat"/>
                  <a:cs typeface="Montserrat"/>
                  <a:sym typeface="Montserrat"/>
                </a:rPr>
                <a:t>[2]</a:t>
              </a:r>
              <a:endParaRPr sz="600">
                <a:latin typeface="Montserrat"/>
                <a:ea typeface="Montserrat"/>
                <a:cs typeface="Montserrat"/>
                <a:sym typeface="Montserrat"/>
              </a:endParaRPr>
            </a:p>
          </p:txBody>
        </p:sp>
        <p:sp>
          <p:nvSpPr>
            <p:cNvPr id="1075" name="Google Shape;1075;g2466f403191_0_93"/>
            <p:cNvSpPr txBox="1"/>
            <p:nvPr/>
          </p:nvSpPr>
          <p:spPr>
            <a:xfrm>
              <a:off x="316275" y="1730550"/>
              <a:ext cx="4033200" cy="2819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900">
                  <a:solidFill>
                    <a:srgbClr val="374151"/>
                  </a:solidFill>
                  <a:latin typeface="Montserrat Medium"/>
                  <a:ea typeface="Montserrat Medium"/>
                  <a:cs typeface="Montserrat Medium"/>
                  <a:sym typeface="Montserrat Medium"/>
                </a:rPr>
                <a:t>Jira provides customization options that allow us to tailor bug reports to our specific needs. Our bug reports will contain the following details: </a:t>
              </a:r>
              <a:r>
                <a:rPr lang="en" sz="600">
                  <a:solidFill>
                    <a:srgbClr val="374151"/>
                  </a:solidFill>
                  <a:latin typeface="Montserrat Medium"/>
                  <a:ea typeface="Montserrat Medium"/>
                  <a:cs typeface="Montserrat Medium"/>
                  <a:sym typeface="Montserrat Medium"/>
                </a:rPr>
                <a:t>[3]</a:t>
              </a:r>
              <a:endParaRPr sz="600">
                <a:solidFill>
                  <a:srgbClr val="374151"/>
                </a:solidFill>
                <a:latin typeface="Montserrat Medium"/>
                <a:ea typeface="Montserrat Medium"/>
                <a:cs typeface="Montserrat Medium"/>
                <a:sym typeface="Montserrat Medium"/>
              </a:endParaRPr>
            </a:p>
            <a:p>
              <a:pPr marL="0" lvl="0" indent="0" algn="just" rtl="0">
                <a:lnSpc>
                  <a:spcPct val="115000"/>
                </a:lnSpc>
                <a:spcBef>
                  <a:spcPts val="0"/>
                </a:spcBef>
                <a:spcAft>
                  <a:spcPts val="0"/>
                </a:spcAft>
                <a:buNone/>
              </a:pPr>
              <a:endParaRPr sz="6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Bug ID</a:t>
              </a:r>
              <a:r>
                <a:rPr lang="en" sz="900">
                  <a:solidFill>
                    <a:srgbClr val="374151"/>
                  </a:solidFill>
                  <a:latin typeface="Montserrat Medium"/>
                  <a:ea typeface="Montserrat Medium"/>
                  <a:cs typeface="Montserrat Medium"/>
                  <a:sym typeface="Montserrat Medium"/>
                </a:rPr>
                <a:t>: Assigned automatically by Jira.</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Project</a:t>
              </a:r>
              <a:r>
                <a:rPr lang="en" sz="900">
                  <a:solidFill>
                    <a:srgbClr val="374151"/>
                  </a:solidFill>
                  <a:latin typeface="Montserrat Medium"/>
                  <a:ea typeface="Montserrat Medium"/>
                  <a:cs typeface="Montserrat Medium"/>
                  <a:sym typeface="Montserrat Medium"/>
                </a:rPr>
                <a:t>: The project the bug is associated with</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Status</a:t>
              </a:r>
              <a:r>
                <a:rPr lang="en" sz="900">
                  <a:solidFill>
                    <a:srgbClr val="374151"/>
                  </a:solidFill>
                  <a:latin typeface="Montserrat Medium"/>
                  <a:ea typeface="Montserrat Medium"/>
                  <a:cs typeface="Montserrat Medium"/>
                  <a:sym typeface="Montserrat Medium"/>
                </a:rPr>
                <a:t>: Created automatically upon creation of bug report. Default status is "To Do".</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Summary</a:t>
              </a:r>
              <a:r>
                <a:rPr lang="en" sz="900">
                  <a:solidFill>
                    <a:srgbClr val="374151"/>
                  </a:solidFill>
                  <a:latin typeface="Montserrat Medium"/>
                  <a:ea typeface="Montserrat Medium"/>
                  <a:cs typeface="Montserrat Medium"/>
                  <a:sym typeface="Montserrat Medium"/>
                </a:rPr>
                <a:t>: A quick description of the bug.</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Description</a:t>
              </a:r>
              <a:r>
                <a:rPr lang="en" sz="900">
                  <a:solidFill>
                    <a:srgbClr val="374151"/>
                  </a:solidFill>
                  <a:latin typeface="Montserrat Medium"/>
                  <a:ea typeface="Montserrat Medium"/>
                  <a:cs typeface="Montserrat Medium"/>
                  <a:sym typeface="Montserrat Medium"/>
                </a:rPr>
                <a:t>: The more detailed the description is, the easier it is to identify the solution.</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Severity</a:t>
              </a:r>
              <a:r>
                <a:rPr lang="en" sz="900">
                  <a:solidFill>
                    <a:srgbClr val="374151"/>
                  </a:solidFill>
                  <a:latin typeface="Montserrat Medium"/>
                  <a:ea typeface="Montserrat Medium"/>
                  <a:cs typeface="Montserrat Medium"/>
                  <a:sym typeface="Montserrat Medium"/>
                </a:rPr>
                <a:t>: An estimate of the bug’s technical impact</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Priority</a:t>
              </a:r>
              <a:r>
                <a:rPr lang="en" sz="900">
                  <a:solidFill>
                    <a:srgbClr val="374151"/>
                  </a:solidFill>
                  <a:latin typeface="Montserrat Medium"/>
                  <a:ea typeface="Montserrat Medium"/>
                  <a:cs typeface="Montserrat Medium"/>
                  <a:sym typeface="Montserrat Medium"/>
                </a:rPr>
                <a:t>: An estimate of the bug’s business impact</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Attachment</a:t>
              </a:r>
              <a:r>
                <a:rPr lang="en" sz="900">
                  <a:solidFill>
                    <a:srgbClr val="374151"/>
                  </a:solidFill>
                  <a:latin typeface="Montserrat Medium"/>
                  <a:ea typeface="Montserrat Medium"/>
                  <a:cs typeface="Montserrat Medium"/>
                  <a:sym typeface="Montserrat Medium"/>
                </a:rPr>
                <a:t>: Any screenshots, or documentation that can assist in identifying and fixing the bug.</a:t>
              </a:r>
              <a:endParaRPr sz="900">
                <a:solidFill>
                  <a:srgbClr val="374151"/>
                </a:solidFill>
                <a:latin typeface="Montserrat Medium"/>
                <a:ea typeface="Montserrat Medium"/>
                <a:cs typeface="Montserrat Medium"/>
                <a:sym typeface="Montserrat Medium"/>
              </a:endParaRPr>
            </a:p>
            <a:p>
              <a:pPr marL="457200" lvl="0" indent="-285750" algn="just" rtl="0">
                <a:lnSpc>
                  <a:spcPct val="115000"/>
                </a:lnSpc>
                <a:spcBef>
                  <a:spcPts val="0"/>
                </a:spcBef>
                <a:spcAft>
                  <a:spcPts val="0"/>
                </a:spcAft>
                <a:buClr>
                  <a:srgbClr val="374151"/>
                </a:buClr>
                <a:buSzPts val="900"/>
                <a:buFont typeface="Montserrat Medium"/>
                <a:buChar char="●"/>
              </a:pPr>
              <a:r>
                <a:rPr lang="en" sz="900" b="1">
                  <a:solidFill>
                    <a:srgbClr val="374151"/>
                  </a:solidFill>
                  <a:latin typeface="Montserrat"/>
                  <a:ea typeface="Montserrat"/>
                  <a:cs typeface="Montserrat"/>
                  <a:sym typeface="Montserrat"/>
                </a:rPr>
                <a:t>Assignee</a:t>
              </a:r>
              <a:r>
                <a:rPr lang="en" sz="900">
                  <a:solidFill>
                    <a:srgbClr val="374151"/>
                  </a:solidFill>
                  <a:latin typeface="Montserrat Medium"/>
                  <a:ea typeface="Montserrat Medium"/>
                  <a:cs typeface="Montserrat Medium"/>
                  <a:sym typeface="Montserrat Medium"/>
                </a:rPr>
                <a:t>: The person assigned to handle this issue.</a:t>
              </a:r>
              <a:endParaRPr sz="900">
                <a:solidFill>
                  <a:srgbClr val="374151"/>
                </a:solidFill>
                <a:latin typeface="Montserrat Medium"/>
                <a:ea typeface="Montserrat Medium"/>
                <a:cs typeface="Montserrat Medium"/>
                <a:sym typeface="Montserrat Medium"/>
              </a:endParaRPr>
            </a:p>
            <a:p>
              <a:pPr marL="0" lvl="0" indent="0" algn="just" rtl="0">
                <a:lnSpc>
                  <a:spcPct val="115000"/>
                </a:lnSpc>
                <a:spcBef>
                  <a:spcPts val="0"/>
                </a:spcBef>
                <a:spcAft>
                  <a:spcPts val="1500"/>
                </a:spcAft>
                <a:buNone/>
              </a:pPr>
              <a:endParaRPr sz="900">
                <a:solidFill>
                  <a:srgbClr val="374151"/>
                </a:solidFill>
                <a:latin typeface="Montserrat Medium"/>
                <a:ea typeface="Montserrat Medium"/>
                <a:cs typeface="Montserrat Medium"/>
                <a:sym typeface="Montserrat Medium"/>
              </a:endParaRPr>
            </a:p>
          </p:txBody>
        </p:sp>
      </p:grpSp>
      <p:sp>
        <p:nvSpPr>
          <p:cNvPr id="1076" name="Google Shape;1076;g2466f403191_0_93"/>
          <p:cNvSpPr/>
          <p:nvPr/>
        </p:nvSpPr>
        <p:spPr>
          <a:xfrm>
            <a:off x="5354138" y="3321725"/>
            <a:ext cx="1651200" cy="655800"/>
          </a:xfrm>
          <a:prstGeom prst="rect">
            <a:avLst/>
          </a:prstGeom>
          <a:solidFill>
            <a:srgbClr val="CC0000"/>
          </a:solidFill>
          <a:ln>
            <a:noFill/>
          </a:ln>
        </p:spPr>
        <p:txBody>
          <a:bodyPr spcFirstLastPara="1" wrap="square" lIns="91425" tIns="91425" rIns="91425" bIns="91425" anchor="ctr" anchorCtr="0">
            <a:noAutofit/>
          </a:bodyPr>
          <a:lstStyle/>
          <a:p>
            <a:pPr marL="50800" lvl="0" indent="0" algn="ctr" rtl="0">
              <a:lnSpc>
                <a:spcPct val="90000"/>
              </a:lnSpc>
              <a:spcBef>
                <a:spcPts val="0"/>
              </a:spcBef>
              <a:spcAft>
                <a:spcPts val="0"/>
              </a:spcAft>
              <a:buClr>
                <a:schemeClr val="dk1"/>
              </a:buClr>
              <a:buSzPts val="1100"/>
              <a:buFont typeface="Arial"/>
              <a:buNone/>
            </a:pPr>
            <a:r>
              <a:rPr lang="en" sz="900">
                <a:solidFill>
                  <a:schemeClr val="lt1"/>
                </a:solidFill>
                <a:latin typeface="Montserrat Medium"/>
                <a:ea typeface="Montserrat Medium"/>
                <a:cs typeface="Montserrat Medium"/>
                <a:sym typeface="Montserrat Medium"/>
              </a:rPr>
              <a:t>Source code loss when force pushing</a:t>
            </a:r>
            <a:endParaRPr sz="1300">
              <a:solidFill>
                <a:schemeClr val="lt1"/>
              </a:solidFill>
              <a:latin typeface="Montserrat Medium"/>
              <a:ea typeface="Montserrat Medium"/>
              <a:cs typeface="Montserrat Medium"/>
              <a:sym typeface="Montserrat Medium"/>
            </a:endParaRPr>
          </a:p>
        </p:txBody>
      </p:sp>
      <p:sp>
        <p:nvSpPr>
          <p:cNvPr id="1077" name="Google Shape;1077;g2466f403191_0_93"/>
          <p:cNvSpPr txBox="1"/>
          <p:nvPr/>
        </p:nvSpPr>
        <p:spPr>
          <a:xfrm>
            <a:off x="5354138" y="4841175"/>
            <a:ext cx="3393000" cy="40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b="1">
                <a:solidFill>
                  <a:srgbClr val="003BA3"/>
                </a:solidFill>
                <a:latin typeface="Montserrat"/>
                <a:ea typeface="Montserrat"/>
                <a:cs typeface="Montserrat"/>
                <a:sym typeface="Montserrat"/>
              </a:rPr>
              <a:t>PRIORITY</a:t>
            </a:r>
            <a:endParaRPr sz="800" b="1">
              <a:solidFill>
                <a:srgbClr val="003BA3"/>
              </a:solidFill>
              <a:latin typeface="Montserrat"/>
              <a:ea typeface="Montserrat"/>
              <a:cs typeface="Montserrat"/>
              <a:sym typeface="Montserrat"/>
            </a:endParaRPr>
          </a:p>
        </p:txBody>
      </p:sp>
      <p:sp>
        <p:nvSpPr>
          <p:cNvPr id="1078" name="Google Shape;1078;g2466f403191_0_93"/>
          <p:cNvSpPr txBox="1"/>
          <p:nvPr/>
        </p:nvSpPr>
        <p:spPr>
          <a:xfrm>
            <a:off x="4498488" y="3901825"/>
            <a:ext cx="8877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solidFill>
                  <a:srgbClr val="003BA3"/>
                </a:solidFill>
                <a:latin typeface="Montserrat"/>
                <a:ea typeface="Montserrat"/>
                <a:cs typeface="Montserrat"/>
                <a:sym typeface="Montserrat"/>
              </a:rPr>
              <a:t>SEVERITY</a:t>
            </a:r>
            <a:endParaRPr sz="800" b="1">
              <a:solidFill>
                <a:srgbClr val="003BA3"/>
              </a:solidFill>
              <a:latin typeface="Montserrat"/>
              <a:ea typeface="Montserrat"/>
              <a:cs typeface="Montserrat"/>
              <a:sym typeface="Montserrat"/>
            </a:endParaRPr>
          </a:p>
        </p:txBody>
      </p:sp>
      <p:sp>
        <p:nvSpPr>
          <p:cNvPr id="1079" name="Google Shape;1079;g2466f403191_0_93"/>
          <p:cNvSpPr txBox="1"/>
          <p:nvPr/>
        </p:nvSpPr>
        <p:spPr>
          <a:xfrm>
            <a:off x="7095963" y="4730775"/>
            <a:ext cx="1651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rgbClr val="003BA3"/>
                </a:solidFill>
                <a:latin typeface="Montserrat Medium"/>
                <a:ea typeface="Montserrat Medium"/>
                <a:cs typeface="Montserrat Medium"/>
                <a:sym typeface="Montserrat Medium"/>
              </a:rPr>
              <a:t>Low</a:t>
            </a:r>
            <a:endParaRPr sz="1000">
              <a:solidFill>
                <a:srgbClr val="003BA3"/>
              </a:solidFill>
              <a:latin typeface="Montserrat Medium"/>
              <a:ea typeface="Montserrat Medium"/>
              <a:cs typeface="Montserrat Medium"/>
              <a:sym typeface="Montserrat Medium"/>
            </a:endParaRPr>
          </a:p>
        </p:txBody>
      </p:sp>
      <p:sp>
        <p:nvSpPr>
          <p:cNvPr id="1080" name="Google Shape;1080;g2466f403191_0_93"/>
          <p:cNvSpPr txBox="1"/>
          <p:nvPr/>
        </p:nvSpPr>
        <p:spPr>
          <a:xfrm>
            <a:off x="5354138" y="4730775"/>
            <a:ext cx="1651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rgbClr val="003BA3"/>
                </a:solidFill>
                <a:latin typeface="Montserrat Medium"/>
                <a:ea typeface="Montserrat Medium"/>
                <a:cs typeface="Montserrat Medium"/>
                <a:sym typeface="Montserrat Medium"/>
              </a:rPr>
              <a:t>High</a:t>
            </a:r>
            <a:endParaRPr sz="1000">
              <a:solidFill>
                <a:srgbClr val="003BA3"/>
              </a:solidFill>
              <a:latin typeface="Montserrat Medium"/>
              <a:ea typeface="Montserrat Medium"/>
              <a:cs typeface="Montserrat Medium"/>
              <a:sym typeface="Montserrat Medium"/>
            </a:endParaRPr>
          </a:p>
        </p:txBody>
      </p:sp>
      <p:sp>
        <p:nvSpPr>
          <p:cNvPr id="1081" name="Google Shape;1081;g2466f403191_0_93"/>
          <p:cNvSpPr txBox="1"/>
          <p:nvPr/>
        </p:nvSpPr>
        <p:spPr>
          <a:xfrm rot="-5400000">
            <a:off x="4764913" y="3481493"/>
            <a:ext cx="6582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rgbClr val="003BA3"/>
                </a:solidFill>
                <a:latin typeface="Montserrat Medium"/>
                <a:ea typeface="Montserrat Medium"/>
                <a:cs typeface="Montserrat Medium"/>
                <a:sym typeface="Montserrat Medium"/>
              </a:rPr>
              <a:t>Critical</a:t>
            </a:r>
            <a:endParaRPr sz="1000">
              <a:solidFill>
                <a:srgbClr val="003BA3"/>
              </a:solidFill>
              <a:latin typeface="Montserrat Medium"/>
              <a:ea typeface="Montserrat Medium"/>
              <a:cs typeface="Montserrat Medium"/>
              <a:sym typeface="Montserrat Medium"/>
            </a:endParaRPr>
          </a:p>
        </p:txBody>
      </p:sp>
      <p:sp>
        <p:nvSpPr>
          <p:cNvPr id="1082" name="Google Shape;1082;g2466f403191_0_93"/>
          <p:cNvSpPr txBox="1"/>
          <p:nvPr/>
        </p:nvSpPr>
        <p:spPr>
          <a:xfrm rot="-5400000">
            <a:off x="4764763" y="4220813"/>
            <a:ext cx="658500" cy="3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000">
                <a:solidFill>
                  <a:srgbClr val="003BA3"/>
                </a:solidFill>
                <a:latin typeface="Montserrat Medium"/>
                <a:ea typeface="Montserrat Medium"/>
                <a:cs typeface="Montserrat Medium"/>
                <a:sym typeface="Montserrat Medium"/>
              </a:rPr>
              <a:t>Low</a:t>
            </a:r>
            <a:endParaRPr sz="1000">
              <a:solidFill>
                <a:srgbClr val="003BA3"/>
              </a:solidFill>
              <a:latin typeface="Montserrat Medium"/>
              <a:ea typeface="Montserrat Medium"/>
              <a:cs typeface="Montserrat Medium"/>
              <a:sym typeface="Montserrat Medium"/>
            </a:endParaRPr>
          </a:p>
        </p:txBody>
      </p:sp>
      <p:sp>
        <p:nvSpPr>
          <p:cNvPr id="1083" name="Google Shape;1083;g2466f403191_0_93"/>
          <p:cNvSpPr/>
          <p:nvPr/>
        </p:nvSpPr>
        <p:spPr>
          <a:xfrm>
            <a:off x="5354138" y="4063666"/>
            <a:ext cx="1651200" cy="655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dk1"/>
                </a:solidFill>
                <a:latin typeface="Montserrat Medium"/>
                <a:ea typeface="Montserrat Medium"/>
                <a:cs typeface="Montserrat Medium"/>
                <a:sym typeface="Montserrat Medium"/>
              </a:rPr>
              <a:t>Slow performance during large repository cloning</a:t>
            </a:r>
            <a:endParaRPr sz="900" i="0" u="none" strike="noStrike" cap="none">
              <a:solidFill>
                <a:schemeClr val="dk1"/>
              </a:solidFill>
              <a:latin typeface="Montserrat Medium"/>
              <a:ea typeface="Montserrat Medium"/>
              <a:cs typeface="Montserrat Medium"/>
              <a:sym typeface="Montserrat Medium"/>
            </a:endParaRPr>
          </a:p>
        </p:txBody>
      </p:sp>
      <p:sp>
        <p:nvSpPr>
          <p:cNvPr id="1084" name="Google Shape;1084;g2466f403191_0_93"/>
          <p:cNvSpPr/>
          <p:nvPr/>
        </p:nvSpPr>
        <p:spPr>
          <a:xfrm>
            <a:off x="7095963" y="3321725"/>
            <a:ext cx="1651200" cy="6558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Montserrat Medium"/>
                <a:ea typeface="Montserrat Medium"/>
                <a:cs typeface="Montserrat Medium"/>
                <a:sym typeface="Montserrat Medium"/>
              </a:rPr>
              <a:t>Intermittent branch corruption during remote push</a:t>
            </a:r>
            <a:endParaRPr sz="900" i="0" u="none" strike="noStrike" cap="none">
              <a:solidFill>
                <a:srgbClr val="000000"/>
              </a:solidFill>
              <a:latin typeface="Montserrat Medium"/>
              <a:ea typeface="Montserrat Medium"/>
              <a:cs typeface="Montserrat Medium"/>
              <a:sym typeface="Montserrat Medium"/>
            </a:endParaRPr>
          </a:p>
        </p:txBody>
      </p:sp>
      <p:sp>
        <p:nvSpPr>
          <p:cNvPr id="1085" name="Google Shape;1085;g2466f403191_0_93"/>
          <p:cNvSpPr/>
          <p:nvPr/>
        </p:nvSpPr>
        <p:spPr>
          <a:xfrm>
            <a:off x="7095963" y="4063666"/>
            <a:ext cx="1651200" cy="655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latin typeface="Montserrat Medium"/>
                <a:ea typeface="Montserrat Medium"/>
                <a:cs typeface="Montserrat Medium"/>
                <a:sym typeface="Montserrat Medium"/>
              </a:rPr>
              <a:t>Spelling error in error message</a:t>
            </a:r>
            <a:endParaRPr sz="900" i="0" u="none" strike="noStrike" cap="none">
              <a:solidFill>
                <a:srgbClr val="000000"/>
              </a:solidFill>
              <a:latin typeface="Montserrat Medium"/>
              <a:ea typeface="Montserrat Medium"/>
              <a:cs typeface="Montserrat Medium"/>
              <a:sym typeface="Montserrat Medium"/>
            </a:endParaRPr>
          </a:p>
        </p:txBody>
      </p:sp>
      <p:sp>
        <p:nvSpPr>
          <p:cNvPr id="1086" name="Google Shape;1086;g2466f403191_0_93"/>
          <p:cNvSpPr/>
          <p:nvPr/>
        </p:nvSpPr>
        <p:spPr>
          <a:xfrm>
            <a:off x="4572000" y="3032275"/>
            <a:ext cx="4352400" cy="2310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latin typeface="Montserrat"/>
                <a:ea typeface="Montserrat"/>
                <a:cs typeface="Montserrat"/>
                <a:sym typeface="Montserrat"/>
              </a:rPr>
              <a:t>Examples of Bug Classification</a:t>
            </a:r>
            <a:endParaRPr sz="300">
              <a:latin typeface="Montserrat"/>
              <a:ea typeface="Montserrat"/>
              <a:cs typeface="Montserrat"/>
              <a:sym typeface="Montserrat"/>
            </a:endParaRPr>
          </a:p>
        </p:txBody>
      </p:sp>
      <p:sp>
        <p:nvSpPr>
          <p:cNvPr id="1087" name="Google Shape;1087;g2466f403191_0_93"/>
          <p:cNvSpPr/>
          <p:nvPr/>
        </p:nvSpPr>
        <p:spPr>
          <a:xfrm>
            <a:off x="4961550" y="2964925"/>
            <a:ext cx="843000" cy="339000"/>
          </a:xfrm>
          <a:prstGeom prst="wedgeRoundRectCallout">
            <a:avLst>
              <a:gd name="adj1" fmla="val 26059"/>
              <a:gd name="adj2" fmla="val 91785"/>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ontserrat"/>
                <a:ea typeface="Montserrat"/>
                <a:cs typeface="Montserrat"/>
                <a:sym typeface="Montserrat"/>
              </a:rPr>
              <a:t>Always will be addressed </a:t>
            </a:r>
            <a:r>
              <a:rPr lang="en" sz="700" b="1">
                <a:latin typeface="Montserrat"/>
                <a:ea typeface="Montserrat"/>
                <a:cs typeface="Montserrat"/>
                <a:sym typeface="Montserrat"/>
              </a:rPr>
              <a:t>first</a:t>
            </a:r>
            <a:endParaRPr sz="700" b="1">
              <a:latin typeface="Montserrat"/>
              <a:ea typeface="Montserrat"/>
              <a:cs typeface="Montserrat"/>
              <a:sym typeface="Montserrat"/>
            </a:endParaRPr>
          </a:p>
        </p:txBody>
      </p:sp>
      <p:sp>
        <p:nvSpPr>
          <p:cNvPr id="1088" name="Google Shape;1088;g2466f403191_0_93"/>
          <p:cNvSpPr/>
          <p:nvPr/>
        </p:nvSpPr>
        <p:spPr>
          <a:xfrm>
            <a:off x="8225150" y="4730775"/>
            <a:ext cx="843000" cy="339000"/>
          </a:xfrm>
          <a:prstGeom prst="wedgeRoundRectCallout">
            <a:avLst>
              <a:gd name="adj1" fmla="val -34451"/>
              <a:gd name="adj2" fmla="val -96512"/>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latin typeface="Montserrat"/>
                <a:ea typeface="Montserrat"/>
                <a:cs typeface="Montserrat"/>
                <a:sym typeface="Montserrat"/>
              </a:rPr>
              <a:t>Always will be addressed </a:t>
            </a:r>
            <a:r>
              <a:rPr lang="en" sz="700" b="1">
                <a:latin typeface="Montserrat"/>
                <a:ea typeface="Montserrat"/>
                <a:cs typeface="Montserrat"/>
                <a:sym typeface="Montserrat"/>
              </a:rPr>
              <a:t>last</a:t>
            </a:r>
            <a:endParaRPr sz="700" b="1">
              <a:latin typeface="Montserrat"/>
              <a:ea typeface="Montserrat"/>
              <a:cs typeface="Montserrat"/>
              <a:sym typeface="Montserrat"/>
            </a:endParaRPr>
          </a:p>
        </p:txBody>
      </p:sp>
      <p:cxnSp>
        <p:nvCxnSpPr>
          <p:cNvPr id="1089" name="Google Shape;1089;g2466f403191_0_93"/>
          <p:cNvCxnSpPr>
            <a:stCxn id="1090" idx="2"/>
            <a:endCxn id="1091" idx="0"/>
          </p:cNvCxnSpPr>
          <p:nvPr/>
        </p:nvCxnSpPr>
        <p:spPr>
          <a:xfrm rot="5400000">
            <a:off x="6143050" y="196100"/>
            <a:ext cx="197400" cy="1220400"/>
          </a:xfrm>
          <a:prstGeom prst="bentConnector3">
            <a:avLst>
              <a:gd name="adj1" fmla="val 64450"/>
            </a:avLst>
          </a:prstGeom>
          <a:noFill/>
          <a:ln w="19050" cap="flat" cmpd="sng">
            <a:solidFill>
              <a:srgbClr val="4A8CFF"/>
            </a:solidFill>
            <a:prstDash val="solid"/>
            <a:miter lim="8000"/>
            <a:headEnd type="none" w="sm" len="sm"/>
            <a:tailEnd type="none" w="sm" len="sm"/>
          </a:ln>
        </p:spPr>
      </p:cxnSp>
      <p:cxnSp>
        <p:nvCxnSpPr>
          <p:cNvPr id="1092" name="Google Shape;1092;g2466f403191_0_93"/>
          <p:cNvCxnSpPr>
            <a:stCxn id="1093" idx="2"/>
            <a:endCxn id="1094" idx="0"/>
          </p:cNvCxnSpPr>
          <p:nvPr/>
        </p:nvCxnSpPr>
        <p:spPr>
          <a:xfrm rot="-5400000" flipH="1">
            <a:off x="7309450" y="310475"/>
            <a:ext cx="136800" cy="1051800"/>
          </a:xfrm>
          <a:prstGeom prst="bentConnector3">
            <a:avLst>
              <a:gd name="adj1" fmla="val 50051"/>
            </a:avLst>
          </a:prstGeom>
          <a:noFill/>
          <a:ln w="19050" cap="flat" cmpd="sng">
            <a:solidFill>
              <a:srgbClr val="4A8CFF"/>
            </a:solidFill>
            <a:prstDash val="solid"/>
            <a:miter lim="8000"/>
            <a:headEnd type="none" w="sm" len="sm"/>
            <a:tailEnd type="none" w="sm" len="sm"/>
          </a:ln>
        </p:spPr>
      </p:cxnSp>
      <p:cxnSp>
        <p:nvCxnSpPr>
          <p:cNvPr id="1095" name="Google Shape;1095;g2466f403191_0_93"/>
          <p:cNvCxnSpPr>
            <a:stCxn id="1091" idx="2"/>
            <a:endCxn id="1096" idx="0"/>
          </p:cNvCxnSpPr>
          <p:nvPr/>
        </p:nvCxnSpPr>
        <p:spPr>
          <a:xfrm rot="-5400000" flipH="1">
            <a:off x="5870213" y="1040214"/>
            <a:ext cx="180900" cy="658500"/>
          </a:xfrm>
          <a:prstGeom prst="bentConnector3">
            <a:avLst>
              <a:gd name="adj1" fmla="val 49976"/>
            </a:avLst>
          </a:prstGeom>
          <a:noFill/>
          <a:ln w="19050" cap="flat" cmpd="sng">
            <a:solidFill>
              <a:srgbClr val="4A8CFF"/>
            </a:solidFill>
            <a:prstDash val="solid"/>
            <a:miter lim="8000"/>
            <a:headEnd type="none" w="sm" len="sm"/>
            <a:tailEnd type="none" w="sm" len="sm"/>
          </a:ln>
        </p:spPr>
      </p:cxnSp>
      <p:cxnSp>
        <p:nvCxnSpPr>
          <p:cNvPr id="1097" name="Google Shape;1097;g2466f403191_0_93"/>
          <p:cNvCxnSpPr>
            <a:stCxn id="1098" idx="0"/>
            <a:endCxn id="1091" idx="2"/>
          </p:cNvCxnSpPr>
          <p:nvPr/>
        </p:nvCxnSpPr>
        <p:spPr>
          <a:xfrm rot="-5400000">
            <a:off x="5205710" y="1033977"/>
            <a:ext cx="180900" cy="670800"/>
          </a:xfrm>
          <a:prstGeom prst="bentConnector3">
            <a:avLst>
              <a:gd name="adj1" fmla="val 49976"/>
            </a:avLst>
          </a:prstGeom>
          <a:noFill/>
          <a:ln w="19050" cap="flat" cmpd="sng">
            <a:solidFill>
              <a:srgbClr val="4A8CFF"/>
            </a:solidFill>
            <a:prstDash val="solid"/>
            <a:miter lim="8000"/>
            <a:headEnd type="none" w="sm" len="sm"/>
            <a:tailEnd type="none" w="sm" len="sm"/>
          </a:ln>
        </p:spPr>
      </p:cxnSp>
      <p:sp>
        <p:nvSpPr>
          <p:cNvPr id="1090" name="Google Shape;1090;g2466f403191_0_93"/>
          <p:cNvSpPr txBox="1"/>
          <p:nvPr/>
        </p:nvSpPr>
        <p:spPr>
          <a:xfrm>
            <a:off x="6202750" y="428300"/>
            <a:ext cx="1298400" cy="279300"/>
          </a:xfrm>
          <a:prstGeom prst="rect">
            <a:avLst/>
          </a:pr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b="1">
                <a:solidFill>
                  <a:schemeClr val="dk1"/>
                </a:solidFill>
                <a:latin typeface="Montserrat"/>
                <a:ea typeface="Montserrat"/>
                <a:cs typeface="Montserrat"/>
                <a:sym typeface="Montserrat"/>
              </a:rPr>
              <a:t>BUG CLASSIFICATION</a:t>
            </a:r>
            <a:endParaRPr sz="900" b="1">
              <a:solidFill>
                <a:schemeClr val="dk1"/>
              </a:solidFill>
              <a:latin typeface="Montserrat"/>
              <a:ea typeface="Montserrat"/>
              <a:cs typeface="Montserrat"/>
              <a:sym typeface="Montserrat"/>
            </a:endParaRPr>
          </a:p>
        </p:txBody>
      </p:sp>
      <p:sp>
        <p:nvSpPr>
          <p:cNvPr id="1091" name="Google Shape;1091;g2466f403191_0_93"/>
          <p:cNvSpPr txBox="1"/>
          <p:nvPr/>
        </p:nvSpPr>
        <p:spPr>
          <a:xfrm>
            <a:off x="4973063" y="904914"/>
            <a:ext cx="1316700" cy="374100"/>
          </a:xfrm>
          <a:prstGeom prst="rect">
            <a:avLst/>
          </a:prstGeom>
          <a:solidFill>
            <a:srgbClr val="4A8CFF"/>
          </a:solidFill>
          <a:ln w="19050" cap="flat" cmpd="sng">
            <a:solidFill>
              <a:srgbClr val="4A8C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Priority</a:t>
            </a:r>
            <a:endParaRPr sz="900">
              <a:solidFill>
                <a:schemeClr val="lt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(Business Impact)</a:t>
            </a:r>
            <a:endParaRPr sz="900">
              <a:solidFill>
                <a:srgbClr val="FFFFFF"/>
              </a:solidFill>
              <a:latin typeface="Montserrat"/>
              <a:ea typeface="Montserrat"/>
              <a:cs typeface="Montserrat"/>
              <a:sym typeface="Montserrat"/>
            </a:endParaRPr>
          </a:p>
        </p:txBody>
      </p:sp>
      <p:sp>
        <p:nvSpPr>
          <p:cNvPr id="1096" name="Google Shape;1096;g2466f403191_0_93"/>
          <p:cNvSpPr txBox="1"/>
          <p:nvPr/>
        </p:nvSpPr>
        <p:spPr>
          <a:xfrm>
            <a:off x="6004923" y="1459827"/>
            <a:ext cx="569700" cy="273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latin typeface="Montserrat"/>
                <a:ea typeface="Montserrat"/>
                <a:cs typeface="Montserrat"/>
                <a:sym typeface="Montserrat"/>
              </a:rPr>
              <a:t>Low</a:t>
            </a:r>
            <a:endParaRPr sz="900" i="0" u="none" strike="noStrike" cap="none">
              <a:solidFill>
                <a:schemeClr val="lt1"/>
              </a:solidFill>
              <a:latin typeface="Montserrat"/>
              <a:ea typeface="Montserrat"/>
              <a:cs typeface="Montserrat"/>
              <a:sym typeface="Montserrat"/>
            </a:endParaRPr>
          </a:p>
        </p:txBody>
      </p:sp>
      <p:sp>
        <p:nvSpPr>
          <p:cNvPr id="1098" name="Google Shape;1098;g2466f403191_0_93"/>
          <p:cNvSpPr txBox="1"/>
          <p:nvPr/>
        </p:nvSpPr>
        <p:spPr>
          <a:xfrm>
            <a:off x="4675910" y="1459827"/>
            <a:ext cx="569700" cy="273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latin typeface="Montserrat"/>
                <a:ea typeface="Montserrat"/>
                <a:cs typeface="Montserrat"/>
                <a:sym typeface="Montserrat"/>
              </a:rPr>
              <a:t>High</a:t>
            </a:r>
            <a:endParaRPr sz="900" i="0" u="none" strike="noStrike" cap="none">
              <a:solidFill>
                <a:schemeClr val="lt1"/>
              </a:solidFill>
              <a:latin typeface="Montserrat"/>
              <a:ea typeface="Montserrat"/>
              <a:cs typeface="Montserrat"/>
              <a:sym typeface="Montserrat"/>
            </a:endParaRPr>
          </a:p>
        </p:txBody>
      </p:sp>
      <p:sp>
        <p:nvSpPr>
          <p:cNvPr id="1099" name="Google Shape;1099;g2466f403191_0_93"/>
          <p:cNvSpPr txBox="1"/>
          <p:nvPr/>
        </p:nvSpPr>
        <p:spPr>
          <a:xfrm>
            <a:off x="5340417" y="1459827"/>
            <a:ext cx="569700" cy="273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700">
                <a:solidFill>
                  <a:schemeClr val="lt1"/>
                </a:solidFill>
                <a:latin typeface="Montserrat"/>
                <a:ea typeface="Montserrat"/>
                <a:cs typeface="Montserrat"/>
                <a:sym typeface="Montserrat"/>
              </a:rPr>
              <a:t>Medium</a:t>
            </a:r>
            <a:endParaRPr sz="700" i="0" u="none" strike="noStrike" cap="none">
              <a:solidFill>
                <a:schemeClr val="lt1"/>
              </a:solidFill>
              <a:latin typeface="Montserrat"/>
              <a:ea typeface="Montserrat"/>
              <a:cs typeface="Montserrat"/>
              <a:sym typeface="Montserrat"/>
            </a:endParaRPr>
          </a:p>
        </p:txBody>
      </p:sp>
      <p:cxnSp>
        <p:nvCxnSpPr>
          <p:cNvPr id="1100" name="Google Shape;1100;g2466f403191_0_93"/>
          <p:cNvCxnSpPr>
            <a:stCxn id="1091" idx="2"/>
            <a:endCxn id="1099" idx="0"/>
          </p:cNvCxnSpPr>
          <p:nvPr/>
        </p:nvCxnSpPr>
        <p:spPr>
          <a:xfrm flipH="1">
            <a:off x="5625413" y="1279014"/>
            <a:ext cx="6000" cy="180900"/>
          </a:xfrm>
          <a:prstGeom prst="straightConnector1">
            <a:avLst/>
          </a:prstGeom>
          <a:noFill/>
          <a:ln w="19050" cap="flat" cmpd="sng">
            <a:solidFill>
              <a:srgbClr val="4A8CFF"/>
            </a:solidFill>
            <a:prstDash val="solid"/>
            <a:round/>
            <a:headEnd type="none" w="sm" len="sm"/>
            <a:tailEnd type="none" w="sm" len="sm"/>
          </a:ln>
        </p:spPr>
      </p:cxnSp>
      <p:sp>
        <p:nvSpPr>
          <p:cNvPr id="1101" name="Google Shape;1101;g2466f403191_0_93"/>
          <p:cNvSpPr txBox="1"/>
          <p:nvPr/>
        </p:nvSpPr>
        <p:spPr>
          <a:xfrm>
            <a:off x="7588450" y="429500"/>
            <a:ext cx="345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a:t>
            </a:r>
            <a:endParaRPr sz="1200"/>
          </a:p>
        </p:txBody>
      </p:sp>
      <p:sp>
        <p:nvSpPr>
          <p:cNvPr id="1102" name="Google Shape;1102;g2466f403191_0_93"/>
          <p:cNvSpPr/>
          <p:nvPr/>
        </p:nvSpPr>
        <p:spPr>
          <a:xfrm>
            <a:off x="4657150" y="1916575"/>
            <a:ext cx="1898700" cy="912900"/>
          </a:xfrm>
          <a:prstGeom prst="roundRect">
            <a:avLst>
              <a:gd name="adj" fmla="val 16653"/>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High</a:t>
            </a:r>
            <a:r>
              <a:rPr lang="en" sz="700">
                <a:solidFill>
                  <a:schemeClr val="dk1"/>
                </a:solidFill>
                <a:latin typeface="Montserrat"/>
                <a:ea typeface="Montserrat"/>
                <a:cs typeface="Montserrat"/>
                <a:sym typeface="Montserrat"/>
              </a:rPr>
              <a:t>: Major business impact, often tied to revenue, expenses, or customer satisfaction</a:t>
            </a:r>
            <a:endParaRPr sz="700">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Medium</a:t>
            </a:r>
            <a:r>
              <a:rPr lang="en" sz="700">
                <a:solidFill>
                  <a:schemeClr val="dk1"/>
                </a:solidFill>
                <a:latin typeface="Montserrat"/>
                <a:ea typeface="Montserrat"/>
                <a:cs typeface="Montserrat"/>
                <a:sym typeface="Montserrat"/>
              </a:rPr>
              <a:t>: Noticeable business impact, but do not cause severe disruptions or major financial losses</a:t>
            </a:r>
            <a:endParaRPr sz="7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700" b="1">
                <a:solidFill>
                  <a:schemeClr val="dk1"/>
                </a:solidFill>
                <a:latin typeface="Montserrat"/>
                <a:ea typeface="Montserrat"/>
                <a:cs typeface="Montserrat"/>
                <a:sym typeface="Montserrat"/>
              </a:rPr>
              <a:t>Low</a:t>
            </a:r>
            <a:r>
              <a:rPr lang="en" sz="700">
                <a:solidFill>
                  <a:schemeClr val="dk1"/>
                </a:solidFill>
                <a:latin typeface="Montserrat"/>
                <a:ea typeface="Montserrat"/>
                <a:cs typeface="Montserrat"/>
                <a:sym typeface="Montserrat"/>
              </a:rPr>
              <a:t>: Minor or no business impact</a:t>
            </a:r>
            <a:endParaRPr sz="700">
              <a:latin typeface="Montserrat"/>
              <a:ea typeface="Montserrat"/>
              <a:cs typeface="Montserrat"/>
              <a:sym typeface="Montserrat"/>
            </a:endParaRPr>
          </a:p>
        </p:txBody>
      </p:sp>
      <p:cxnSp>
        <p:nvCxnSpPr>
          <p:cNvPr id="1103" name="Google Shape;1103;g2466f403191_0_93"/>
          <p:cNvCxnSpPr>
            <a:stCxn id="1094" idx="2"/>
            <a:endCxn id="1104" idx="0"/>
          </p:cNvCxnSpPr>
          <p:nvPr/>
        </p:nvCxnSpPr>
        <p:spPr>
          <a:xfrm rot="-5400000" flipH="1">
            <a:off x="8261875" y="920964"/>
            <a:ext cx="180900" cy="897000"/>
          </a:xfrm>
          <a:prstGeom prst="bentConnector3">
            <a:avLst>
              <a:gd name="adj1" fmla="val 49976"/>
            </a:avLst>
          </a:prstGeom>
          <a:noFill/>
          <a:ln w="19050" cap="flat" cmpd="sng">
            <a:solidFill>
              <a:srgbClr val="4A8CFF"/>
            </a:solidFill>
            <a:prstDash val="solid"/>
            <a:miter lim="8000"/>
            <a:headEnd type="none" w="sm" len="sm"/>
            <a:tailEnd type="none" w="sm" len="sm"/>
          </a:ln>
        </p:spPr>
      </p:cxnSp>
      <p:cxnSp>
        <p:nvCxnSpPr>
          <p:cNvPr id="1105" name="Google Shape;1105;g2466f403191_0_93"/>
          <p:cNvCxnSpPr>
            <a:stCxn id="1106" idx="0"/>
            <a:endCxn id="1094" idx="2"/>
          </p:cNvCxnSpPr>
          <p:nvPr/>
        </p:nvCxnSpPr>
        <p:spPr>
          <a:xfrm rot="-5400000">
            <a:off x="7372550" y="928677"/>
            <a:ext cx="180900" cy="881400"/>
          </a:xfrm>
          <a:prstGeom prst="bentConnector3">
            <a:avLst>
              <a:gd name="adj1" fmla="val 49976"/>
            </a:avLst>
          </a:prstGeom>
          <a:noFill/>
          <a:ln w="19050" cap="flat" cmpd="sng">
            <a:solidFill>
              <a:srgbClr val="4A8CFF"/>
            </a:solidFill>
            <a:prstDash val="solid"/>
            <a:miter lim="8000"/>
            <a:headEnd type="none" w="sm" len="sm"/>
            <a:tailEnd type="none" w="sm" len="sm"/>
          </a:ln>
        </p:spPr>
      </p:cxnSp>
      <p:sp>
        <p:nvSpPr>
          <p:cNvPr id="1094" name="Google Shape;1094;g2466f403191_0_93"/>
          <p:cNvSpPr txBox="1"/>
          <p:nvPr/>
        </p:nvSpPr>
        <p:spPr>
          <a:xfrm>
            <a:off x="7245475" y="904914"/>
            <a:ext cx="1316700" cy="374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Severity </a:t>
            </a:r>
            <a:endParaRPr sz="900">
              <a:solidFill>
                <a:schemeClr val="lt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900">
                <a:solidFill>
                  <a:schemeClr val="lt1"/>
                </a:solidFill>
                <a:latin typeface="Montserrat"/>
                <a:ea typeface="Montserrat"/>
                <a:cs typeface="Montserrat"/>
                <a:sym typeface="Montserrat"/>
              </a:rPr>
              <a:t>(Technical Impact)</a:t>
            </a:r>
            <a:endParaRPr sz="900">
              <a:solidFill>
                <a:srgbClr val="FFFFFF"/>
              </a:solidFill>
              <a:latin typeface="Montserrat"/>
              <a:ea typeface="Montserrat"/>
              <a:cs typeface="Montserrat"/>
              <a:sym typeface="Montserrat"/>
            </a:endParaRPr>
          </a:p>
        </p:txBody>
      </p:sp>
      <p:sp>
        <p:nvSpPr>
          <p:cNvPr id="1104" name="Google Shape;1104;g2466f403191_0_93"/>
          <p:cNvSpPr txBox="1"/>
          <p:nvPr/>
        </p:nvSpPr>
        <p:spPr>
          <a:xfrm>
            <a:off x="8533247" y="1459827"/>
            <a:ext cx="534900" cy="27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solidFill>
                  <a:schemeClr val="lt1"/>
                </a:solidFill>
                <a:latin typeface="Montserrat"/>
                <a:ea typeface="Montserrat"/>
                <a:cs typeface="Montserrat"/>
                <a:sym typeface="Montserrat"/>
              </a:rPr>
              <a:t>Low</a:t>
            </a:r>
            <a:endParaRPr sz="800" i="0" u="none" strike="noStrike" cap="none">
              <a:solidFill>
                <a:schemeClr val="lt1"/>
              </a:solidFill>
              <a:latin typeface="Montserrat"/>
              <a:ea typeface="Montserrat"/>
              <a:cs typeface="Montserrat"/>
              <a:sym typeface="Montserrat"/>
            </a:endParaRPr>
          </a:p>
        </p:txBody>
      </p:sp>
      <p:cxnSp>
        <p:nvCxnSpPr>
          <p:cNvPr id="1107" name="Google Shape;1107;g2466f403191_0_93"/>
          <p:cNvCxnSpPr>
            <a:stCxn id="1094" idx="2"/>
            <a:endCxn id="1108" idx="0"/>
          </p:cNvCxnSpPr>
          <p:nvPr/>
        </p:nvCxnSpPr>
        <p:spPr>
          <a:xfrm rot="5400000">
            <a:off x="7669075" y="1225164"/>
            <a:ext cx="180900" cy="288600"/>
          </a:xfrm>
          <a:prstGeom prst="bentConnector3">
            <a:avLst>
              <a:gd name="adj1" fmla="val 49976"/>
            </a:avLst>
          </a:prstGeom>
          <a:noFill/>
          <a:ln w="19050" cap="flat" cmpd="sng">
            <a:solidFill>
              <a:srgbClr val="4A8CFF"/>
            </a:solidFill>
            <a:prstDash val="solid"/>
            <a:miter lim="8000"/>
            <a:headEnd type="none" w="sm" len="sm"/>
            <a:tailEnd type="none" w="sm" len="sm"/>
          </a:ln>
        </p:spPr>
      </p:cxnSp>
      <p:sp>
        <p:nvSpPr>
          <p:cNvPr id="1108" name="Google Shape;1108;g2466f403191_0_93"/>
          <p:cNvSpPr txBox="1"/>
          <p:nvPr/>
        </p:nvSpPr>
        <p:spPr>
          <a:xfrm>
            <a:off x="7347657" y="1459827"/>
            <a:ext cx="534900" cy="27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solidFill>
                  <a:schemeClr val="lt1"/>
                </a:solidFill>
                <a:latin typeface="Montserrat"/>
                <a:ea typeface="Montserrat"/>
                <a:cs typeface="Montserrat"/>
                <a:sym typeface="Montserrat"/>
              </a:rPr>
              <a:t>Major</a:t>
            </a:r>
            <a:endParaRPr sz="800" i="0" u="none" strike="noStrike" cap="none">
              <a:solidFill>
                <a:schemeClr val="lt1"/>
              </a:solidFill>
              <a:latin typeface="Montserrat"/>
              <a:ea typeface="Montserrat"/>
              <a:cs typeface="Montserrat"/>
              <a:sym typeface="Montserrat"/>
            </a:endParaRPr>
          </a:p>
        </p:txBody>
      </p:sp>
      <p:cxnSp>
        <p:nvCxnSpPr>
          <p:cNvPr id="1109" name="Google Shape;1109;g2466f403191_0_93"/>
          <p:cNvCxnSpPr>
            <a:stCxn id="1094" idx="2"/>
            <a:endCxn id="1110" idx="0"/>
          </p:cNvCxnSpPr>
          <p:nvPr/>
        </p:nvCxnSpPr>
        <p:spPr>
          <a:xfrm rot="-5400000" flipH="1">
            <a:off x="7965475" y="1217364"/>
            <a:ext cx="180900" cy="304200"/>
          </a:xfrm>
          <a:prstGeom prst="bentConnector3">
            <a:avLst>
              <a:gd name="adj1" fmla="val 49976"/>
            </a:avLst>
          </a:prstGeom>
          <a:noFill/>
          <a:ln w="19050" cap="flat" cmpd="sng">
            <a:solidFill>
              <a:srgbClr val="4A8CFF"/>
            </a:solidFill>
            <a:prstDash val="solid"/>
            <a:miter lim="8000"/>
            <a:headEnd type="none" w="sm" len="sm"/>
            <a:tailEnd type="none" w="sm" len="sm"/>
          </a:ln>
        </p:spPr>
      </p:cxnSp>
      <p:sp>
        <p:nvSpPr>
          <p:cNvPr id="1110" name="Google Shape;1110;g2466f403191_0_93"/>
          <p:cNvSpPr txBox="1"/>
          <p:nvPr/>
        </p:nvSpPr>
        <p:spPr>
          <a:xfrm>
            <a:off x="7940440" y="1459827"/>
            <a:ext cx="534900" cy="27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800">
                <a:solidFill>
                  <a:schemeClr val="lt1"/>
                </a:solidFill>
                <a:latin typeface="Montserrat"/>
                <a:ea typeface="Montserrat"/>
                <a:cs typeface="Montserrat"/>
                <a:sym typeface="Montserrat"/>
              </a:rPr>
              <a:t>Minor</a:t>
            </a:r>
            <a:endParaRPr sz="800" i="0" u="none" strike="noStrike" cap="none">
              <a:solidFill>
                <a:schemeClr val="lt1"/>
              </a:solidFill>
              <a:latin typeface="Montserrat"/>
              <a:ea typeface="Montserrat"/>
              <a:cs typeface="Montserrat"/>
              <a:sym typeface="Montserrat"/>
            </a:endParaRPr>
          </a:p>
        </p:txBody>
      </p:sp>
      <p:sp>
        <p:nvSpPr>
          <p:cNvPr id="1106" name="Google Shape;1106;g2466f403191_0_93"/>
          <p:cNvSpPr txBox="1"/>
          <p:nvPr/>
        </p:nvSpPr>
        <p:spPr>
          <a:xfrm>
            <a:off x="6754850" y="1459827"/>
            <a:ext cx="534900" cy="273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700">
                <a:solidFill>
                  <a:schemeClr val="lt1"/>
                </a:solidFill>
                <a:latin typeface="Montserrat"/>
                <a:ea typeface="Montserrat"/>
                <a:cs typeface="Montserrat"/>
                <a:sym typeface="Montserrat"/>
              </a:rPr>
              <a:t>Critical</a:t>
            </a:r>
            <a:endParaRPr sz="700" i="0" u="none" strike="noStrike" cap="none">
              <a:solidFill>
                <a:schemeClr val="lt1"/>
              </a:solidFill>
              <a:latin typeface="Montserrat"/>
              <a:ea typeface="Montserrat"/>
              <a:cs typeface="Montserrat"/>
              <a:sym typeface="Montserrat"/>
            </a:endParaRPr>
          </a:p>
        </p:txBody>
      </p:sp>
      <p:sp>
        <p:nvSpPr>
          <p:cNvPr id="1111" name="Google Shape;1111;g2466f403191_0_93"/>
          <p:cNvSpPr/>
          <p:nvPr/>
        </p:nvSpPr>
        <p:spPr>
          <a:xfrm>
            <a:off x="6754850" y="1850725"/>
            <a:ext cx="2256900" cy="1044600"/>
          </a:xfrm>
          <a:prstGeom prst="roundRect">
            <a:avLst>
              <a:gd name="adj" fmla="val 16653"/>
            </a:avLst>
          </a:prstGeom>
          <a:solidFill>
            <a:schemeClr val="l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chemeClr val="dk1"/>
                </a:solidFill>
                <a:latin typeface="Montserrat"/>
                <a:ea typeface="Montserrat"/>
                <a:cs typeface="Montserrat"/>
                <a:sym typeface="Montserrat"/>
              </a:rPr>
              <a:t>Critical</a:t>
            </a:r>
            <a:r>
              <a:rPr lang="en" sz="700">
                <a:solidFill>
                  <a:schemeClr val="dk1"/>
                </a:solidFill>
                <a:latin typeface="Montserrat"/>
                <a:ea typeface="Montserrat"/>
                <a:cs typeface="Montserrat"/>
                <a:sym typeface="Montserrat"/>
              </a:rPr>
              <a:t>: Bug capable of triggering complete system shutdown</a:t>
            </a:r>
            <a:endParaRPr sz="7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700" b="1">
                <a:solidFill>
                  <a:schemeClr val="dk1"/>
                </a:solidFill>
                <a:latin typeface="Montserrat"/>
                <a:ea typeface="Montserrat"/>
                <a:cs typeface="Montserrat"/>
                <a:sym typeface="Montserrat"/>
              </a:rPr>
              <a:t>Major</a:t>
            </a:r>
            <a:r>
              <a:rPr lang="en" sz="700">
                <a:solidFill>
                  <a:schemeClr val="dk1"/>
                </a:solidFill>
                <a:latin typeface="Montserrat"/>
                <a:ea typeface="Montserrat"/>
                <a:cs typeface="Montserrat"/>
                <a:sym typeface="Montserrat"/>
              </a:rPr>
              <a:t>: Bug capable of collapsing large parts of the system</a:t>
            </a:r>
            <a:endParaRPr sz="700">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700" b="1">
                <a:solidFill>
                  <a:schemeClr val="dk1"/>
                </a:solidFill>
                <a:latin typeface="Montserrat"/>
                <a:ea typeface="Montserrat"/>
                <a:cs typeface="Montserrat"/>
                <a:sym typeface="Montserrat"/>
              </a:rPr>
              <a:t>Minor</a:t>
            </a:r>
            <a:r>
              <a:rPr lang="en" sz="700">
                <a:solidFill>
                  <a:schemeClr val="dk1"/>
                </a:solidFill>
                <a:latin typeface="Montserrat"/>
                <a:ea typeface="Montserrat"/>
                <a:cs typeface="Montserrat"/>
                <a:sym typeface="Montserrat"/>
              </a:rPr>
              <a:t>: Results in some unexpected or undesired behavior, but not enough to disrupt system function</a:t>
            </a:r>
            <a:endParaRPr sz="700">
              <a:solidFill>
                <a:schemeClr val="dk1"/>
              </a:solidFill>
              <a:latin typeface="Montserrat"/>
              <a:ea typeface="Montserrat"/>
              <a:cs typeface="Montserrat"/>
              <a:sym typeface="Montserrat"/>
            </a:endParaRPr>
          </a:p>
          <a:p>
            <a:pPr marL="0" lvl="0" indent="0" algn="ctr" rtl="0">
              <a:spcBef>
                <a:spcPts val="0"/>
              </a:spcBef>
              <a:spcAft>
                <a:spcPts val="0"/>
              </a:spcAft>
              <a:buNone/>
            </a:pPr>
            <a:r>
              <a:rPr lang="en" sz="700" b="1">
                <a:latin typeface="Montserrat"/>
                <a:ea typeface="Montserrat"/>
                <a:cs typeface="Montserrat"/>
                <a:sym typeface="Montserrat"/>
              </a:rPr>
              <a:t>Low</a:t>
            </a:r>
            <a:r>
              <a:rPr lang="en" sz="700">
                <a:latin typeface="Montserrat"/>
                <a:ea typeface="Montserrat"/>
                <a:cs typeface="Montserrat"/>
                <a:sym typeface="Montserrat"/>
              </a:rPr>
              <a:t>: Bug won’t result in any noticeable breakdown of the system</a:t>
            </a:r>
            <a:endParaRPr sz="700">
              <a:latin typeface="Montserrat"/>
              <a:ea typeface="Montserrat"/>
              <a:cs typeface="Montserrat"/>
              <a:sym typeface="Montserrat"/>
            </a:endParaRPr>
          </a:p>
        </p:txBody>
      </p:sp>
      <p:sp>
        <p:nvSpPr>
          <p:cNvPr id="1093" name="Google Shape;1093;g2466f403191_0_93"/>
          <p:cNvSpPr/>
          <p:nvPr/>
        </p:nvSpPr>
        <p:spPr>
          <a:xfrm>
            <a:off x="6121300" y="393875"/>
            <a:ext cx="1461300" cy="3741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50" b="1">
                <a:latin typeface="Montserrat"/>
                <a:ea typeface="Montserrat"/>
                <a:cs typeface="Montserrat"/>
                <a:sym typeface="Montserrat"/>
              </a:rPr>
              <a:t>BUG CLASSIFICATION</a:t>
            </a:r>
            <a:endParaRPr sz="950">
              <a:latin typeface="Montserrat"/>
              <a:ea typeface="Montserrat"/>
              <a:cs typeface="Montserrat"/>
              <a:sym typeface="Montserrat"/>
            </a:endParaRPr>
          </a:p>
        </p:txBody>
      </p:sp>
      <p:sp>
        <p:nvSpPr>
          <p:cNvPr id="1112" name="Google Shape;1112;g2466f403191_0_93"/>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113" name="Google Shape;1113;g2466f403191_0_93"/>
          <p:cNvSpPr/>
          <p:nvPr/>
        </p:nvSpPr>
        <p:spPr>
          <a:xfrm>
            <a:off x="4297150" y="268075"/>
            <a:ext cx="1298400" cy="554100"/>
          </a:xfrm>
          <a:prstGeom prst="wedgeRoundRectCallout">
            <a:avLst>
              <a:gd name="adj1" fmla="val 26911"/>
              <a:gd name="adj2" fmla="val 84364"/>
              <a:gd name="adj3" fmla="val 0"/>
            </a:avLst>
          </a:prstGeom>
          <a:solidFill>
            <a:schemeClr val="l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latin typeface="Montserrat SemiBold"/>
                <a:ea typeface="Montserrat SemiBold"/>
                <a:cs typeface="Montserrat SemiBold"/>
                <a:sym typeface="Montserrat SemiBold"/>
              </a:rPr>
              <a:t>“Priority” will have precedence over “Severity” unless Severity level is Critical then “Severity” supersedes  </a:t>
            </a:r>
            <a:endParaRPr sz="700">
              <a:latin typeface="Montserrat SemiBold"/>
              <a:ea typeface="Montserrat SemiBold"/>
              <a:cs typeface="Montserrat SemiBold"/>
              <a:sym typeface="Montserrat SemiBold"/>
            </a:endParaRPr>
          </a:p>
        </p:txBody>
      </p:sp>
      <p:sp>
        <p:nvSpPr>
          <p:cNvPr id="1114" name="Google Shape;1114;g2466f403191_0_93"/>
          <p:cNvSpPr txBox="1">
            <a:spLocks noGrp="1"/>
          </p:cNvSpPr>
          <p:nvPr>
            <p:ph type="title"/>
          </p:nvPr>
        </p:nvSpPr>
        <p:spPr>
          <a:xfrm>
            <a:off x="826150" y="73623"/>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Bug Management</a:t>
            </a:r>
            <a:endParaRPr/>
          </a:p>
        </p:txBody>
      </p:sp>
      <p:sp>
        <p:nvSpPr>
          <p:cNvPr id="1115" name="Google Shape;1115;g2466f403191_0_93"/>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pic>
        <p:nvPicPr>
          <p:cNvPr id="1120" name="Google Shape;1120;g22593d9f4a5_0_0"/>
          <p:cNvPicPr preferRelativeResize="0"/>
          <p:nvPr/>
        </p:nvPicPr>
        <p:blipFill>
          <a:blip r:embed="rId3">
            <a:alphaModFix/>
          </a:blip>
          <a:stretch>
            <a:fillRect/>
          </a:stretch>
        </p:blipFill>
        <p:spPr>
          <a:xfrm>
            <a:off x="336150" y="651950"/>
            <a:ext cx="8471700" cy="4417501"/>
          </a:xfrm>
          <a:prstGeom prst="rect">
            <a:avLst/>
          </a:prstGeom>
          <a:noFill/>
          <a:ln>
            <a:noFill/>
          </a:ln>
        </p:spPr>
      </p:pic>
      <p:sp>
        <p:nvSpPr>
          <p:cNvPr id="1121" name="Google Shape;1121;g22593d9f4a5_0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122" name="Google Shape;1122;g22593d9f4a5_0_0"/>
          <p:cNvSpPr txBox="1"/>
          <p:nvPr/>
        </p:nvSpPr>
        <p:spPr>
          <a:xfrm>
            <a:off x="220075" y="4730750"/>
            <a:ext cx="700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Montserrat"/>
              <a:ea typeface="Montserrat"/>
              <a:cs typeface="Montserrat"/>
              <a:sym typeface="Montserrat"/>
            </a:endParaRPr>
          </a:p>
        </p:txBody>
      </p:sp>
      <p:sp>
        <p:nvSpPr>
          <p:cNvPr id="1123" name="Google Shape;1123;g22593d9f4a5_0_0"/>
          <p:cNvSpPr txBox="1">
            <a:spLocks noGrp="1"/>
          </p:cNvSpPr>
          <p:nvPr>
            <p:ph type="title"/>
          </p:nvPr>
        </p:nvSpPr>
        <p:spPr>
          <a:xfrm>
            <a:off x="713250"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Bug Management Workflow</a:t>
            </a:r>
            <a:endParaRPr/>
          </a:p>
        </p:txBody>
      </p:sp>
      <p:sp>
        <p:nvSpPr>
          <p:cNvPr id="1124" name="Google Shape;1124;g22593d9f4a5_0_0"/>
          <p:cNvSpPr txBox="1"/>
          <p:nvPr/>
        </p:nvSpPr>
        <p:spPr>
          <a:xfrm>
            <a:off x="6427925" y="4334625"/>
            <a:ext cx="1113000" cy="292500"/>
          </a:xfrm>
          <a:prstGeom prst="rect">
            <a:avLst/>
          </a:prstGeom>
          <a:solidFill>
            <a:srgbClr val="FFF3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Montserrat Medium"/>
                <a:ea typeface="Montserrat Medium"/>
                <a:cs typeface="Montserrat Medium"/>
                <a:sym typeface="Montserrat Medium"/>
              </a:rPr>
              <a:t>Bug Reporter</a:t>
            </a:r>
            <a:endParaRPr sz="700">
              <a:latin typeface="Montserrat Medium"/>
              <a:ea typeface="Montserrat Medium"/>
              <a:cs typeface="Montserrat Medium"/>
              <a:sym typeface="Montserrat Medium"/>
            </a:endParaRPr>
          </a:p>
        </p:txBody>
      </p:sp>
      <p:sp>
        <p:nvSpPr>
          <p:cNvPr id="1125" name="Google Shape;1125;g22593d9f4a5_0_0"/>
          <p:cNvSpPr txBox="1"/>
          <p:nvPr/>
        </p:nvSpPr>
        <p:spPr>
          <a:xfrm>
            <a:off x="7564050" y="4334625"/>
            <a:ext cx="1113000" cy="292500"/>
          </a:xfrm>
          <a:prstGeom prst="rect">
            <a:avLst/>
          </a:prstGeom>
          <a:solidFill>
            <a:srgbClr val="FECE9E"/>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Montserrat Medium"/>
                <a:ea typeface="Montserrat Medium"/>
                <a:cs typeface="Montserrat Medium"/>
                <a:sym typeface="Montserrat Medium"/>
              </a:rPr>
              <a:t>Release Manager</a:t>
            </a:r>
            <a:endParaRPr sz="700">
              <a:latin typeface="Montserrat Medium"/>
              <a:ea typeface="Montserrat Medium"/>
              <a:cs typeface="Montserrat Medium"/>
              <a:sym typeface="Montserrat Medium"/>
            </a:endParaRPr>
          </a:p>
        </p:txBody>
      </p:sp>
      <p:sp>
        <p:nvSpPr>
          <p:cNvPr id="1126" name="Google Shape;1126;g22593d9f4a5_0_0"/>
          <p:cNvSpPr txBox="1"/>
          <p:nvPr/>
        </p:nvSpPr>
        <p:spPr>
          <a:xfrm>
            <a:off x="6427925" y="4656875"/>
            <a:ext cx="1113000" cy="292500"/>
          </a:xfrm>
          <a:prstGeom prst="rect">
            <a:avLst/>
          </a:prstGeom>
          <a:solidFill>
            <a:srgbClr val="D6E7D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Montserrat Medium"/>
                <a:ea typeface="Montserrat Medium"/>
                <a:cs typeface="Montserrat Medium"/>
                <a:sym typeface="Montserrat Medium"/>
              </a:rPr>
              <a:t>Software Developer</a:t>
            </a:r>
            <a:endParaRPr sz="700">
              <a:latin typeface="Montserrat Medium"/>
              <a:ea typeface="Montserrat Medium"/>
              <a:cs typeface="Montserrat Medium"/>
              <a:sym typeface="Montserrat Medium"/>
            </a:endParaRPr>
          </a:p>
        </p:txBody>
      </p:sp>
      <p:sp>
        <p:nvSpPr>
          <p:cNvPr id="1127" name="Google Shape;1127;g22593d9f4a5_0_0"/>
          <p:cNvSpPr txBox="1"/>
          <p:nvPr/>
        </p:nvSpPr>
        <p:spPr>
          <a:xfrm>
            <a:off x="7564050" y="4656875"/>
            <a:ext cx="1113000" cy="292500"/>
          </a:xfrm>
          <a:prstGeom prst="rect">
            <a:avLst/>
          </a:prstGeom>
          <a:solidFill>
            <a:srgbClr val="D4E1F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latin typeface="Montserrat Medium"/>
                <a:ea typeface="Montserrat Medium"/>
                <a:cs typeface="Montserrat Medium"/>
                <a:sym typeface="Montserrat Medium"/>
              </a:rPr>
              <a:t>Software Tester</a:t>
            </a:r>
            <a:endParaRPr sz="700">
              <a:latin typeface="Montserrat Medium"/>
              <a:ea typeface="Montserrat Medium"/>
              <a:cs typeface="Montserrat Medium"/>
              <a:sym typeface="Montserrat Medium"/>
            </a:endParaRPr>
          </a:p>
        </p:txBody>
      </p:sp>
      <p:sp>
        <p:nvSpPr>
          <p:cNvPr id="1128" name="Google Shape;1128;g22593d9f4a5_0_0"/>
          <p:cNvSpPr txBox="1"/>
          <p:nvPr/>
        </p:nvSpPr>
        <p:spPr>
          <a:xfrm>
            <a:off x="6358800" y="4055975"/>
            <a:ext cx="1113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Montserrat"/>
                <a:ea typeface="Montserrat"/>
                <a:cs typeface="Montserrat"/>
                <a:sym typeface="Montserrat"/>
              </a:rPr>
              <a:t>Legend:</a:t>
            </a:r>
            <a:endParaRPr sz="900" b="1">
              <a:latin typeface="Montserrat"/>
              <a:ea typeface="Montserrat"/>
              <a:cs typeface="Montserrat"/>
              <a:sym typeface="Montserrat"/>
            </a:endParaRPr>
          </a:p>
        </p:txBody>
      </p:sp>
      <p:sp>
        <p:nvSpPr>
          <p:cNvPr id="1129" name="Google Shape;1129;g22593d9f4a5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AVERAGE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230fee6dae0_1_0"/>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Our Problem</a:t>
            </a:r>
            <a:endParaRPr/>
          </a:p>
        </p:txBody>
      </p:sp>
      <p:sp>
        <p:nvSpPr>
          <p:cNvPr id="320" name="Google Shape;320;g230fee6dae0_1_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a:t>
            </a:fld>
            <a:endParaRPr/>
          </a:p>
        </p:txBody>
      </p:sp>
      <p:sp>
        <p:nvSpPr>
          <p:cNvPr id="321" name="Google Shape;321;g230fee6dae0_1_0"/>
          <p:cNvSpPr txBox="1"/>
          <p:nvPr/>
        </p:nvSpPr>
        <p:spPr>
          <a:xfrm>
            <a:off x="438650" y="1186950"/>
            <a:ext cx="8093700" cy="471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Montserrat"/>
                <a:ea typeface="Montserrat"/>
                <a:cs typeface="Montserrat"/>
                <a:sym typeface="Montserrat"/>
              </a:rPr>
              <a:t>IntelliPrice currently uses </a:t>
            </a:r>
            <a:r>
              <a:rPr lang="en" sz="1400" b="1" i="0" u="none" strike="noStrike" cap="none">
                <a:solidFill>
                  <a:srgbClr val="000000"/>
                </a:solidFill>
                <a:latin typeface="Montserrat"/>
                <a:ea typeface="Montserrat"/>
                <a:cs typeface="Montserrat"/>
                <a:sym typeface="Montserrat"/>
              </a:rPr>
              <a:t>Apache Subversion (SVN)</a:t>
            </a:r>
            <a:r>
              <a:rPr lang="en" sz="1400" b="0" i="0" u="none" strike="noStrike" cap="none">
                <a:solidFill>
                  <a:srgbClr val="000000"/>
                </a:solidFill>
                <a:latin typeface="Montserrat"/>
                <a:ea typeface="Montserrat"/>
                <a:cs typeface="Montserrat"/>
                <a:sym typeface="Montserrat"/>
              </a:rPr>
              <a:t> as its version control software. SVN’s limitations began to show during the COVID-19 pandemic when our teams were working remotely. SVN’s centralized workflow led to a decrease in cohesion amongst developers. This led to e</a:t>
            </a:r>
            <a:r>
              <a:rPr lang="en" sz="1400" b="0" i="0" u="sng" strike="noStrike" cap="none">
                <a:solidFill>
                  <a:srgbClr val="000000"/>
                </a:solidFill>
                <a:latin typeface="Montserrat"/>
                <a:ea typeface="Montserrat"/>
                <a:cs typeface="Montserrat"/>
                <a:sym typeface="Montserrat"/>
              </a:rPr>
              <a:t>rrors and duplication of efforts,</a:t>
            </a:r>
            <a:r>
              <a:rPr lang="en" sz="1400" b="0" i="0" u="none" strike="noStrike" cap="none">
                <a:solidFill>
                  <a:srgbClr val="000000"/>
                </a:solidFill>
                <a:latin typeface="Montserrat"/>
                <a:ea typeface="Montserrat"/>
                <a:cs typeface="Montserrat"/>
                <a:sym typeface="Montserrat"/>
              </a:rPr>
              <a:t> ultimately </a:t>
            </a:r>
            <a:r>
              <a:rPr lang="en" sz="1400" b="0" i="0" u="sng" strike="noStrike" cap="none">
                <a:solidFill>
                  <a:srgbClr val="000000"/>
                </a:solidFill>
                <a:latin typeface="Montserrat"/>
                <a:ea typeface="Montserrat"/>
                <a:cs typeface="Montserrat"/>
                <a:sym typeface="Montserrat"/>
              </a:rPr>
              <a:t>decreasing productivity</a:t>
            </a:r>
            <a:r>
              <a:rPr lang="en" sz="1400" b="0" i="0" u="none" strike="noStrike" cap="none">
                <a:solidFill>
                  <a:srgbClr val="000000"/>
                </a:solidFill>
                <a:latin typeface="Montserrat"/>
                <a:ea typeface="Montserrat"/>
                <a:cs typeface="Montserrat"/>
                <a:sym typeface="Montserrat"/>
              </a:rPr>
              <a:t> and </a:t>
            </a:r>
            <a:r>
              <a:rPr lang="en" sz="1400" b="0" i="0" u="sng" strike="noStrike" cap="none">
                <a:solidFill>
                  <a:srgbClr val="000000"/>
                </a:solidFill>
                <a:latin typeface="Montserrat"/>
                <a:ea typeface="Montserrat"/>
                <a:cs typeface="Montserrat"/>
                <a:sym typeface="Montserrat"/>
              </a:rPr>
              <a:t>prolonging development time.</a:t>
            </a:r>
            <a:r>
              <a:rPr lang="en" sz="1400" b="0" i="0" u="none" strike="noStrike" cap="none">
                <a:solidFill>
                  <a:srgbClr val="000000"/>
                </a:solidFill>
                <a:latin typeface="Montserrat"/>
                <a:ea typeface="Montserrat"/>
                <a:cs typeface="Montserrat"/>
                <a:sym typeface="Montserrat"/>
              </a:rPr>
              <a:t> Our company has also shifted more towards remote work, and trying to work SVN, a </a:t>
            </a:r>
            <a:r>
              <a:rPr lang="en" sz="1400" b="1" i="0" u="none" strike="noStrike" cap="none">
                <a:solidFill>
                  <a:srgbClr val="000000"/>
                </a:solidFill>
                <a:latin typeface="Montserrat"/>
                <a:ea typeface="Montserrat"/>
                <a:cs typeface="Montserrat"/>
                <a:sym typeface="Montserrat"/>
              </a:rPr>
              <a:t>Centralized Version System (CVS)</a:t>
            </a:r>
            <a:r>
              <a:rPr lang="en" sz="1400" b="0" i="0" u="none" strike="noStrike" cap="none">
                <a:solidFill>
                  <a:srgbClr val="000000"/>
                </a:solidFill>
                <a:latin typeface="Montserrat"/>
                <a:ea typeface="Montserrat"/>
                <a:cs typeface="Montserrat"/>
                <a:sym typeface="Montserrat"/>
              </a:rPr>
              <a:t> to behave more akin to a </a:t>
            </a:r>
            <a:r>
              <a:rPr lang="en" sz="1400" b="1" i="0" u="none" strike="noStrike" cap="none">
                <a:solidFill>
                  <a:srgbClr val="000000"/>
                </a:solidFill>
                <a:latin typeface="Montserrat"/>
                <a:ea typeface="Montserrat"/>
                <a:cs typeface="Montserrat"/>
                <a:sym typeface="Montserrat"/>
              </a:rPr>
              <a:t>Distributed Version System (DVS) </a:t>
            </a:r>
            <a:r>
              <a:rPr lang="en" sz="1400" b="0" i="0" u="none" strike="noStrike" cap="none">
                <a:solidFill>
                  <a:srgbClr val="000000"/>
                </a:solidFill>
                <a:latin typeface="Montserrat"/>
                <a:ea typeface="Montserrat"/>
                <a:cs typeface="Montserrat"/>
                <a:sym typeface="Montserrat"/>
              </a:rPr>
              <a:t>is </a:t>
            </a:r>
            <a:r>
              <a:rPr lang="en" sz="1400" b="0" i="0" u="sng" strike="noStrike" cap="none">
                <a:solidFill>
                  <a:srgbClr val="000000"/>
                </a:solidFill>
                <a:latin typeface="Montserrat"/>
                <a:ea typeface="Montserrat"/>
                <a:cs typeface="Montserrat"/>
                <a:sym typeface="Montserrat"/>
              </a:rPr>
              <a:t>projected to be expensive to implement. </a:t>
            </a:r>
            <a:endParaRPr sz="1400" b="0" i="0" u="sng"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Recent Issues:</a:t>
            </a:r>
            <a:endParaRPr sz="1400" b="1"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n" sz="1400" b="0" i="0" u="none" strike="noStrike" cap="none">
                <a:solidFill>
                  <a:srgbClr val="000000"/>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Increase in lead time of </a:t>
            </a:r>
            <a:r>
              <a:rPr lang="en">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major product</a:t>
            </a:r>
            <a:r>
              <a:rPr lang="en" sz="1400" b="0" i="0" u="none" strike="noStrike" cap="none">
                <a:solidFill>
                  <a:srgbClr val="000000"/>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releases </a:t>
            </a:r>
            <a:r>
              <a:rPr lang="en">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by an additional </a:t>
            </a:r>
            <a:r>
              <a:rPr lang="en" b="1">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five weeks</a:t>
            </a:r>
            <a:r>
              <a:rPr lang="en">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 on top of our average four-month cycle.</a:t>
            </a:r>
            <a:endParaRPr sz="1400" b="0" i="0" u="none" strike="noStrike" cap="none">
              <a:solidFill>
                <a:srgbClr val="000000"/>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000000"/>
              </a:buClr>
              <a:buSzPts val="1400"/>
              <a:buFont typeface="Montserrat"/>
              <a:buChar char="●"/>
            </a:pPr>
            <a:r>
              <a:rPr lang="en" sz="1400" b="0" i="0" u="none" strike="noStrike" cap="none">
                <a:solidFill>
                  <a:srgbClr val="000000"/>
                </a:solidFill>
                <a:latin typeface="Montserrat"/>
                <a:ea typeface="Montserrat"/>
                <a:cs typeface="Montserrat"/>
                <a:sym typeface="Montserrat"/>
              </a:rPr>
              <a:t>Decrease in employee productivity due to merge conflicts and breakdown in communication between teams.</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Montserrat"/>
                <a:ea typeface="Montserrat"/>
                <a:cs typeface="Montserrat"/>
                <a:sym typeface="Montserrat"/>
              </a:rPr>
              <a:t>Takeaway: </a:t>
            </a:r>
            <a:r>
              <a:rPr lang="en" sz="1400" b="0" i="0" u="none" strike="noStrike" cap="none">
                <a:solidFill>
                  <a:srgbClr val="000000"/>
                </a:solidFill>
                <a:latin typeface="Montserrat"/>
                <a:ea typeface="Montserrat"/>
                <a:cs typeface="Montserrat"/>
                <a:sym typeface="Montserrat"/>
              </a:rPr>
              <a:t>IntelliPrice’s use of a CVS has hampered its ability to maintain cohesion between developers, and has led to instances where work cannot be conducted due to unexpected downtime. </a:t>
            </a: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sng" strike="noStrike" cap="none">
              <a:solidFill>
                <a:srgbClr val="000000"/>
              </a:solidFill>
              <a:latin typeface="Montserrat"/>
              <a:ea typeface="Montserrat"/>
              <a:cs typeface="Montserrat"/>
              <a:sym typeface="Montserrat"/>
            </a:endParaRPr>
          </a:p>
        </p:txBody>
      </p:sp>
      <p:sp>
        <p:nvSpPr>
          <p:cNvPr id="322" name="Google Shape;322;g230fee6dae0_1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3"/>
          <p:cNvSpPr txBox="1">
            <a:spLocks noGrp="1"/>
          </p:cNvSpPr>
          <p:nvPr>
            <p:ph type="title"/>
          </p:nvPr>
        </p:nvSpPr>
        <p:spPr>
          <a:xfrm>
            <a:off x="713225" y="445025"/>
            <a:ext cx="4103100" cy="133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Thanks!</a:t>
            </a:r>
            <a:endParaRPr/>
          </a:p>
        </p:txBody>
      </p:sp>
      <p:sp>
        <p:nvSpPr>
          <p:cNvPr id="1135" name="Google Shape;1135;p33"/>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g23a8339cdc3_1_1"/>
          <p:cNvSpPr txBox="1">
            <a:spLocks noGrp="1"/>
          </p:cNvSpPr>
          <p:nvPr>
            <p:ph type="title"/>
          </p:nvPr>
        </p:nvSpPr>
        <p:spPr>
          <a:xfrm>
            <a:off x="3723850" y="2404125"/>
            <a:ext cx="4707000" cy="841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600"/>
              <a:buNone/>
            </a:pPr>
            <a:r>
              <a:rPr lang="en"/>
              <a:t>Appendix</a:t>
            </a:r>
            <a:endParaRPr/>
          </a:p>
        </p:txBody>
      </p:sp>
      <p:sp>
        <p:nvSpPr>
          <p:cNvPr id="1141" name="Google Shape;1141;g23a8339cdc3_1_1"/>
          <p:cNvSpPr txBox="1">
            <a:spLocks noGrp="1"/>
          </p:cNvSpPr>
          <p:nvPr>
            <p:ph type="title" idx="2"/>
          </p:nvPr>
        </p:nvSpPr>
        <p:spPr>
          <a:xfrm>
            <a:off x="3968350" y="1262325"/>
            <a:ext cx="4462500" cy="1141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7200"/>
              <a:buNone/>
            </a:pPr>
            <a:r>
              <a:rPr lang="en"/>
              <a:t>04</a:t>
            </a:r>
            <a:endParaRPr/>
          </a:p>
        </p:txBody>
      </p:sp>
      <p:sp>
        <p:nvSpPr>
          <p:cNvPr id="1142" name="Google Shape;1142;g23a8339cdc3_1_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61</a:t>
            </a:fld>
            <a:endParaRPr/>
          </a:p>
        </p:txBody>
      </p:sp>
      <p:sp>
        <p:nvSpPr>
          <p:cNvPr id="1143" name="Google Shape;1143;g23a8339cdc3_1_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TITLE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g232d8597a2d_4_18"/>
          <p:cNvSpPr txBox="1">
            <a:spLocks noGrp="1"/>
          </p:cNvSpPr>
          <p:nvPr>
            <p:ph type="title" idx="4"/>
          </p:nvPr>
        </p:nvSpPr>
        <p:spPr>
          <a:xfrm>
            <a:off x="717900" y="9835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Proposed Solution</a:t>
            </a:r>
            <a:endParaRPr/>
          </a:p>
        </p:txBody>
      </p:sp>
      <p:sp>
        <p:nvSpPr>
          <p:cNvPr id="1149" name="Google Shape;1149;g232d8597a2d_4_1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62</a:t>
            </a:fld>
            <a:endParaRPr/>
          </a:p>
        </p:txBody>
      </p:sp>
      <p:graphicFrame>
        <p:nvGraphicFramePr>
          <p:cNvPr id="1150" name="Google Shape;1150;g232d8597a2d_4_18"/>
          <p:cNvGraphicFramePr/>
          <p:nvPr/>
        </p:nvGraphicFramePr>
        <p:xfrm>
          <a:off x="473725" y="1229650"/>
          <a:ext cx="3000000" cy="3000000"/>
        </p:xfrm>
        <a:graphic>
          <a:graphicData uri="http://schemas.openxmlformats.org/drawingml/2006/table">
            <a:tbl>
              <a:tblPr>
                <a:noFill/>
                <a:tableStyleId>{445AA6FB-D765-4EF3-A851-C170875AA3D2}</a:tableStyleId>
              </a:tblPr>
              <a:tblGrid>
                <a:gridCol w="1232125">
                  <a:extLst>
                    <a:ext uri="{9D8B030D-6E8A-4147-A177-3AD203B41FA5}">
                      <a16:colId xmlns:a16="http://schemas.microsoft.com/office/drawing/2014/main" val="20000"/>
                    </a:ext>
                  </a:extLst>
                </a:gridCol>
                <a:gridCol w="2866150">
                  <a:extLst>
                    <a:ext uri="{9D8B030D-6E8A-4147-A177-3AD203B41FA5}">
                      <a16:colId xmlns:a16="http://schemas.microsoft.com/office/drawing/2014/main" val="20001"/>
                    </a:ext>
                  </a:extLst>
                </a:gridCol>
                <a:gridCol w="4075975">
                  <a:extLst>
                    <a:ext uri="{9D8B030D-6E8A-4147-A177-3AD203B41FA5}">
                      <a16:colId xmlns:a16="http://schemas.microsoft.com/office/drawing/2014/main" val="20002"/>
                    </a:ext>
                  </a:extLst>
                </a:gridCol>
              </a:tblGrid>
              <a:tr h="349750">
                <a:tc>
                  <a:txBody>
                    <a:bodyPr/>
                    <a:lstStyle/>
                    <a:p>
                      <a:pPr marL="0" marR="0" lvl="0" indent="0" algn="ctr" rtl="0">
                        <a:lnSpc>
                          <a:spcPct val="100000"/>
                        </a:lnSpc>
                        <a:spcBef>
                          <a:spcPts val="0"/>
                        </a:spcBef>
                        <a:spcAft>
                          <a:spcPts val="0"/>
                        </a:spcAft>
                        <a:buClr>
                          <a:srgbClr val="000000"/>
                        </a:buClr>
                        <a:buSzPts val="1300"/>
                        <a:buFont typeface="Arial"/>
                        <a:buNone/>
                      </a:pPr>
                      <a:r>
                        <a:rPr lang="en" sz="1300" b="1">
                          <a:solidFill>
                            <a:schemeClr val="lt1"/>
                          </a:solidFill>
                          <a:latin typeface="Montserrat"/>
                          <a:ea typeface="Montserrat"/>
                          <a:cs typeface="Montserrat"/>
                          <a:sym typeface="Montserrat"/>
                        </a:rPr>
                        <a:t>Criteria</a:t>
                      </a:r>
                      <a:endParaRPr sz="13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b="1">
                          <a:solidFill>
                            <a:schemeClr val="lt1"/>
                          </a:solidFill>
                          <a:latin typeface="Montserrat"/>
                          <a:ea typeface="Montserrat"/>
                          <a:cs typeface="Montserrat"/>
                          <a:sym typeface="Montserrat"/>
                        </a:rPr>
                        <a:t>Subversion (SVN)</a:t>
                      </a:r>
                      <a:endParaRPr sz="13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300" b="1">
                          <a:solidFill>
                            <a:schemeClr val="lt1"/>
                          </a:solidFill>
                          <a:latin typeface="Montserrat"/>
                          <a:ea typeface="Montserrat"/>
                          <a:cs typeface="Montserrat"/>
                          <a:sym typeface="Montserrat"/>
                        </a:rPr>
                        <a:t>Git</a:t>
                      </a:r>
                      <a:endParaRPr sz="13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568275">
                <a:tc>
                  <a:txBody>
                    <a:bodyPr/>
                    <a:lstStyle/>
                    <a:p>
                      <a:pPr marL="0" marR="0" lvl="0" indent="0" algn="l" rtl="0">
                        <a:lnSpc>
                          <a:spcPct val="100000"/>
                        </a:lnSpc>
                        <a:spcBef>
                          <a:spcPts val="0"/>
                        </a:spcBef>
                        <a:spcAft>
                          <a:spcPts val="0"/>
                        </a:spcAft>
                        <a:buClr>
                          <a:srgbClr val="000000"/>
                        </a:buClr>
                        <a:buSzPts val="1100"/>
                        <a:buFont typeface="Arial"/>
                        <a:buNone/>
                      </a:pPr>
                      <a:r>
                        <a:rPr lang="en" sz="1000" b="1">
                          <a:solidFill>
                            <a:schemeClr val="dk1"/>
                          </a:solidFill>
                          <a:latin typeface="Montserrat"/>
                          <a:ea typeface="Montserrat"/>
                          <a:cs typeface="Montserrat"/>
                          <a:sym typeface="Montserrat"/>
                        </a:rPr>
                        <a:t>Performance and Scalability </a:t>
                      </a:r>
                      <a:endParaRPr sz="1000" b="1" u="none" strike="noStrike" cap="none">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000">
                          <a:latin typeface="Montserrat"/>
                          <a:ea typeface="Montserrat"/>
                          <a:cs typeface="Montserrat"/>
                          <a:sym typeface="Montserrat"/>
                        </a:rPr>
                        <a:t>SVN can be slow with large repositories and struggles with scalability due to its central repository model.</a:t>
                      </a:r>
                      <a:endParaRPr sz="1000" u="none" strike="noStrike" cap="none">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1000">
                          <a:latin typeface="Montserrat"/>
                          <a:ea typeface="Montserrat"/>
                          <a:cs typeface="Montserrat"/>
                          <a:sym typeface="Montserrat"/>
                        </a:rPr>
                        <a:t>Git can handle large repositories and is highly scalable due to its distributed nature. Git’s performance is often faster than SVN, especially for large repositories</a:t>
                      </a:r>
                      <a:endParaRPr sz="1000" u="none" strike="noStrike" cap="none">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63450">
                <a:tc>
                  <a:txBody>
                    <a:bodyPr/>
                    <a:lstStyle/>
                    <a:p>
                      <a:pPr marL="0" marR="0" lvl="0" indent="0" algn="l" rtl="0">
                        <a:lnSpc>
                          <a:spcPct val="100000"/>
                        </a:lnSpc>
                        <a:spcBef>
                          <a:spcPts val="0"/>
                        </a:spcBef>
                        <a:spcAft>
                          <a:spcPts val="0"/>
                        </a:spcAft>
                        <a:buNone/>
                      </a:pPr>
                      <a:r>
                        <a:rPr lang="en" sz="1000" b="1">
                          <a:solidFill>
                            <a:schemeClr val="dk1"/>
                          </a:solidFill>
                          <a:latin typeface="Montserrat"/>
                          <a:ea typeface="Montserrat"/>
                          <a:cs typeface="Montserrat"/>
                          <a:sym typeface="Montserrat"/>
                        </a:rPr>
                        <a:t>Work Disruptions/ Single Point of Failure</a:t>
                      </a:r>
                      <a:endParaRPr sz="1000" b="1" u="none" strike="noStrike" cap="none">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SVN as a central repo model can be a single point of failure. If the central repository goes down, developers cannot make changes until it’s back up.</a:t>
                      </a:r>
                      <a:endParaRPr sz="1000" u="none" strike="noStrike" cap="none">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Git’s distributed nature allows developers to have a full copy of the repo on their local machines and continue their work even if the central repo goes down. This minimizes work disruptions and eliminates a single point of failure.</a:t>
                      </a:r>
                      <a:endParaRPr sz="1000" u="none" strike="noStrike" cap="none">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20675">
                <a:tc>
                  <a:txBody>
                    <a:bodyPr/>
                    <a:lstStyle/>
                    <a:p>
                      <a:pPr marL="0" marR="0" lvl="0" indent="0" algn="l" rtl="0">
                        <a:lnSpc>
                          <a:spcPct val="100000"/>
                        </a:lnSpc>
                        <a:spcBef>
                          <a:spcPts val="0"/>
                        </a:spcBef>
                        <a:spcAft>
                          <a:spcPts val="0"/>
                        </a:spcAft>
                        <a:buNone/>
                      </a:pPr>
                      <a:r>
                        <a:rPr lang="en" sz="1000" b="1">
                          <a:solidFill>
                            <a:schemeClr val="dk1"/>
                          </a:solidFill>
                          <a:latin typeface="Montserrat"/>
                          <a:ea typeface="Montserrat"/>
                          <a:cs typeface="Montserrat"/>
                          <a:sym typeface="Montserrat"/>
                        </a:rPr>
                        <a:t>Collaboration and Streamlined Development</a:t>
                      </a:r>
                      <a:endParaRPr sz="1000" b="1">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SVN allows multiple users to work on the same file but can result in conflicts that must be resolved manually.</a:t>
                      </a:r>
                      <a:endParaRPr sz="1000">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Git’s branching and merging capabilities make it easier to manage parallel development and collaborate effectively. Developers can work on their own branches and merge changes into the main branch when ready.</a:t>
                      </a:r>
                      <a:endParaRPr sz="1000">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1100">
                <a:tc>
                  <a:txBody>
                    <a:bodyPr/>
                    <a:lstStyle/>
                    <a:p>
                      <a:pPr marL="0" marR="0" lvl="0" indent="0" algn="l" rtl="0">
                        <a:lnSpc>
                          <a:spcPct val="100000"/>
                        </a:lnSpc>
                        <a:spcBef>
                          <a:spcPts val="0"/>
                        </a:spcBef>
                        <a:spcAft>
                          <a:spcPts val="0"/>
                        </a:spcAft>
                        <a:buNone/>
                      </a:pPr>
                      <a:r>
                        <a:rPr lang="en" sz="1000" b="1">
                          <a:solidFill>
                            <a:schemeClr val="dk1"/>
                          </a:solidFill>
                          <a:latin typeface="Montserrat"/>
                          <a:ea typeface="Montserrat"/>
                          <a:cs typeface="Montserrat"/>
                          <a:sym typeface="Montserrat"/>
                        </a:rPr>
                        <a:t>Increase in Project Costs</a:t>
                      </a:r>
                      <a:endParaRPr sz="1000" b="1">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SVN has a lower initial cost, as it is simpler to set up and use. However, it can be more expensive in the long run due to the potential for work disruptions, conflicts, and slower performance.</a:t>
                      </a:r>
                      <a:endParaRPr sz="1000">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 sz="1000">
                          <a:latin typeface="Montserrat"/>
                          <a:ea typeface="Montserrat"/>
                          <a:cs typeface="Montserrat"/>
                          <a:sym typeface="Montserrat"/>
                        </a:rPr>
                        <a:t>Git may have a higher initial cost, as it requires more training and migration efforts. However, in the long run , Git ican be, more cost-effective due to its scalability, performance, and collaboration capabilities.</a:t>
                      </a:r>
                      <a:endParaRPr sz="1000">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51" name="Google Shape;1151;g232d8597a2d_4_18"/>
          <p:cNvSpPr txBox="1"/>
          <p:nvPr/>
        </p:nvSpPr>
        <p:spPr>
          <a:xfrm>
            <a:off x="161800" y="4835700"/>
            <a:ext cx="87981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1</a:t>
            </a:r>
            <a:r>
              <a:rPr lang="en" sz="600" b="0" u="none" strike="noStrike" cap="none">
                <a:solidFill>
                  <a:srgbClr val="000000"/>
                </a:solidFill>
                <a:latin typeface="Montserrat"/>
                <a:ea typeface="Montserrat"/>
                <a:cs typeface="Montserrat"/>
                <a:sym typeface="Montserrat"/>
              </a:rPr>
              <a:t>] SVN vs Git: Which Version Control System Should You Use?, Nathaniel Stickman, March 3, 2023. Retrieved from: https://www.linode.com/docs/guides/svn-vs-git/</a:t>
            </a:r>
            <a:endParaRPr sz="600" b="0" u="none" strike="noStrike" cap="none">
              <a:solidFill>
                <a:srgbClr val="000000"/>
              </a:solidFill>
              <a:latin typeface="Montserrat"/>
              <a:ea typeface="Montserrat"/>
              <a:cs typeface="Montserrat"/>
              <a:sym typeface="Montserrat"/>
            </a:endParaRPr>
          </a:p>
        </p:txBody>
      </p:sp>
      <p:sp>
        <p:nvSpPr>
          <p:cNvPr id="1152" name="Google Shape;1152;g232d8597a2d_4_18"/>
          <p:cNvSpPr txBox="1"/>
          <p:nvPr/>
        </p:nvSpPr>
        <p:spPr>
          <a:xfrm>
            <a:off x="409750" y="614050"/>
            <a:ext cx="83022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200" b="1" i="0" u="none" strike="noStrike" cap="none">
                <a:solidFill>
                  <a:schemeClr val="dk2"/>
                </a:solidFill>
                <a:latin typeface="Montserrat"/>
                <a:ea typeface="Montserrat"/>
                <a:cs typeface="Montserrat"/>
                <a:sym typeface="Montserrat"/>
              </a:rPr>
              <a:t>Business Objective: </a:t>
            </a:r>
            <a:r>
              <a:rPr lang="en" sz="1200" b="0" i="0" u="none" strike="noStrike" cap="none">
                <a:solidFill>
                  <a:schemeClr val="dk1"/>
                </a:solidFill>
                <a:latin typeface="Montserrat"/>
                <a:ea typeface="Montserrat"/>
                <a:cs typeface="Montserrat"/>
                <a:sym typeface="Montserrat"/>
              </a:rPr>
              <a:t>Improve collaboration amongst developers, maintain productivity with remote work, put out timely releases of software updates and bug patches</a:t>
            </a:r>
            <a:r>
              <a:rPr lang="en" sz="1200">
                <a:solidFill>
                  <a:schemeClr val="dk1"/>
                </a:solidFill>
                <a:latin typeface="Montserrat"/>
                <a:ea typeface="Montserrat"/>
                <a:cs typeface="Montserrat"/>
                <a:sym typeface="Montserrat"/>
              </a:rPr>
              <a:t>, and reduce project costs.</a:t>
            </a:r>
            <a:endParaRPr sz="1200" b="0" i="0" u="none" strike="noStrike" cap="none">
              <a:solidFill>
                <a:schemeClr val="dk1"/>
              </a:solidFill>
              <a:latin typeface="Montserrat"/>
              <a:ea typeface="Montserrat"/>
              <a:cs typeface="Montserrat"/>
              <a:sym typeface="Montserrat"/>
            </a:endParaRPr>
          </a:p>
        </p:txBody>
      </p:sp>
      <p:sp>
        <p:nvSpPr>
          <p:cNvPr id="1153" name="Google Shape;1153;g232d8597a2d_4_1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1154" name="Google Shape;1154;g232d8597a2d_4_18"/>
          <p:cNvSpPr txBox="1"/>
          <p:nvPr/>
        </p:nvSpPr>
        <p:spPr>
          <a:xfrm>
            <a:off x="8595300" y="951500"/>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g238e75d7b11_6_1578"/>
          <p:cNvSpPr txBox="1">
            <a:spLocks noGrp="1"/>
          </p:cNvSpPr>
          <p:nvPr>
            <p:ph type="title"/>
          </p:nvPr>
        </p:nvSpPr>
        <p:spPr>
          <a:xfrm>
            <a:off x="717800" y="179475"/>
            <a:ext cx="7708200" cy="936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SWOT Analysis</a:t>
            </a:r>
            <a:endParaRPr/>
          </a:p>
        </p:txBody>
      </p:sp>
      <p:sp>
        <p:nvSpPr>
          <p:cNvPr id="1160" name="Google Shape;1160;g238e75d7b11_6_157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63</a:t>
            </a:fld>
            <a:endParaRPr/>
          </a:p>
        </p:txBody>
      </p:sp>
      <p:sp>
        <p:nvSpPr>
          <p:cNvPr id="1161" name="Google Shape;1161;g238e75d7b11_6_1578"/>
          <p:cNvSpPr/>
          <p:nvPr/>
        </p:nvSpPr>
        <p:spPr>
          <a:xfrm>
            <a:off x="2164963" y="1511013"/>
            <a:ext cx="594300" cy="36900"/>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2" name="Google Shape;1162;g238e75d7b11_6_1578"/>
          <p:cNvGrpSpPr/>
          <p:nvPr/>
        </p:nvGrpSpPr>
        <p:grpSpPr>
          <a:xfrm>
            <a:off x="571536" y="1220050"/>
            <a:ext cx="1755000" cy="1897977"/>
            <a:chOff x="571536" y="1957150"/>
            <a:chExt cx="1755000" cy="1897977"/>
          </a:xfrm>
        </p:grpSpPr>
        <p:sp>
          <p:nvSpPr>
            <p:cNvPr id="1163" name="Google Shape;1163;g238e75d7b11_6_1578"/>
            <p:cNvSpPr/>
            <p:nvPr/>
          </p:nvSpPr>
          <p:spPr>
            <a:xfrm>
              <a:off x="1151886" y="1957150"/>
              <a:ext cx="594300" cy="594300"/>
            </a:xfrm>
            <a:prstGeom prst="ellipse">
              <a:avLst/>
            </a:prstGeom>
            <a:noFill/>
            <a:ln w="38100" cap="flat" cmpd="sng">
              <a:solidFill>
                <a:srgbClr val="0C5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g238e75d7b11_6_1578"/>
            <p:cNvSpPr txBox="1"/>
            <p:nvPr/>
          </p:nvSpPr>
          <p:spPr>
            <a:xfrm>
              <a:off x="1230636" y="2058099"/>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500"/>
                <a:buFont typeface="Arial"/>
                <a:buNone/>
              </a:pPr>
              <a:r>
                <a:rPr lang="en" sz="1500" b="1" i="0" u="none" strike="noStrike" cap="none">
                  <a:solidFill>
                    <a:srgbClr val="0C58D3"/>
                  </a:solidFill>
                  <a:latin typeface="Montserrat"/>
                  <a:ea typeface="Montserrat"/>
                  <a:cs typeface="Montserrat"/>
                  <a:sym typeface="Montserrat"/>
                </a:rPr>
                <a:t>S</a:t>
              </a:r>
              <a:endParaRPr sz="1500" b="1" i="0" u="none" strike="noStrike" cap="none">
                <a:solidFill>
                  <a:srgbClr val="0C58D3"/>
                </a:solidFill>
                <a:latin typeface="Montserrat"/>
                <a:ea typeface="Montserrat"/>
                <a:cs typeface="Montserrat"/>
                <a:sym typeface="Montserrat"/>
              </a:endParaRPr>
            </a:p>
          </p:txBody>
        </p:sp>
        <p:sp>
          <p:nvSpPr>
            <p:cNvPr id="1165" name="Google Shape;1165;g238e75d7b11_6_1578"/>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0C58D3"/>
                  </a:solidFill>
                  <a:latin typeface="Montserrat"/>
                  <a:ea typeface="Montserrat"/>
                  <a:cs typeface="Montserrat"/>
                  <a:sym typeface="Montserrat"/>
                </a:rPr>
                <a:t>Strengths</a:t>
              </a:r>
              <a:endParaRPr sz="1000" b="1" i="0" u="none" strike="noStrike" cap="none">
                <a:solidFill>
                  <a:srgbClr val="0C58D3"/>
                </a:solidFill>
                <a:latin typeface="Montserrat"/>
                <a:ea typeface="Montserrat"/>
                <a:cs typeface="Montserrat"/>
                <a:sym typeface="Montserrat"/>
              </a:endParaRPr>
            </a:p>
          </p:txBody>
        </p:sp>
        <p:sp>
          <p:nvSpPr>
            <p:cNvPr id="1166" name="Google Shape;1166;g238e75d7b11_6_1578"/>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91440" marR="0" lvl="0" indent="-91440" algn="l" rtl="0">
                <a:lnSpc>
                  <a:spcPct val="115000"/>
                </a:lnSpc>
                <a:spcBef>
                  <a:spcPts val="1200"/>
                </a:spcBef>
                <a:spcAft>
                  <a:spcPts val="0"/>
                </a:spcAft>
                <a:buClr>
                  <a:srgbClr val="0C58D3"/>
                </a:buClr>
                <a:buSzPts val="900"/>
                <a:buFont typeface="Montserrat Medium"/>
                <a:buChar char="●"/>
              </a:pPr>
              <a:r>
                <a:rPr lang="en" sz="900" b="0" i="0" u="none" strike="noStrike" cap="none">
                  <a:solidFill>
                    <a:srgbClr val="0C58D3"/>
                  </a:solidFill>
                  <a:latin typeface="Montserrat Medium"/>
                  <a:ea typeface="Montserrat Medium"/>
                  <a:cs typeface="Montserrat Medium"/>
                  <a:sym typeface="Montserrat Medium"/>
                </a:rPr>
                <a:t>Larger community of users and resources available</a:t>
              </a:r>
              <a:endParaRPr sz="900" b="0" i="0" u="none" strike="noStrike" cap="none">
                <a:solidFill>
                  <a:srgbClr val="0C58D3"/>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0C58D3"/>
                </a:buClr>
                <a:buSzPts val="900"/>
                <a:buFont typeface="Montserrat Medium"/>
                <a:buChar char="●"/>
              </a:pPr>
              <a:r>
                <a:rPr lang="en" sz="900" b="0" i="0" u="none" strike="noStrike" cap="none">
                  <a:solidFill>
                    <a:srgbClr val="0C58D3"/>
                  </a:solidFill>
                  <a:latin typeface="Montserrat Medium"/>
                  <a:ea typeface="Montserrat Medium"/>
                  <a:cs typeface="Montserrat Medium"/>
                  <a:sym typeface="Montserrat Medium"/>
                </a:rPr>
                <a:t>Distributed nature allows for greater flexibility and easier collaboration</a:t>
              </a:r>
              <a:endParaRPr sz="900" b="0" i="0" u="none" strike="noStrike" cap="none">
                <a:solidFill>
                  <a:srgbClr val="0C58D3"/>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0C58D3"/>
                </a:buClr>
                <a:buSzPts val="900"/>
                <a:buFont typeface="Montserrat Medium"/>
                <a:buChar char="●"/>
              </a:pPr>
              <a:r>
                <a:rPr lang="en" sz="900" b="0" i="0" u="none" strike="noStrike" cap="none">
                  <a:solidFill>
                    <a:srgbClr val="0C58D3"/>
                  </a:solidFill>
                  <a:latin typeface="Montserrat Medium"/>
                  <a:ea typeface="Montserrat Medium"/>
                  <a:cs typeface="Montserrat Medium"/>
                  <a:sym typeface="Montserrat Medium"/>
                </a:rPr>
                <a:t>Better branching and merging capabilities</a:t>
              </a:r>
              <a:endParaRPr sz="900" b="0" i="0" u="none" strike="noStrike" cap="none">
                <a:solidFill>
                  <a:srgbClr val="0C58D3"/>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0C58D3"/>
                </a:buClr>
                <a:buSzPts val="900"/>
                <a:buFont typeface="Montserrat Medium"/>
                <a:buChar char="●"/>
              </a:pPr>
              <a:r>
                <a:rPr lang="en" sz="900" b="0" i="0" u="none" strike="noStrike" cap="none">
                  <a:solidFill>
                    <a:srgbClr val="0C58D3"/>
                  </a:solidFill>
                  <a:latin typeface="Montserrat Medium"/>
                  <a:ea typeface="Montserrat Medium"/>
                  <a:cs typeface="Montserrat Medium"/>
                  <a:sym typeface="Montserrat Medium"/>
                </a:rPr>
                <a:t>Better support for handling large repositories</a:t>
              </a:r>
              <a:endParaRPr sz="900" b="0" i="0" u="none" strike="noStrike" cap="none">
                <a:solidFill>
                  <a:srgbClr val="0C58D3"/>
                </a:solidFill>
                <a:latin typeface="Montserrat Medium"/>
                <a:ea typeface="Montserrat Medium"/>
                <a:cs typeface="Montserrat Medium"/>
                <a:sym typeface="Montserrat Medium"/>
              </a:endParaRPr>
            </a:p>
          </p:txBody>
        </p:sp>
      </p:grpSp>
      <p:grpSp>
        <p:nvGrpSpPr>
          <p:cNvPr id="1167" name="Google Shape;1167;g238e75d7b11_6_1578"/>
          <p:cNvGrpSpPr/>
          <p:nvPr/>
        </p:nvGrpSpPr>
        <p:grpSpPr>
          <a:xfrm>
            <a:off x="2699423" y="1220050"/>
            <a:ext cx="1709102" cy="1897977"/>
            <a:chOff x="2699423" y="1957150"/>
            <a:chExt cx="1709102" cy="1897977"/>
          </a:xfrm>
        </p:grpSpPr>
        <p:sp>
          <p:nvSpPr>
            <p:cNvPr id="1168" name="Google Shape;1168;g238e75d7b11_6_1578"/>
            <p:cNvSpPr/>
            <p:nvPr/>
          </p:nvSpPr>
          <p:spPr>
            <a:xfrm>
              <a:off x="3256823" y="1957150"/>
              <a:ext cx="594300" cy="594300"/>
            </a:xfrm>
            <a:prstGeom prst="ellipse">
              <a:avLst/>
            </a:prstGeom>
            <a:noFill/>
            <a:ln w="3810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g238e75d7b11_6_1578"/>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E69138"/>
                  </a:solidFill>
                  <a:latin typeface="Montserrat"/>
                  <a:ea typeface="Montserrat"/>
                  <a:cs typeface="Montserrat"/>
                  <a:sym typeface="Montserrat"/>
                </a:rPr>
                <a:t>Weaknesses</a:t>
              </a:r>
              <a:endParaRPr sz="1000" b="1" i="0" u="none" strike="noStrike" cap="none">
                <a:solidFill>
                  <a:srgbClr val="E69138"/>
                </a:solidFill>
                <a:latin typeface="Montserrat"/>
                <a:ea typeface="Montserrat"/>
                <a:cs typeface="Montserrat"/>
                <a:sym typeface="Montserrat"/>
              </a:endParaRPr>
            </a:p>
          </p:txBody>
        </p:sp>
        <p:sp>
          <p:nvSpPr>
            <p:cNvPr id="1170" name="Google Shape;1170;g238e75d7b11_6_1578"/>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91440" marR="0" lvl="0" indent="-91440" algn="l" rtl="0">
                <a:lnSpc>
                  <a:spcPct val="115000"/>
                </a:lnSpc>
                <a:spcBef>
                  <a:spcPts val="1200"/>
                </a:spcBef>
                <a:spcAft>
                  <a:spcPts val="0"/>
                </a:spcAft>
                <a:buClr>
                  <a:srgbClr val="E69138"/>
                </a:buClr>
                <a:buSzPts val="900"/>
                <a:buFont typeface="Montserrat Medium"/>
                <a:buChar char="●"/>
              </a:pPr>
              <a:r>
                <a:rPr lang="en" sz="900" b="0" i="0" u="none" strike="noStrike" cap="none">
                  <a:solidFill>
                    <a:srgbClr val="E69138"/>
                  </a:solidFill>
                  <a:latin typeface="Montserrat Medium"/>
                  <a:ea typeface="Montserrat Medium"/>
                  <a:cs typeface="Montserrat Medium"/>
                  <a:sym typeface="Montserrat Medium"/>
                </a:rPr>
                <a:t>Steeper learning curve</a:t>
              </a:r>
              <a:endParaRPr sz="900" b="0" i="0" u="none" strike="noStrike" cap="none">
                <a:solidFill>
                  <a:srgbClr val="E69138"/>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E69138"/>
                </a:buClr>
                <a:buSzPts val="900"/>
                <a:buFont typeface="Montserrat Medium"/>
                <a:buChar char="●"/>
              </a:pPr>
              <a:r>
                <a:rPr lang="en" sz="900" b="0" i="0" u="none" strike="noStrike" cap="none">
                  <a:solidFill>
                    <a:srgbClr val="E69138"/>
                  </a:solidFill>
                  <a:latin typeface="Montserrat Medium"/>
                  <a:ea typeface="Montserrat Medium"/>
                  <a:cs typeface="Montserrat Medium"/>
                  <a:sym typeface="Montserrat Medium"/>
                </a:rPr>
                <a:t>Distributed nature can lead to confusion</a:t>
              </a:r>
              <a:endParaRPr sz="900" b="0" i="0" u="none" strike="noStrike" cap="none">
                <a:solidFill>
                  <a:srgbClr val="E69138"/>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E69138"/>
                </a:buClr>
                <a:buSzPts val="900"/>
                <a:buFont typeface="Montserrat Medium"/>
                <a:buChar char="●"/>
              </a:pPr>
              <a:r>
                <a:rPr lang="en" sz="900" b="0" i="0" u="none" strike="noStrike" cap="none">
                  <a:solidFill>
                    <a:srgbClr val="E69138"/>
                  </a:solidFill>
                  <a:latin typeface="Montserrat Medium"/>
                  <a:ea typeface="Montserrat Medium"/>
                  <a:cs typeface="Montserrat Medium"/>
                  <a:sym typeface="Montserrat Medium"/>
                </a:rPr>
                <a:t>The migration process can be time-consuming</a:t>
              </a:r>
              <a:endParaRPr sz="900" b="0" i="0" u="none" strike="noStrike" cap="none">
                <a:solidFill>
                  <a:srgbClr val="E69138"/>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E69138"/>
                </a:buClr>
                <a:buSzPts val="900"/>
                <a:buFont typeface="Montserrat Medium"/>
                <a:buChar char="●"/>
              </a:pPr>
              <a:r>
                <a:rPr lang="en" sz="900" b="0" i="0" u="none" strike="noStrike" cap="none">
                  <a:solidFill>
                    <a:srgbClr val="E69138"/>
                  </a:solidFill>
                  <a:latin typeface="Montserrat Medium"/>
                  <a:ea typeface="Montserrat Medium"/>
                  <a:cs typeface="Montserrat Medium"/>
                  <a:sym typeface="Montserrat Medium"/>
                </a:rPr>
                <a:t>Command line interface may be intimidating for some users</a:t>
              </a:r>
              <a:endParaRPr sz="900">
                <a:solidFill>
                  <a:srgbClr val="E69138"/>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DCA10D"/>
                </a:buClr>
                <a:buSzPts val="900"/>
                <a:buFont typeface="Montserrat Medium"/>
                <a:buChar char="●"/>
              </a:pPr>
              <a:r>
                <a:rPr lang="en" sz="900">
                  <a:solidFill>
                    <a:srgbClr val="DCA10D"/>
                  </a:solidFill>
                  <a:latin typeface="Montserrat Medium"/>
                  <a:ea typeface="Montserrat Medium"/>
                  <a:cs typeface="Montserrat Medium"/>
                  <a:sym typeface="Montserrat Medium"/>
                </a:rPr>
                <a:t>Git's distributed nature can lead to potential security risks</a:t>
              </a:r>
              <a:endParaRPr sz="900">
                <a:solidFill>
                  <a:srgbClr val="DCA10D"/>
                </a:solidFill>
                <a:latin typeface="Montserrat Medium"/>
                <a:ea typeface="Montserrat Medium"/>
                <a:cs typeface="Montserrat Medium"/>
                <a:sym typeface="Montserrat Medium"/>
              </a:endParaRPr>
            </a:p>
          </p:txBody>
        </p:sp>
        <p:sp>
          <p:nvSpPr>
            <p:cNvPr id="1171" name="Google Shape;1171;g238e75d7b11_6_1578"/>
            <p:cNvSpPr txBox="1"/>
            <p:nvPr/>
          </p:nvSpPr>
          <p:spPr>
            <a:xfrm>
              <a:off x="3329823" y="2058099"/>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500"/>
                <a:buFont typeface="Arial"/>
                <a:buNone/>
              </a:pPr>
              <a:r>
                <a:rPr lang="en" sz="1500" b="1" i="0" u="none" strike="noStrike" cap="none">
                  <a:solidFill>
                    <a:srgbClr val="E69138"/>
                  </a:solidFill>
                  <a:latin typeface="Montserrat"/>
                  <a:ea typeface="Montserrat"/>
                  <a:cs typeface="Montserrat"/>
                  <a:sym typeface="Montserrat"/>
                </a:rPr>
                <a:t>W</a:t>
              </a:r>
              <a:endParaRPr sz="1500" b="1" i="0" u="none" strike="noStrike" cap="none">
                <a:solidFill>
                  <a:srgbClr val="E69138"/>
                </a:solidFill>
                <a:latin typeface="Montserrat"/>
                <a:ea typeface="Montserrat"/>
                <a:cs typeface="Montserrat"/>
                <a:sym typeface="Montserrat"/>
              </a:endParaRPr>
            </a:p>
          </p:txBody>
        </p:sp>
      </p:grpSp>
      <p:grpSp>
        <p:nvGrpSpPr>
          <p:cNvPr id="1172" name="Google Shape;1172;g238e75d7b11_6_1578"/>
          <p:cNvGrpSpPr/>
          <p:nvPr/>
        </p:nvGrpSpPr>
        <p:grpSpPr>
          <a:xfrm>
            <a:off x="4781408" y="1220050"/>
            <a:ext cx="1709105" cy="1897975"/>
            <a:chOff x="4781408" y="1957150"/>
            <a:chExt cx="1709105" cy="1897975"/>
          </a:xfrm>
        </p:grpSpPr>
        <p:sp>
          <p:nvSpPr>
            <p:cNvPr id="1173" name="Google Shape;1173;g238e75d7b11_6_1578"/>
            <p:cNvSpPr/>
            <p:nvPr/>
          </p:nvSpPr>
          <p:spPr>
            <a:xfrm>
              <a:off x="5338808" y="1957150"/>
              <a:ext cx="594300" cy="594300"/>
            </a:xfrm>
            <a:prstGeom prst="ellipse">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g238e75d7b11_6_1578"/>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6AA84F"/>
                  </a:solidFill>
                  <a:latin typeface="Montserrat"/>
                  <a:ea typeface="Montserrat"/>
                  <a:cs typeface="Montserrat"/>
                  <a:sym typeface="Montserrat"/>
                </a:rPr>
                <a:t>Opportunities</a:t>
              </a:r>
              <a:endParaRPr sz="1000" b="1" i="0" u="none" strike="noStrike" cap="none">
                <a:solidFill>
                  <a:srgbClr val="6AA84F"/>
                </a:solidFill>
                <a:latin typeface="Montserrat"/>
                <a:ea typeface="Montserrat"/>
                <a:cs typeface="Montserrat"/>
                <a:sym typeface="Montserrat"/>
              </a:endParaRPr>
            </a:p>
          </p:txBody>
        </p:sp>
        <p:sp>
          <p:nvSpPr>
            <p:cNvPr id="1175" name="Google Shape;1175;g238e75d7b11_6_1578"/>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91440" marR="0" lvl="0" indent="-91440" algn="l" rtl="0">
                <a:lnSpc>
                  <a:spcPct val="115000"/>
                </a:lnSpc>
                <a:spcBef>
                  <a:spcPts val="1200"/>
                </a:spcBef>
                <a:spcAft>
                  <a:spcPts val="0"/>
                </a:spcAft>
                <a:buClr>
                  <a:srgbClr val="6AA84F"/>
                </a:buClr>
                <a:buSzPts val="900"/>
                <a:buFont typeface="Montserrat Medium"/>
                <a:buChar char="●"/>
              </a:pPr>
              <a:r>
                <a:rPr lang="en" sz="900" b="0" i="0" u="none" strike="noStrike" cap="none">
                  <a:solidFill>
                    <a:srgbClr val="6AA84F"/>
                  </a:solidFill>
                  <a:latin typeface="Montserrat Medium"/>
                  <a:ea typeface="Montserrat Medium"/>
                  <a:cs typeface="Montserrat Medium"/>
                  <a:sym typeface="Montserrat Medium"/>
                </a:rPr>
                <a:t>More efficient collaboration between team members.</a:t>
              </a:r>
              <a:endParaRPr sz="900" b="0" i="0" u="none" strike="noStrike" cap="none">
                <a:solidFill>
                  <a:srgbClr val="6AA84F"/>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6AA84F"/>
                </a:buClr>
                <a:buSzPts val="900"/>
                <a:buFont typeface="Montserrat Medium"/>
                <a:buChar char="●"/>
              </a:pPr>
              <a:r>
                <a:rPr lang="en" sz="900" b="0" i="0" u="none" strike="noStrike" cap="none">
                  <a:solidFill>
                    <a:srgbClr val="6AA84F"/>
                  </a:solidFill>
                  <a:latin typeface="Montserrat Medium"/>
                  <a:ea typeface="Montserrat Medium"/>
                  <a:cs typeface="Montserrat Medium"/>
                  <a:sym typeface="Montserrat Medium"/>
                </a:rPr>
                <a:t>More likely to be supported by other continuous integration and deployment tools</a:t>
              </a:r>
              <a:endParaRPr sz="900" b="0" i="0" u="none" strike="noStrike" cap="none">
                <a:solidFill>
                  <a:srgbClr val="6AA84F"/>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6AA84F"/>
                </a:buClr>
                <a:buSzPts val="900"/>
                <a:buFont typeface="Montserrat Medium"/>
                <a:buChar char="●"/>
              </a:pPr>
              <a:r>
                <a:rPr lang="en" sz="900" b="0" i="0" u="none" strike="noStrike" cap="none">
                  <a:solidFill>
                    <a:srgbClr val="6AA84F"/>
                  </a:solidFill>
                  <a:latin typeface="Montserrat Medium"/>
                  <a:ea typeface="Montserrat Medium"/>
                  <a:cs typeface="Montserrat Medium"/>
                  <a:sym typeface="Montserrat Medium"/>
                </a:rPr>
                <a:t>Exploring new tools such as the use of Git submodules or Git hooks</a:t>
              </a:r>
              <a:endParaRPr sz="900" b="0" i="0" u="none" strike="noStrike" cap="none">
                <a:solidFill>
                  <a:srgbClr val="6AA84F"/>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6AA84F"/>
                </a:buClr>
                <a:buSzPts val="900"/>
                <a:buFont typeface="Montserrat Medium"/>
                <a:buChar char="●"/>
              </a:pPr>
              <a:r>
                <a:rPr lang="en" sz="900" b="0" i="0" u="none" strike="noStrike" cap="none">
                  <a:solidFill>
                    <a:srgbClr val="6AA84F"/>
                  </a:solidFill>
                  <a:latin typeface="Montserrat Medium"/>
                  <a:ea typeface="Montserrat Medium"/>
                  <a:cs typeface="Montserrat Medium"/>
                  <a:sym typeface="Montserrat Medium"/>
                </a:rPr>
                <a:t>More experimentation and innovation in the development process</a:t>
              </a:r>
              <a:endParaRPr sz="900" b="0" i="0" u="none" strike="noStrike" cap="none">
                <a:solidFill>
                  <a:srgbClr val="6AA84F"/>
                </a:solidFill>
                <a:latin typeface="Montserrat Medium"/>
                <a:ea typeface="Montserrat Medium"/>
                <a:cs typeface="Montserrat Medium"/>
                <a:sym typeface="Montserrat Medium"/>
              </a:endParaRPr>
            </a:p>
          </p:txBody>
        </p:sp>
        <p:sp>
          <p:nvSpPr>
            <p:cNvPr id="1176" name="Google Shape;1176;g238e75d7b11_6_1578"/>
            <p:cNvSpPr txBox="1"/>
            <p:nvPr/>
          </p:nvSpPr>
          <p:spPr>
            <a:xfrm>
              <a:off x="5417558" y="2058099"/>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500"/>
                <a:buFont typeface="Arial"/>
                <a:buNone/>
              </a:pPr>
              <a:r>
                <a:rPr lang="en" sz="1500" b="1" i="0" u="none" strike="noStrike" cap="none">
                  <a:solidFill>
                    <a:srgbClr val="6AA84F"/>
                  </a:solidFill>
                  <a:latin typeface="Montserrat"/>
                  <a:ea typeface="Montserrat"/>
                  <a:cs typeface="Montserrat"/>
                  <a:sym typeface="Montserrat"/>
                </a:rPr>
                <a:t>O</a:t>
              </a:r>
              <a:endParaRPr sz="1500" b="1" i="0" u="none" strike="noStrike" cap="none">
                <a:solidFill>
                  <a:srgbClr val="6AA84F"/>
                </a:solidFill>
                <a:latin typeface="Montserrat"/>
                <a:ea typeface="Montserrat"/>
                <a:cs typeface="Montserrat"/>
                <a:sym typeface="Montserrat"/>
              </a:endParaRPr>
            </a:p>
          </p:txBody>
        </p:sp>
      </p:grpSp>
      <p:grpSp>
        <p:nvGrpSpPr>
          <p:cNvPr id="1177" name="Google Shape;1177;g238e75d7b11_6_1578"/>
          <p:cNvGrpSpPr/>
          <p:nvPr/>
        </p:nvGrpSpPr>
        <p:grpSpPr>
          <a:xfrm>
            <a:off x="6863386" y="1220050"/>
            <a:ext cx="1709102" cy="1897977"/>
            <a:chOff x="6863386" y="1957150"/>
            <a:chExt cx="1709102" cy="1897977"/>
          </a:xfrm>
        </p:grpSpPr>
        <p:sp>
          <p:nvSpPr>
            <p:cNvPr id="1178" name="Google Shape;1178;g238e75d7b11_6_1578"/>
            <p:cNvSpPr/>
            <p:nvPr/>
          </p:nvSpPr>
          <p:spPr>
            <a:xfrm>
              <a:off x="7420786" y="1957150"/>
              <a:ext cx="594300" cy="594300"/>
            </a:xfrm>
            <a:prstGeom prst="ellipse">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g238e75d7b11_6_1578"/>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000"/>
                <a:buFont typeface="Arial"/>
                <a:buNone/>
              </a:pPr>
              <a:r>
                <a:rPr lang="en" sz="1000" b="1" i="0" u="none" strike="noStrike" cap="none">
                  <a:solidFill>
                    <a:srgbClr val="CC0000"/>
                  </a:solidFill>
                  <a:latin typeface="Montserrat"/>
                  <a:ea typeface="Montserrat"/>
                  <a:cs typeface="Montserrat"/>
                  <a:sym typeface="Montserrat"/>
                </a:rPr>
                <a:t>Threats</a:t>
              </a:r>
              <a:endParaRPr sz="1000" b="1" i="0" u="none" strike="noStrike" cap="none">
                <a:solidFill>
                  <a:srgbClr val="CC0000"/>
                </a:solidFill>
                <a:latin typeface="Montserrat"/>
                <a:ea typeface="Montserrat"/>
                <a:cs typeface="Montserrat"/>
                <a:sym typeface="Montserrat"/>
              </a:endParaRPr>
            </a:p>
          </p:txBody>
        </p:sp>
        <p:sp>
          <p:nvSpPr>
            <p:cNvPr id="1180" name="Google Shape;1180;g238e75d7b11_6_1578"/>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91440" marR="0" lvl="0" indent="-91440" algn="l" rtl="0">
                <a:lnSpc>
                  <a:spcPct val="115000"/>
                </a:lnSpc>
                <a:spcBef>
                  <a:spcPts val="1200"/>
                </a:spcBef>
                <a:spcAft>
                  <a:spcPts val="0"/>
                </a:spcAft>
                <a:buClr>
                  <a:srgbClr val="CC0000"/>
                </a:buClr>
                <a:buSzPts val="900"/>
                <a:buFont typeface="Montserrat Medium"/>
                <a:buChar char="●"/>
              </a:pPr>
              <a:r>
                <a:rPr lang="en" sz="900" b="0" i="0" u="none" strike="noStrike" cap="none">
                  <a:solidFill>
                    <a:srgbClr val="CC0000"/>
                  </a:solidFill>
                  <a:latin typeface="Montserrat Medium"/>
                  <a:ea typeface="Montserrat Medium"/>
                  <a:cs typeface="Montserrat Medium"/>
                  <a:sym typeface="Montserrat Medium"/>
                </a:rPr>
                <a:t>The migration process may lead to disruptions</a:t>
              </a:r>
              <a:endParaRPr sz="900" b="0" i="0" u="none" strike="noStrike" cap="none">
                <a:solidFill>
                  <a:srgbClr val="CC0000"/>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CC0000"/>
                </a:buClr>
                <a:buSzPts val="900"/>
                <a:buFont typeface="Montserrat Medium"/>
                <a:buChar char="●"/>
              </a:pPr>
              <a:r>
                <a:rPr lang="en" sz="900" b="0" i="0" u="none" strike="noStrike" cap="none">
                  <a:solidFill>
                    <a:srgbClr val="CC0000"/>
                  </a:solidFill>
                  <a:latin typeface="Montserrat Medium"/>
                  <a:ea typeface="Montserrat Medium"/>
                  <a:cs typeface="Montserrat Medium"/>
                  <a:sym typeface="Montserrat Medium"/>
                </a:rPr>
                <a:t>The steeper learning curve may decrease productivity</a:t>
              </a:r>
              <a:endParaRPr sz="900" b="0" i="0" u="none" strike="noStrike" cap="none">
                <a:solidFill>
                  <a:srgbClr val="CC0000"/>
                </a:solidFill>
                <a:latin typeface="Montserrat Medium"/>
                <a:ea typeface="Montserrat Medium"/>
                <a:cs typeface="Montserrat Medium"/>
                <a:sym typeface="Montserrat Medium"/>
              </a:endParaRPr>
            </a:p>
            <a:p>
              <a:pPr marL="91440" marR="0" lvl="0" indent="-91440" algn="l" rtl="0">
                <a:lnSpc>
                  <a:spcPct val="115000"/>
                </a:lnSpc>
                <a:spcBef>
                  <a:spcPts val="0"/>
                </a:spcBef>
                <a:spcAft>
                  <a:spcPts val="0"/>
                </a:spcAft>
                <a:buClr>
                  <a:srgbClr val="CC0000"/>
                </a:buClr>
                <a:buSzPts val="900"/>
                <a:buFont typeface="Montserrat Medium"/>
                <a:buChar char="●"/>
              </a:pPr>
              <a:r>
                <a:rPr lang="en" sz="900" b="0" i="0" u="none" strike="noStrike" cap="none">
                  <a:solidFill>
                    <a:srgbClr val="CC0000"/>
                  </a:solidFill>
                  <a:latin typeface="Montserrat Medium"/>
                  <a:ea typeface="Montserrat Medium"/>
                  <a:cs typeface="Montserrat Medium"/>
                  <a:sym typeface="Montserrat Medium"/>
                </a:rPr>
                <a:t>Additional resources for training and support can impact the company's budget</a:t>
              </a:r>
              <a:endParaRPr sz="900" b="0" i="0" u="none" strike="noStrike" cap="none">
                <a:solidFill>
                  <a:srgbClr val="CC0000"/>
                </a:solidFill>
                <a:latin typeface="Montserrat Medium"/>
                <a:ea typeface="Montserrat Medium"/>
                <a:cs typeface="Montserrat Medium"/>
                <a:sym typeface="Montserrat Medium"/>
              </a:endParaRPr>
            </a:p>
          </p:txBody>
        </p:sp>
        <p:sp>
          <p:nvSpPr>
            <p:cNvPr id="1181" name="Google Shape;1181;g238e75d7b11_6_1578"/>
            <p:cNvSpPr txBox="1"/>
            <p:nvPr/>
          </p:nvSpPr>
          <p:spPr>
            <a:xfrm>
              <a:off x="7499536" y="2058099"/>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500"/>
                <a:buFont typeface="Arial"/>
                <a:buNone/>
              </a:pPr>
              <a:r>
                <a:rPr lang="en" sz="1500" b="1" i="0" u="none" strike="noStrike" cap="none">
                  <a:solidFill>
                    <a:srgbClr val="CC0000"/>
                  </a:solidFill>
                  <a:latin typeface="Montserrat"/>
                  <a:ea typeface="Montserrat"/>
                  <a:cs typeface="Montserrat"/>
                  <a:sym typeface="Montserrat"/>
                </a:rPr>
                <a:t>T</a:t>
              </a:r>
              <a:endParaRPr sz="1500" b="1" i="0" u="none" strike="noStrike" cap="none">
                <a:solidFill>
                  <a:srgbClr val="CC0000"/>
                </a:solidFill>
                <a:latin typeface="Montserrat"/>
                <a:ea typeface="Montserrat"/>
                <a:cs typeface="Montserrat"/>
                <a:sym typeface="Montserrat"/>
              </a:endParaRPr>
            </a:p>
          </p:txBody>
        </p:sp>
      </p:grpSp>
      <p:sp>
        <p:nvSpPr>
          <p:cNvPr id="1182" name="Google Shape;1182;g238e75d7b11_6_1578"/>
          <p:cNvSpPr/>
          <p:nvPr/>
        </p:nvSpPr>
        <p:spPr>
          <a:xfrm>
            <a:off x="4337175" y="1511013"/>
            <a:ext cx="594300" cy="36900"/>
          </a:xfrm>
          <a:prstGeom prst="roundRect">
            <a:avLst>
              <a:gd name="adj" fmla="val 50000"/>
            </a:avLst>
          </a:prstGeom>
          <a:solidFill>
            <a:srgbClr val="F6B2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g238e75d7b11_6_1578"/>
          <p:cNvSpPr/>
          <p:nvPr/>
        </p:nvSpPr>
        <p:spPr>
          <a:xfrm>
            <a:off x="6419150" y="1511013"/>
            <a:ext cx="594300" cy="36900"/>
          </a:xfrm>
          <a:prstGeom prst="roundRect">
            <a:avLst>
              <a:gd name="adj" fmla="val 50000"/>
            </a:avLst>
          </a:prstGeom>
          <a:solidFill>
            <a:srgbClr val="6AA8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g238e75d7b11_6_157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g230fee6dae0_1_51"/>
          <p:cNvSpPr txBox="1">
            <a:spLocks noGrp="1"/>
          </p:cNvSpPr>
          <p:nvPr>
            <p:ph type="title" idx="4"/>
          </p:nvPr>
        </p:nvSpPr>
        <p:spPr>
          <a:xfrm>
            <a:off x="717888" y="13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Benefits</a:t>
            </a:r>
            <a:endParaRPr/>
          </a:p>
        </p:txBody>
      </p:sp>
      <p:sp>
        <p:nvSpPr>
          <p:cNvPr id="1190" name="Google Shape;1190;g230fee6dae0_1_5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64</a:t>
            </a:fld>
            <a:endParaRPr/>
          </a:p>
        </p:txBody>
      </p:sp>
      <p:grpSp>
        <p:nvGrpSpPr>
          <p:cNvPr id="1191" name="Google Shape;1191;g230fee6dae0_1_51"/>
          <p:cNvGrpSpPr/>
          <p:nvPr/>
        </p:nvGrpSpPr>
        <p:grpSpPr>
          <a:xfrm>
            <a:off x="815474" y="3978897"/>
            <a:ext cx="7512955" cy="758951"/>
            <a:chOff x="1593000" y="2322568"/>
            <a:chExt cx="6913550" cy="643505"/>
          </a:xfrm>
        </p:grpSpPr>
        <p:sp>
          <p:nvSpPr>
            <p:cNvPr id="1192" name="Google Shape;1192;g230fee6dae0_1_51"/>
            <p:cNvSpPr/>
            <p:nvPr/>
          </p:nvSpPr>
          <p:spPr>
            <a:xfrm>
              <a:off x="3728377" y="2322573"/>
              <a:ext cx="47781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193" name="Google Shape;1193;g230fee6dae0_1_51"/>
            <p:cNvSpPr/>
            <p:nvPr/>
          </p:nvSpPr>
          <p:spPr>
            <a:xfrm flipH="1">
              <a:off x="2283025" y="2322575"/>
              <a:ext cx="1844400" cy="642600"/>
            </a:xfrm>
            <a:prstGeom prst="rect">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194" name="Google Shape;1194;g230fee6dae0_1_51"/>
            <p:cNvSpPr/>
            <p:nvPr/>
          </p:nvSpPr>
          <p:spPr>
            <a:xfrm rot="-5400000">
              <a:off x="3501574" y="1934671"/>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195" name="Google Shape;1195;g230fee6dae0_1_5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FFFFFF"/>
                  </a:solidFill>
                  <a:latin typeface="Montserrat Medium"/>
                  <a:ea typeface="Montserrat Medium"/>
                  <a:cs typeface="Montserrat Medium"/>
                  <a:sym typeface="Montserrat Medium"/>
                </a:rPr>
                <a:t>Quality open source project</a:t>
              </a:r>
              <a:endParaRPr sz="1000" b="0" i="0" u="none" strike="noStrike" cap="none">
                <a:solidFill>
                  <a:srgbClr val="FFFFFF"/>
                </a:solidFill>
                <a:latin typeface="Montserrat Medium"/>
                <a:ea typeface="Montserrat Medium"/>
                <a:cs typeface="Montserrat Medium"/>
                <a:sym typeface="Montserrat Medium"/>
              </a:endParaRPr>
            </a:p>
          </p:txBody>
        </p:sp>
        <p:sp>
          <p:nvSpPr>
            <p:cNvPr id="1196" name="Google Shape;1196;g230fee6dae0_1_51"/>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197" name="Google Shape;1197;g230fee6dae0_1_51"/>
            <p:cNvSpPr/>
            <p:nvPr/>
          </p:nvSpPr>
          <p:spPr>
            <a:xfrm>
              <a:off x="1593000" y="2322575"/>
              <a:ext cx="690000" cy="642600"/>
            </a:xfrm>
            <a:prstGeom prst="rect">
              <a:avLst/>
            </a:prstGeom>
            <a:solidFill>
              <a:srgbClr val="0E65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Montserrat Medium"/>
                  <a:ea typeface="Montserrat Medium"/>
                  <a:cs typeface="Montserrat Medium"/>
                  <a:sym typeface="Montserrat Medium"/>
                </a:rPr>
                <a:t>05</a:t>
              </a:r>
              <a:endParaRPr sz="2600" b="0" i="0" u="none" strike="noStrike" cap="none">
                <a:solidFill>
                  <a:srgbClr val="FFFFFF"/>
                </a:solidFill>
                <a:latin typeface="Montserrat Medium"/>
                <a:ea typeface="Montserrat Medium"/>
                <a:cs typeface="Montserrat Medium"/>
                <a:sym typeface="Montserrat Medium"/>
              </a:endParaRPr>
            </a:p>
          </p:txBody>
        </p:sp>
        <p:sp>
          <p:nvSpPr>
            <p:cNvPr id="1198" name="Google Shape;1198;g230fee6dae0_1_51"/>
            <p:cNvSpPr/>
            <p:nvPr/>
          </p:nvSpPr>
          <p:spPr>
            <a:xfrm>
              <a:off x="4387850" y="2323748"/>
              <a:ext cx="4118700" cy="6423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0"/>
                </a:spcBef>
                <a:spcAft>
                  <a:spcPts val="0"/>
                </a:spcAft>
                <a:buClr>
                  <a:srgbClr val="000000"/>
                </a:buClr>
                <a:buSzPts val="900"/>
                <a:buFont typeface="Arial"/>
                <a:buNone/>
              </a:pPr>
              <a:r>
                <a:rPr lang="en" sz="900" b="0" i="0" u="none" strike="noStrike" cap="none">
                  <a:solidFill>
                    <a:srgbClr val="0C58D3"/>
                  </a:solidFill>
                  <a:latin typeface="Montserrat Medium"/>
                  <a:ea typeface="Montserrat Medium"/>
                  <a:cs typeface="Montserrat Medium"/>
                  <a:sym typeface="Montserrat Medium"/>
                </a:rPr>
                <a:t>The quality of open-source software shared on Git undergoes intense scrutiny numerous times, and many businesses nowadays rely significantly on the code quality available on Git.</a:t>
              </a:r>
              <a:endParaRPr sz="900" b="0" i="0" u="none" strike="noStrike" cap="none">
                <a:solidFill>
                  <a:srgbClr val="0C58D3"/>
                </a:solidFill>
                <a:latin typeface="Montserrat Medium"/>
                <a:ea typeface="Montserrat Medium"/>
                <a:cs typeface="Montserrat Medium"/>
                <a:sym typeface="Montserrat Medium"/>
              </a:endParaRPr>
            </a:p>
          </p:txBody>
        </p:sp>
      </p:grpSp>
      <p:grpSp>
        <p:nvGrpSpPr>
          <p:cNvPr id="1199" name="Google Shape;1199;g230fee6dae0_1_51"/>
          <p:cNvGrpSpPr/>
          <p:nvPr/>
        </p:nvGrpSpPr>
        <p:grpSpPr>
          <a:xfrm>
            <a:off x="815539" y="3216581"/>
            <a:ext cx="7512955" cy="758944"/>
            <a:chOff x="1593000" y="2322566"/>
            <a:chExt cx="6913550" cy="643500"/>
          </a:xfrm>
        </p:grpSpPr>
        <p:sp>
          <p:nvSpPr>
            <p:cNvPr id="1200" name="Google Shape;1200;g230fee6dae0_1_51"/>
            <p:cNvSpPr/>
            <p:nvPr/>
          </p:nvSpPr>
          <p:spPr>
            <a:xfrm>
              <a:off x="3728377" y="2322566"/>
              <a:ext cx="47781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01" name="Google Shape;1201;g230fee6dae0_1_51"/>
            <p:cNvSpPr/>
            <p:nvPr/>
          </p:nvSpPr>
          <p:spPr>
            <a:xfrm flipH="1">
              <a:off x="2283025" y="2322575"/>
              <a:ext cx="1844400" cy="642600"/>
            </a:xfrm>
            <a:prstGeom prst="rect">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02" name="Google Shape;1202;g230fee6dae0_1_51"/>
            <p:cNvSpPr/>
            <p:nvPr/>
          </p:nvSpPr>
          <p:spPr>
            <a:xfrm rot="-5400000">
              <a:off x="3501574" y="1934671"/>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03" name="Google Shape;1203;g230fee6dae0_1_5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FFFFFF"/>
                  </a:solidFill>
                  <a:latin typeface="Montserrat Medium"/>
                  <a:ea typeface="Montserrat Medium"/>
                  <a:cs typeface="Montserrat Medium"/>
                  <a:sym typeface="Montserrat Medium"/>
                </a:rPr>
                <a:t>Wide acceptance</a:t>
              </a:r>
              <a:endParaRPr sz="1000" b="0" i="0" u="none" strike="noStrike" cap="none">
                <a:solidFill>
                  <a:srgbClr val="FFFFFF"/>
                </a:solidFill>
                <a:latin typeface="Montserrat Medium"/>
                <a:ea typeface="Montserrat Medium"/>
                <a:cs typeface="Montserrat Medium"/>
                <a:sym typeface="Montserrat Medium"/>
              </a:endParaRPr>
            </a:p>
          </p:txBody>
        </p:sp>
        <p:sp>
          <p:nvSpPr>
            <p:cNvPr id="1204" name="Google Shape;1204;g230fee6dae0_1_51"/>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05" name="Google Shape;1205;g230fee6dae0_1_51"/>
            <p:cNvSpPr/>
            <p:nvPr/>
          </p:nvSpPr>
          <p:spPr>
            <a:xfrm>
              <a:off x="1593000" y="2322575"/>
              <a:ext cx="690000" cy="642600"/>
            </a:xfrm>
            <a:prstGeom prst="rect">
              <a:avLst/>
            </a:prstGeom>
            <a:solidFill>
              <a:srgbClr val="0E65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Montserrat Medium"/>
                  <a:ea typeface="Montserrat Medium"/>
                  <a:cs typeface="Montserrat Medium"/>
                  <a:sym typeface="Montserrat Medium"/>
                </a:rPr>
                <a:t>04</a:t>
              </a:r>
              <a:endParaRPr sz="2600" b="0" i="0" u="none" strike="noStrike" cap="none">
                <a:solidFill>
                  <a:srgbClr val="FFFFFF"/>
                </a:solidFill>
                <a:latin typeface="Montserrat Medium"/>
                <a:ea typeface="Montserrat Medium"/>
                <a:cs typeface="Montserrat Medium"/>
                <a:sym typeface="Montserrat Medium"/>
              </a:endParaRPr>
            </a:p>
          </p:txBody>
        </p:sp>
        <p:sp>
          <p:nvSpPr>
            <p:cNvPr id="1206" name="Google Shape;1206;g230fee6dae0_1_51"/>
            <p:cNvSpPr/>
            <p:nvPr/>
          </p:nvSpPr>
          <p:spPr>
            <a:xfrm>
              <a:off x="4387850" y="2323741"/>
              <a:ext cx="4118700" cy="642300"/>
            </a:xfrm>
            <a:prstGeom prst="rect">
              <a:avLst/>
            </a:prstGeom>
            <a:noFill/>
            <a:ln>
              <a:noFill/>
            </a:ln>
          </p:spPr>
          <p:txBody>
            <a:bodyPr spcFirstLastPara="1" wrap="square" lIns="91425" tIns="91425" rIns="91425" bIns="91425" anchor="ctr" anchorCtr="0">
              <a:noAutofit/>
            </a:bodyPr>
            <a:lstStyle/>
            <a:p>
              <a:pPr marL="457200" marR="0" lvl="0" indent="0" algn="just" rtl="0">
                <a:lnSpc>
                  <a:spcPct val="115000"/>
                </a:lnSpc>
                <a:spcBef>
                  <a:spcPts val="0"/>
                </a:spcBef>
                <a:spcAft>
                  <a:spcPts val="0"/>
                </a:spcAft>
                <a:buClr>
                  <a:srgbClr val="000000"/>
                </a:buClr>
                <a:buSzPts val="900"/>
                <a:buFont typeface="Arial"/>
                <a:buNone/>
              </a:pPr>
              <a:r>
                <a:rPr lang="en" sz="900" b="0" i="0" u="none" strike="noStrike" cap="none">
                  <a:solidFill>
                    <a:srgbClr val="0C58D3"/>
                  </a:solidFill>
                  <a:latin typeface="Montserrat Medium"/>
                  <a:ea typeface="Montserrat Medium"/>
                  <a:cs typeface="Montserrat Medium"/>
                  <a:sym typeface="Montserrat Medium"/>
                </a:rPr>
                <a:t>When compared to other VCS Git is the most widely accepted system owing to its universally accepted usability and performance standards.</a:t>
              </a:r>
              <a:endParaRPr sz="900" b="0" i="0" u="none" strike="noStrike" cap="none">
                <a:solidFill>
                  <a:srgbClr val="0C58D3"/>
                </a:solidFill>
                <a:latin typeface="Montserrat Medium"/>
                <a:ea typeface="Montserrat Medium"/>
                <a:cs typeface="Montserrat Medium"/>
                <a:sym typeface="Montserrat Medium"/>
              </a:endParaRPr>
            </a:p>
          </p:txBody>
        </p:sp>
      </p:grpSp>
      <p:grpSp>
        <p:nvGrpSpPr>
          <p:cNvPr id="1207" name="Google Shape;1207;g230fee6dae0_1_51"/>
          <p:cNvGrpSpPr/>
          <p:nvPr/>
        </p:nvGrpSpPr>
        <p:grpSpPr>
          <a:xfrm>
            <a:off x="815506" y="2454264"/>
            <a:ext cx="7512955" cy="758944"/>
            <a:chOff x="1593000" y="2322561"/>
            <a:chExt cx="6913550" cy="643500"/>
          </a:xfrm>
        </p:grpSpPr>
        <p:sp>
          <p:nvSpPr>
            <p:cNvPr id="1208" name="Google Shape;1208;g230fee6dae0_1_51"/>
            <p:cNvSpPr/>
            <p:nvPr/>
          </p:nvSpPr>
          <p:spPr>
            <a:xfrm>
              <a:off x="3728377" y="2322561"/>
              <a:ext cx="47781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09" name="Google Shape;1209;g230fee6dae0_1_51"/>
            <p:cNvSpPr/>
            <p:nvPr/>
          </p:nvSpPr>
          <p:spPr>
            <a:xfrm flipH="1">
              <a:off x="2283025" y="2322575"/>
              <a:ext cx="1844400" cy="642600"/>
            </a:xfrm>
            <a:prstGeom prst="rect">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0" name="Google Shape;1210;g230fee6dae0_1_51"/>
            <p:cNvSpPr/>
            <p:nvPr/>
          </p:nvSpPr>
          <p:spPr>
            <a:xfrm rot="-5400000">
              <a:off x="3501574" y="1934671"/>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1" name="Google Shape;1211;g230fee6dae0_1_5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FFFFFF"/>
                  </a:solidFill>
                  <a:latin typeface="Montserrat Medium"/>
                  <a:ea typeface="Montserrat Medium"/>
                  <a:cs typeface="Montserrat Medium"/>
                  <a:sym typeface="Montserrat Medium"/>
                </a:rPr>
                <a:t>Flexibility</a:t>
              </a:r>
              <a:endParaRPr sz="1000" b="0" i="0" u="none" strike="noStrike" cap="none">
                <a:solidFill>
                  <a:srgbClr val="FFFFFF"/>
                </a:solidFill>
                <a:latin typeface="Montserrat Medium"/>
                <a:ea typeface="Montserrat Medium"/>
                <a:cs typeface="Montserrat Medium"/>
                <a:sym typeface="Montserrat Medium"/>
              </a:endParaRPr>
            </a:p>
          </p:txBody>
        </p:sp>
        <p:sp>
          <p:nvSpPr>
            <p:cNvPr id="1212" name="Google Shape;1212;g230fee6dae0_1_51"/>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3" name="Google Shape;1213;g230fee6dae0_1_51"/>
            <p:cNvSpPr/>
            <p:nvPr/>
          </p:nvSpPr>
          <p:spPr>
            <a:xfrm>
              <a:off x="1593000" y="2322575"/>
              <a:ext cx="690000" cy="642600"/>
            </a:xfrm>
            <a:prstGeom prst="rect">
              <a:avLst/>
            </a:prstGeom>
            <a:solidFill>
              <a:srgbClr val="0E65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Montserrat Medium"/>
                  <a:ea typeface="Montserrat Medium"/>
                  <a:cs typeface="Montserrat Medium"/>
                  <a:sym typeface="Montserrat Medium"/>
                </a:rPr>
                <a:t>03</a:t>
              </a:r>
              <a:endParaRPr sz="2600" b="0" i="0" u="none" strike="noStrike" cap="none">
                <a:solidFill>
                  <a:srgbClr val="FFFFFF"/>
                </a:solidFill>
                <a:latin typeface="Montserrat Medium"/>
                <a:ea typeface="Montserrat Medium"/>
                <a:cs typeface="Montserrat Medium"/>
                <a:sym typeface="Montserrat Medium"/>
              </a:endParaRPr>
            </a:p>
          </p:txBody>
        </p:sp>
        <p:sp>
          <p:nvSpPr>
            <p:cNvPr id="1214" name="Google Shape;1214;g230fee6dae0_1_51"/>
            <p:cNvSpPr/>
            <p:nvPr/>
          </p:nvSpPr>
          <p:spPr>
            <a:xfrm>
              <a:off x="4387850" y="2323761"/>
              <a:ext cx="4118700" cy="642300"/>
            </a:xfrm>
            <a:prstGeom prst="rect">
              <a:avLst/>
            </a:prstGeom>
            <a:noFill/>
            <a:ln>
              <a:noFill/>
            </a:ln>
          </p:spPr>
          <p:txBody>
            <a:bodyPr spcFirstLastPara="1" wrap="square" lIns="91425" tIns="91425" rIns="91425" bIns="91425" anchor="ctr" anchorCtr="0">
              <a:noAutofit/>
            </a:bodyPr>
            <a:lstStyle/>
            <a:p>
              <a:pPr marL="457200" marR="0" lvl="0" indent="0" algn="just" rtl="0">
                <a:lnSpc>
                  <a:spcPct val="115000"/>
                </a:lnSpc>
                <a:spcBef>
                  <a:spcPts val="0"/>
                </a:spcBef>
                <a:spcAft>
                  <a:spcPts val="0"/>
                </a:spcAft>
                <a:buClr>
                  <a:srgbClr val="000000"/>
                </a:buClr>
                <a:buSzPts val="900"/>
                <a:buFont typeface="Arial"/>
                <a:buNone/>
              </a:pPr>
              <a:r>
                <a:rPr lang="en" sz="900" b="0" i="0" u="none" strike="noStrike" cap="none">
                  <a:solidFill>
                    <a:srgbClr val="0C58D3"/>
                  </a:solidFill>
                  <a:latin typeface="Montserrat Medium"/>
                  <a:ea typeface="Montserrat Medium"/>
                  <a:cs typeface="Montserrat Medium"/>
                  <a:sym typeface="Montserrat Medium"/>
                </a:rPr>
                <a:t>Git has a distinctive design that facilitates tagging and branching operations, and it maintains a comprehensive record of every action performed by the user as an essential aspect of the "change" history.</a:t>
              </a:r>
              <a:endParaRPr sz="900" b="0" i="0" u="none" strike="noStrike" cap="none">
                <a:solidFill>
                  <a:srgbClr val="0C58D3"/>
                </a:solidFill>
                <a:latin typeface="Montserrat Medium"/>
                <a:ea typeface="Montserrat Medium"/>
                <a:cs typeface="Montserrat Medium"/>
                <a:sym typeface="Montserrat Medium"/>
              </a:endParaRPr>
            </a:p>
          </p:txBody>
        </p:sp>
      </p:grpSp>
      <p:grpSp>
        <p:nvGrpSpPr>
          <p:cNvPr id="1215" name="Google Shape;1215;g230fee6dae0_1_51"/>
          <p:cNvGrpSpPr/>
          <p:nvPr/>
        </p:nvGrpSpPr>
        <p:grpSpPr>
          <a:xfrm>
            <a:off x="815571" y="1691943"/>
            <a:ext cx="7512955" cy="758948"/>
            <a:chOff x="1593000" y="2322568"/>
            <a:chExt cx="6913550" cy="643503"/>
          </a:xfrm>
        </p:grpSpPr>
        <p:sp>
          <p:nvSpPr>
            <p:cNvPr id="1216" name="Google Shape;1216;g230fee6dae0_1_51"/>
            <p:cNvSpPr/>
            <p:nvPr/>
          </p:nvSpPr>
          <p:spPr>
            <a:xfrm>
              <a:off x="3728377" y="2322571"/>
              <a:ext cx="47781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7" name="Google Shape;1217;g230fee6dae0_1_51"/>
            <p:cNvSpPr/>
            <p:nvPr/>
          </p:nvSpPr>
          <p:spPr>
            <a:xfrm flipH="1">
              <a:off x="2283025" y="2322575"/>
              <a:ext cx="1844400" cy="642600"/>
            </a:xfrm>
            <a:prstGeom prst="rect">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8" name="Google Shape;1218;g230fee6dae0_1_51"/>
            <p:cNvSpPr/>
            <p:nvPr/>
          </p:nvSpPr>
          <p:spPr>
            <a:xfrm rot="-5400000">
              <a:off x="3501574" y="1934671"/>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19" name="Google Shape;1219;g230fee6dae0_1_5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FFFFFF"/>
                  </a:solidFill>
                  <a:latin typeface="Montserrat Medium"/>
                  <a:ea typeface="Montserrat Medium"/>
                  <a:cs typeface="Montserrat Medium"/>
                  <a:sym typeface="Montserrat Medium"/>
                </a:rPr>
                <a:t>Security</a:t>
              </a:r>
              <a:endParaRPr sz="1000" b="0" i="0" u="none" strike="noStrike" cap="none">
                <a:solidFill>
                  <a:srgbClr val="FFFFFF"/>
                </a:solidFill>
                <a:latin typeface="Montserrat Medium"/>
                <a:ea typeface="Montserrat Medium"/>
                <a:cs typeface="Montserrat Medium"/>
                <a:sym typeface="Montserrat Medium"/>
              </a:endParaRPr>
            </a:p>
          </p:txBody>
        </p:sp>
        <p:sp>
          <p:nvSpPr>
            <p:cNvPr id="1220" name="Google Shape;1220;g230fee6dae0_1_51"/>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21" name="Google Shape;1221;g230fee6dae0_1_51"/>
            <p:cNvSpPr/>
            <p:nvPr/>
          </p:nvSpPr>
          <p:spPr>
            <a:xfrm>
              <a:off x="1593000" y="2322575"/>
              <a:ext cx="690000" cy="642600"/>
            </a:xfrm>
            <a:prstGeom prst="rect">
              <a:avLst/>
            </a:prstGeom>
            <a:solidFill>
              <a:srgbClr val="0E65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Montserrat Medium"/>
                  <a:ea typeface="Montserrat Medium"/>
                  <a:cs typeface="Montserrat Medium"/>
                  <a:sym typeface="Montserrat Medium"/>
                </a:rPr>
                <a:t>02</a:t>
              </a:r>
              <a:endParaRPr sz="2600" b="0" i="0" u="none" strike="noStrike" cap="none">
                <a:solidFill>
                  <a:srgbClr val="FFFFFF"/>
                </a:solidFill>
                <a:latin typeface="Montserrat Medium"/>
                <a:ea typeface="Montserrat Medium"/>
                <a:cs typeface="Montserrat Medium"/>
                <a:sym typeface="Montserrat Medium"/>
              </a:endParaRPr>
            </a:p>
          </p:txBody>
        </p:sp>
        <p:sp>
          <p:nvSpPr>
            <p:cNvPr id="1222" name="Google Shape;1222;g230fee6dae0_1_51"/>
            <p:cNvSpPr/>
            <p:nvPr/>
          </p:nvSpPr>
          <p:spPr>
            <a:xfrm>
              <a:off x="4387850" y="2323746"/>
              <a:ext cx="4118700" cy="642300"/>
            </a:xfrm>
            <a:prstGeom prst="rect">
              <a:avLst/>
            </a:prstGeom>
            <a:noFill/>
            <a:ln>
              <a:noFill/>
            </a:ln>
          </p:spPr>
          <p:txBody>
            <a:bodyPr spcFirstLastPara="1" wrap="square" lIns="91425" tIns="91425" rIns="91425" bIns="91425" anchor="ctr" anchorCtr="0">
              <a:noAutofit/>
            </a:bodyPr>
            <a:lstStyle/>
            <a:p>
              <a:pPr marL="457200" marR="0" lvl="0" indent="0" algn="just" rtl="0">
                <a:lnSpc>
                  <a:spcPct val="115000"/>
                </a:lnSpc>
                <a:spcBef>
                  <a:spcPts val="0"/>
                </a:spcBef>
                <a:spcAft>
                  <a:spcPts val="0"/>
                </a:spcAft>
                <a:buClr>
                  <a:srgbClr val="000000"/>
                </a:buClr>
                <a:buSzPts val="900"/>
                <a:buFont typeface="Arial"/>
                <a:buNone/>
              </a:pPr>
              <a:r>
                <a:rPr lang="en" sz="900" b="0" i="0" u="none" strike="noStrike" cap="none">
                  <a:solidFill>
                    <a:srgbClr val="0C58D3"/>
                  </a:solidFill>
                  <a:latin typeface="Montserrat Medium"/>
                  <a:ea typeface="Montserrat Medium"/>
                  <a:cs typeface="Montserrat Medium"/>
                  <a:sym typeface="Montserrat Medium"/>
                </a:rPr>
                <a:t>The cryptographic algorithm SHA1 is used to secure both the file contents and the relationships between files, directories, tags, commits, and versions in Git.</a:t>
              </a:r>
              <a:endParaRPr sz="900" b="0" i="0" u="none" strike="noStrike" cap="none">
                <a:solidFill>
                  <a:srgbClr val="0C58D3"/>
                </a:solidFill>
                <a:latin typeface="Montserrat Medium"/>
                <a:ea typeface="Montserrat Medium"/>
                <a:cs typeface="Montserrat Medium"/>
                <a:sym typeface="Montserrat Medium"/>
              </a:endParaRPr>
            </a:p>
          </p:txBody>
        </p:sp>
      </p:grpSp>
      <p:grpSp>
        <p:nvGrpSpPr>
          <p:cNvPr id="1223" name="Google Shape;1223;g230fee6dae0_1_51"/>
          <p:cNvGrpSpPr/>
          <p:nvPr/>
        </p:nvGrpSpPr>
        <p:grpSpPr>
          <a:xfrm>
            <a:off x="815521" y="932710"/>
            <a:ext cx="7512875" cy="755861"/>
            <a:chOff x="1593000" y="2322568"/>
            <a:chExt cx="6913477" cy="643504"/>
          </a:xfrm>
        </p:grpSpPr>
        <p:sp>
          <p:nvSpPr>
            <p:cNvPr id="1224" name="Google Shape;1224;g230fee6dae0_1_51"/>
            <p:cNvSpPr/>
            <p:nvPr/>
          </p:nvSpPr>
          <p:spPr>
            <a:xfrm>
              <a:off x="3728377" y="2322572"/>
              <a:ext cx="47781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25" name="Google Shape;1225;g230fee6dae0_1_51"/>
            <p:cNvSpPr/>
            <p:nvPr/>
          </p:nvSpPr>
          <p:spPr>
            <a:xfrm flipH="1">
              <a:off x="2283025" y="2322575"/>
              <a:ext cx="1844400" cy="642600"/>
            </a:xfrm>
            <a:prstGeom prst="rect">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26" name="Google Shape;1226;g230fee6dae0_1_51"/>
            <p:cNvSpPr/>
            <p:nvPr/>
          </p:nvSpPr>
          <p:spPr>
            <a:xfrm rot="-5400000">
              <a:off x="3501574" y="1934671"/>
              <a:ext cx="643356" cy="1419149"/>
            </a:xfrm>
            <a:prstGeom prst="flowChartOffpageConnector">
              <a:avLst/>
            </a:prstGeom>
            <a:solidFill>
              <a:srgbClr val="0C5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27" name="Google Shape;1227;g230fee6dae0_1_51"/>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000"/>
                <a:buFont typeface="Arial"/>
                <a:buNone/>
              </a:pPr>
              <a:r>
                <a:rPr lang="en" sz="1000" b="0" i="0" u="none" strike="noStrike" cap="none">
                  <a:solidFill>
                    <a:srgbClr val="FFFFFF"/>
                  </a:solidFill>
                  <a:latin typeface="Montserrat Medium"/>
                  <a:ea typeface="Montserrat Medium"/>
                  <a:cs typeface="Montserrat Medium"/>
                  <a:sym typeface="Montserrat Medium"/>
                </a:rPr>
                <a:t>Performance</a:t>
              </a:r>
              <a:endParaRPr sz="1000" b="0" i="0" u="none" strike="noStrike" cap="none">
                <a:solidFill>
                  <a:srgbClr val="FFFFFF"/>
                </a:solidFill>
                <a:latin typeface="Montserrat Medium"/>
                <a:ea typeface="Montserrat Medium"/>
                <a:cs typeface="Montserrat Medium"/>
                <a:sym typeface="Montserrat Medium"/>
              </a:endParaRPr>
            </a:p>
          </p:txBody>
        </p:sp>
        <p:sp>
          <p:nvSpPr>
            <p:cNvPr id="1228" name="Google Shape;1228;g230fee6dae0_1_51"/>
            <p:cNvSpPr/>
            <p:nvPr/>
          </p:nvSpPr>
          <p:spPr>
            <a:xfrm>
              <a:off x="1593000" y="2322568"/>
              <a:ext cx="690000" cy="642300"/>
            </a:xfrm>
            <a:prstGeom prst="rect">
              <a:avLst/>
            </a:prstGeom>
            <a:solidFill>
              <a:srgbClr val="0D5DDF"/>
            </a:solidFill>
            <a:ln>
              <a:noFill/>
            </a:ln>
            <a:effectLst>
              <a:outerShdw blurRad="71438" dist="28575" dir="2700000" algn="bl" rotWithShape="0">
                <a:srgbClr val="000000">
                  <a:alpha val="1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Medium"/>
                <a:ea typeface="Montserrat Medium"/>
                <a:cs typeface="Montserrat Medium"/>
                <a:sym typeface="Montserrat Medium"/>
              </a:endParaRPr>
            </a:p>
          </p:txBody>
        </p:sp>
        <p:sp>
          <p:nvSpPr>
            <p:cNvPr id="1229" name="Google Shape;1229;g230fee6dae0_1_51"/>
            <p:cNvSpPr/>
            <p:nvPr/>
          </p:nvSpPr>
          <p:spPr>
            <a:xfrm>
              <a:off x="1593000" y="2322575"/>
              <a:ext cx="690000" cy="642600"/>
            </a:xfrm>
            <a:prstGeom prst="rect">
              <a:avLst/>
            </a:prstGeom>
            <a:solidFill>
              <a:srgbClr val="0E65F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Montserrat Medium"/>
                  <a:ea typeface="Montserrat Medium"/>
                  <a:cs typeface="Montserrat Medium"/>
                  <a:sym typeface="Montserrat Medium"/>
                </a:rPr>
                <a:t>01</a:t>
              </a:r>
              <a:endParaRPr sz="2600" b="0" i="0" u="none" strike="noStrike" cap="none">
                <a:solidFill>
                  <a:srgbClr val="FFFFFF"/>
                </a:solidFill>
                <a:latin typeface="Montserrat Medium"/>
                <a:ea typeface="Montserrat Medium"/>
                <a:cs typeface="Montserrat Medium"/>
                <a:sym typeface="Montserrat Medium"/>
              </a:endParaRPr>
            </a:p>
          </p:txBody>
        </p:sp>
        <p:sp>
          <p:nvSpPr>
            <p:cNvPr id="1230" name="Google Shape;1230;g230fee6dae0_1_51"/>
            <p:cNvSpPr/>
            <p:nvPr/>
          </p:nvSpPr>
          <p:spPr>
            <a:xfrm>
              <a:off x="4387850" y="2323747"/>
              <a:ext cx="4074900" cy="642300"/>
            </a:xfrm>
            <a:prstGeom prst="rect">
              <a:avLst/>
            </a:prstGeom>
            <a:noFill/>
            <a:ln>
              <a:noFill/>
            </a:ln>
          </p:spPr>
          <p:txBody>
            <a:bodyPr spcFirstLastPara="1" wrap="square" lIns="91425" tIns="91425" rIns="91425" bIns="91425" anchor="ctr" anchorCtr="0">
              <a:noAutofit/>
            </a:bodyPr>
            <a:lstStyle/>
            <a:p>
              <a:pPr marL="457200" marR="0" lvl="0" indent="0" algn="just" rtl="0">
                <a:lnSpc>
                  <a:spcPct val="115000"/>
                </a:lnSpc>
                <a:spcBef>
                  <a:spcPts val="0"/>
                </a:spcBef>
                <a:spcAft>
                  <a:spcPts val="0"/>
                </a:spcAft>
                <a:buClr>
                  <a:srgbClr val="000000"/>
                </a:buClr>
                <a:buSzPts val="900"/>
                <a:buFont typeface="Arial"/>
                <a:buNone/>
              </a:pPr>
              <a:r>
                <a:rPr lang="en" sz="900" b="0" i="0" u="none" strike="noStrike" cap="none">
                  <a:solidFill>
                    <a:srgbClr val="0C58D3"/>
                  </a:solidFill>
                  <a:latin typeface="Montserrat Medium"/>
                  <a:ea typeface="Montserrat Medium"/>
                  <a:cs typeface="Montserrat Medium"/>
                  <a:sym typeface="Montserrat Medium"/>
                </a:rPr>
                <a:t>Compared to other version control systems, Git is highly efficient and dependable. It allows for simple committing of new code changes, easy comparison and merging of version branches, and optimization of code for improved performance.</a:t>
              </a:r>
              <a:endParaRPr sz="900" b="0" i="0" u="none" strike="noStrike" cap="none">
                <a:solidFill>
                  <a:srgbClr val="0C58D3"/>
                </a:solidFill>
                <a:latin typeface="Montserrat Medium"/>
                <a:ea typeface="Montserrat Medium"/>
                <a:cs typeface="Montserrat Medium"/>
                <a:sym typeface="Montserrat Medium"/>
              </a:endParaRPr>
            </a:p>
          </p:txBody>
        </p:sp>
      </p:grpSp>
      <p:sp>
        <p:nvSpPr>
          <p:cNvPr id="1231" name="Google Shape;1231;g230fee6dae0_1_51"/>
          <p:cNvSpPr txBox="1"/>
          <p:nvPr/>
        </p:nvSpPr>
        <p:spPr>
          <a:xfrm>
            <a:off x="293225" y="4759400"/>
            <a:ext cx="87981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000000"/>
                </a:solidFill>
                <a:latin typeface="Montserrat"/>
                <a:ea typeface="Montserrat"/>
                <a:cs typeface="Montserrat"/>
                <a:sym typeface="Montserrat"/>
              </a:rPr>
              <a:t>[</a:t>
            </a:r>
            <a:r>
              <a:rPr lang="en" sz="700" i="1">
                <a:latin typeface="Montserrat"/>
                <a:ea typeface="Montserrat"/>
                <a:cs typeface="Montserrat"/>
                <a:sym typeface="Montserrat"/>
              </a:rPr>
              <a:t>1</a:t>
            </a:r>
            <a:r>
              <a:rPr lang="en" sz="700" b="0" i="1" u="none" strike="noStrike" cap="none">
                <a:solidFill>
                  <a:srgbClr val="000000"/>
                </a:solidFill>
                <a:latin typeface="Montserrat"/>
                <a:ea typeface="Montserrat"/>
                <a:cs typeface="Montserrat"/>
                <a:sym typeface="Montserrat"/>
              </a:rPr>
              <a:t>] What is Git? What benefits does Git offer?.</a:t>
            </a:r>
            <a:r>
              <a:rPr lang="en" sz="700" b="0" i="0" u="none" strike="noStrike" cap="none">
                <a:solidFill>
                  <a:srgbClr val="000000"/>
                </a:solidFill>
                <a:latin typeface="Montserrat"/>
                <a:ea typeface="Montserrat"/>
                <a:cs typeface="Montserrat"/>
                <a:sym typeface="Montserrat"/>
              </a:rPr>
              <a:t> 2018, </a:t>
            </a:r>
            <a:r>
              <a:rPr lang="en" sz="700" b="0" i="0" u="none" strike="noStrike" cap="none">
                <a:solidFill>
                  <a:schemeClr val="dk1"/>
                </a:solidFill>
                <a:latin typeface="Montserrat"/>
                <a:ea typeface="Montserrat"/>
                <a:cs typeface="Montserrat"/>
                <a:sym typeface="Montserrat"/>
              </a:rPr>
              <a:t>September 13</a:t>
            </a:r>
            <a:r>
              <a:rPr lang="en" sz="700" b="0" i="0" u="none" strike="noStrike" cap="none">
                <a:solidFill>
                  <a:srgbClr val="000000"/>
                </a:solidFill>
                <a:latin typeface="Montserrat"/>
                <a:ea typeface="Montserrat"/>
                <a:cs typeface="Montserrat"/>
                <a:sym typeface="Montserrat"/>
              </a:rPr>
              <a:t>.  </a:t>
            </a:r>
            <a:r>
              <a:rPr lang="en" sz="700" b="0"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https://guide.quickscrum.com/git-guide</a:t>
            </a:r>
            <a:endParaRPr sz="700" b="0" i="0" u="none" strike="noStrike" cap="none">
              <a:solidFill>
                <a:schemeClr val="dk1"/>
              </a:solidFill>
              <a:latin typeface="Montserrat"/>
              <a:ea typeface="Montserrat"/>
              <a:cs typeface="Montserrat"/>
              <a:sym typeface="Montserrat"/>
            </a:endParaRPr>
          </a:p>
        </p:txBody>
      </p:sp>
      <p:sp>
        <p:nvSpPr>
          <p:cNvPr id="1232" name="Google Shape;1232;g230fee6dae0_1_5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1233" name="Google Shape;1233;g230fee6dae0_1_51"/>
          <p:cNvSpPr txBox="1"/>
          <p:nvPr/>
        </p:nvSpPr>
        <p:spPr>
          <a:xfrm>
            <a:off x="8328525" y="4584300"/>
            <a:ext cx="666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1100" b="0" i="0" u="none" strike="noStrike" cap="none" baseline="30000">
                <a:solidFill>
                  <a:srgbClr val="000000"/>
                </a:solidFill>
                <a:latin typeface="Montserrat"/>
                <a:ea typeface="Montserrat"/>
                <a:cs typeface="Montserrat"/>
                <a:sym typeface="Montserrat"/>
              </a:rPr>
              <a:t>[</a:t>
            </a:r>
            <a:r>
              <a:rPr lang="en" sz="1100" baseline="30000">
                <a:latin typeface="Montserrat"/>
                <a:ea typeface="Montserrat"/>
                <a:cs typeface="Montserrat"/>
                <a:sym typeface="Montserrat"/>
              </a:rPr>
              <a:t>1</a:t>
            </a:r>
            <a:r>
              <a:rPr lang="en" sz="1100" b="0" i="0" u="none" strike="noStrike" cap="none" baseline="30000">
                <a:solidFill>
                  <a:srgbClr val="000000"/>
                </a:solidFill>
                <a:latin typeface="Montserrat"/>
                <a:ea typeface="Montserrat"/>
                <a:cs typeface="Montserrat"/>
                <a:sym typeface="Montserrat"/>
              </a:rPr>
              <a:t>]</a:t>
            </a:r>
            <a:endParaRPr sz="1100" b="0" i="0" u="none" strike="noStrike" cap="none" baseline="30000">
              <a:solidFill>
                <a:srgbClr val="000000"/>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g230fee6dae0_1_61"/>
          <p:cNvSpPr txBox="1">
            <a:spLocks noGrp="1"/>
          </p:cNvSpPr>
          <p:nvPr>
            <p:ph type="title" idx="4"/>
          </p:nvPr>
        </p:nvSpPr>
        <p:spPr>
          <a:xfrm>
            <a:off x="713325" y="1007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Key Features of Git</a:t>
            </a:r>
            <a:endParaRPr/>
          </a:p>
        </p:txBody>
      </p:sp>
      <p:sp>
        <p:nvSpPr>
          <p:cNvPr id="1239" name="Google Shape;1239;g230fee6dae0_1_6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65</a:t>
            </a:fld>
            <a:endParaRPr/>
          </a:p>
        </p:txBody>
      </p:sp>
      <p:sp>
        <p:nvSpPr>
          <p:cNvPr id="1240" name="Google Shape;1240;g230fee6dae0_1_61"/>
          <p:cNvSpPr/>
          <p:nvPr/>
        </p:nvSpPr>
        <p:spPr>
          <a:xfrm>
            <a:off x="3297500" y="1165742"/>
            <a:ext cx="2540100" cy="2540100"/>
          </a:xfrm>
          <a:prstGeom prst="donut">
            <a:avLst>
              <a:gd name="adj" fmla="val 16067"/>
            </a:avLst>
          </a:prstGeom>
          <a:solidFill>
            <a:srgbClr val="000000">
              <a:alpha val="1058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1" name="Google Shape;1241;g230fee6dae0_1_61"/>
          <p:cNvGrpSpPr/>
          <p:nvPr/>
        </p:nvGrpSpPr>
        <p:grpSpPr>
          <a:xfrm>
            <a:off x="713325" y="996025"/>
            <a:ext cx="3069300" cy="669600"/>
            <a:chOff x="713325" y="996025"/>
            <a:chExt cx="3069300" cy="669600"/>
          </a:xfrm>
        </p:grpSpPr>
        <p:cxnSp>
          <p:nvCxnSpPr>
            <p:cNvPr id="1242" name="Google Shape;1242;g230fee6dae0_1_61"/>
            <p:cNvCxnSpPr/>
            <p:nvPr/>
          </p:nvCxnSpPr>
          <p:spPr>
            <a:xfrm>
              <a:off x="3438525" y="1309350"/>
              <a:ext cx="344100" cy="344100"/>
            </a:xfrm>
            <a:prstGeom prst="straightConnector1">
              <a:avLst/>
            </a:prstGeom>
            <a:noFill/>
            <a:ln w="19050" cap="flat" cmpd="sng">
              <a:solidFill>
                <a:srgbClr val="307BF3"/>
              </a:solidFill>
              <a:prstDash val="solid"/>
              <a:round/>
              <a:headEnd type="oval" w="med" len="med"/>
              <a:tailEnd type="none" w="sm" len="sm"/>
            </a:ln>
          </p:spPr>
        </p:cxnSp>
        <p:sp>
          <p:nvSpPr>
            <p:cNvPr id="1243" name="Google Shape;1243;g230fee6dae0_1_61"/>
            <p:cNvSpPr txBox="1"/>
            <p:nvPr/>
          </p:nvSpPr>
          <p:spPr>
            <a:xfrm>
              <a:off x="713325" y="996025"/>
              <a:ext cx="2688000" cy="669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500"/>
                <a:buFont typeface="Arial"/>
                <a:buNone/>
              </a:pPr>
              <a:r>
                <a:rPr lang="en" sz="1500" b="0" i="0" u="none" strike="noStrike" cap="none">
                  <a:solidFill>
                    <a:srgbClr val="000000"/>
                  </a:solidFill>
                  <a:latin typeface="Montserrat"/>
                  <a:ea typeface="Montserrat"/>
                  <a:cs typeface="Montserrat"/>
                  <a:sym typeface="Montserrat"/>
                </a:rPr>
                <a:t>Feature Branch Workflow</a:t>
              </a:r>
              <a:endParaRPr sz="1500" b="0" i="0" u="none" strike="noStrike" cap="none">
                <a:solidFill>
                  <a:srgbClr val="00000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600"/>
                <a:buFont typeface="Arial"/>
                <a:buNone/>
              </a:pPr>
              <a:endParaRPr sz="600" b="0" i="0" u="none" strike="noStrike" cap="none">
                <a:solidFill>
                  <a:srgbClr val="00000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800"/>
                <a:buFont typeface="Arial"/>
                <a:buNone/>
              </a:pPr>
              <a:r>
                <a:rPr lang="en" sz="800" b="1" i="0" u="none" strike="noStrike" cap="none">
                  <a:solidFill>
                    <a:srgbClr val="000000"/>
                  </a:solidFill>
                  <a:latin typeface="Montserrat"/>
                  <a:ea typeface="Montserrat"/>
                  <a:cs typeface="Montserrat"/>
                  <a:sym typeface="Montserrat"/>
                </a:rPr>
                <a:t>Git branches are cheap and easy to merge.</a:t>
              </a:r>
              <a:endParaRPr sz="800" b="1" i="0" u="none" strike="noStrike" cap="none">
                <a:solidFill>
                  <a:srgbClr val="000000"/>
                </a:solidFill>
                <a:latin typeface="Montserrat"/>
                <a:ea typeface="Montserrat"/>
                <a:cs typeface="Montserrat"/>
                <a:sym typeface="Montserrat"/>
              </a:endParaRPr>
            </a:p>
          </p:txBody>
        </p:sp>
      </p:grpSp>
      <p:grpSp>
        <p:nvGrpSpPr>
          <p:cNvPr id="1244" name="Google Shape;1244;g230fee6dae0_1_61"/>
          <p:cNvGrpSpPr/>
          <p:nvPr/>
        </p:nvGrpSpPr>
        <p:grpSpPr>
          <a:xfrm>
            <a:off x="713331" y="3152300"/>
            <a:ext cx="3068119" cy="669600"/>
            <a:chOff x="713331" y="3152300"/>
            <a:chExt cx="3068119" cy="669600"/>
          </a:xfrm>
        </p:grpSpPr>
        <p:cxnSp>
          <p:nvCxnSpPr>
            <p:cNvPr id="1245" name="Google Shape;1245;g230fee6dae0_1_61"/>
            <p:cNvCxnSpPr/>
            <p:nvPr/>
          </p:nvCxnSpPr>
          <p:spPr>
            <a:xfrm rot="10800000" flipH="1">
              <a:off x="3436150" y="3214625"/>
              <a:ext cx="345300" cy="342900"/>
            </a:xfrm>
            <a:prstGeom prst="straightConnector1">
              <a:avLst/>
            </a:prstGeom>
            <a:noFill/>
            <a:ln w="19050" cap="flat" cmpd="sng">
              <a:solidFill>
                <a:srgbClr val="0944A1"/>
              </a:solidFill>
              <a:prstDash val="solid"/>
              <a:round/>
              <a:headEnd type="oval" w="med" len="med"/>
              <a:tailEnd type="none" w="sm" len="sm"/>
            </a:ln>
          </p:spPr>
        </p:cxnSp>
        <p:sp>
          <p:nvSpPr>
            <p:cNvPr id="1246" name="Google Shape;1246;g230fee6dae0_1_61"/>
            <p:cNvSpPr txBox="1"/>
            <p:nvPr/>
          </p:nvSpPr>
          <p:spPr>
            <a:xfrm>
              <a:off x="713331" y="3152300"/>
              <a:ext cx="2682000" cy="6696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rgbClr val="000000"/>
                </a:buClr>
                <a:buSzPts val="1500"/>
                <a:buFont typeface="Arial"/>
                <a:buNone/>
              </a:pPr>
              <a:r>
                <a:rPr lang="en" sz="1500" b="0" i="0" u="none" strike="noStrike" cap="none">
                  <a:solidFill>
                    <a:srgbClr val="000000"/>
                  </a:solidFill>
                  <a:latin typeface="Montserrat"/>
                  <a:ea typeface="Montserrat"/>
                  <a:cs typeface="Montserrat"/>
                  <a:sym typeface="Montserrat"/>
                </a:rPr>
                <a:t>Pull Requests</a:t>
              </a:r>
              <a:endParaRPr sz="1500" b="0" i="0" u="none" strike="noStrike" cap="none">
                <a:solidFill>
                  <a:srgbClr val="00000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600"/>
                <a:buFont typeface="Arial"/>
                <a:buNone/>
              </a:pPr>
              <a:endParaRPr sz="600" b="0" i="0" u="none" strike="noStrike" cap="none">
                <a:solidFill>
                  <a:srgbClr val="000000"/>
                </a:solidFill>
                <a:latin typeface="Montserrat"/>
                <a:ea typeface="Montserrat"/>
                <a:cs typeface="Montserrat"/>
                <a:sym typeface="Montserrat"/>
              </a:endParaRPr>
            </a:p>
            <a:p>
              <a:pPr marL="0" marR="0" lvl="0" indent="0" algn="r" rtl="0">
                <a:lnSpc>
                  <a:spcPct val="115000"/>
                </a:lnSpc>
                <a:spcBef>
                  <a:spcPts val="0"/>
                </a:spcBef>
                <a:spcAft>
                  <a:spcPts val="0"/>
                </a:spcAft>
                <a:buClr>
                  <a:srgbClr val="000000"/>
                </a:buClr>
                <a:buSzPts val="800"/>
                <a:buFont typeface="Arial"/>
                <a:buNone/>
              </a:pPr>
              <a:r>
                <a:rPr lang="en" sz="800" b="1" i="0" u="none" strike="noStrike" cap="none">
                  <a:solidFill>
                    <a:srgbClr val="000000"/>
                  </a:solidFill>
                  <a:latin typeface="Montserrat"/>
                  <a:ea typeface="Montserrat"/>
                  <a:cs typeface="Montserrat"/>
                  <a:sym typeface="Montserrat"/>
                </a:rPr>
                <a:t>Pull requests not only make it easier for project leads to keep track of changes, but also let developers initiate discussions around their work before integrating it with the rest of the codebase.</a:t>
              </a:r>
              <a:endParaRPr sz="800" b="1" i="0" u="none" strike="noStrike" cap="none">
                <a:solidFill>
                  <a:srgbClr val="000000"/>
                </a:solidFill>
                <a:latin typeface="Montserrat"/>
                <a:ea typeface="Montserrat"/>
                <a:cs typeface="Montserrat"/>
                <a:sym typeface="Montserrat"/>
              </a:endParaRPr>
            </a:p>
          </p:txBody>
        </p:sp>
      </p:grpSp>
      <p:sp>
        <p:nvSpPr>
          <p:cNvPr id="1247" name="Google Shape;1247;g230fee6dae0_1_61"/>
          <p:cNvSpPr/>
          <p:nvPr/>
        </p:nvSpPr>
        <p:spPr>
          <a:xfrm rot="-1800047" flipH="1">
            <a:off x="3221956" y="1086434"/>
            <a:ext cx="2690936" cy="2690936"/>
          </a:xfrm>
          <a:prstGeom prst="blockArc">
            <a:avLst>
              <a:gd name="adj1" fmla="val 14348563"/>
              <a:gd name="adj2" fmla="val 19872341"/>
              <a:gd name="adj3" fmla="val 9100"/>
            </a:avLst>
          </a:prstGeom>
          <a:solidFill>
            <a:srgbClr val="307B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8" name="Google Shape;1248;g230fee6dae0_1_61"/>
          <p:cNvGrpSpPr/>
          <p:nvPr/>
        </p:nvGrpSpPr>
        <p:grpSpPr>
          <a:xfrm>
            <a:off x="5343425" y="3152300"/>
            <a:ext cx="3078123" cy="669600"/>
            <a:chOff x="5343425" y="3152300"/>
            <a:chExt cx="3078123" cy="669600"/>
          </a:xfrm>
        </p:grpSpPr>
        <p:cxnSp>
          <p:nvCxnSpPr>
            <p:cNvPr id="1249" name="Google Shape;1249;g230fee6dae0_1_61"/>
            <p:cNvCxnSpPr/>
            <p:nvPr/>
          </p:nvCxnSpPr>
          <p:spPr>
            <a:xfrm rot="10800000">
              <a:off x="5343425" y="3214625"/>
              <a:ext cx="354900" cy="350100"/>
            </a:xfrm>
            <a:prstGeom prst="straightConnector1">
              <a:avLst/>
            </a:prstGeom>
            <a:noFill/>
            <a:ln w="19050" cap="flat" cmpd="sng">
              <a:solidFill>
                <a:srgbClr val="307BF3"/>
              </a:solidFill>
              <a:prstDash val="solid"/>
              <a:round/>
              <a:headEnd type="oval" w="med" len="med"/>
              <a:tailEnd type="none" w="sm" len="sm"/>
            </a:ln>
          </p:spPr>
        </p:cxnSp>
        <p:sp>
          <p:nvSpPr>
            <p:cNvPr id="1250" name="Google Shape;1250;g230fee6dae0_1_61"/>
            <p:cNvSpPr txBox="1"/>
            <p:nvPr/>
          </p:nvSpPr>
          <p:spPr>
            <a:xfrm>
              <a:off x="5718548" y="3152300"/>
              <a:ext cx="2703000" cy="66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rgbClr val="000000"/>
                  </a:solidFill>
                  <a:latin typeface="Montserrat"/>
                  <a:ea typeface="Montserrat"/>
                  <a:cs typeface="Montserrat"/>
                  <a:sym typeface="Montserrat"/>
                </a:rPr>
                <a:t>Community</a:t>
              </a:r>
              <a:endParaRPr sz="1500" b="0" i="0" u="none" strike="noStrike" cap="none">
                <a:solidFill>
                  <a:srgbClr val="00000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600"/>
                <a:buFont typeface="Arial"/>
                <a:buNone/>
              </a:pPr>
              <a:endParaRPr sz="600" b="0" i="0" u="none" strike="noStrike" cap="none">
                <a:solidFill>
                  <a:srgbClr val="00000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800"/>
                <a:buFont typeface="Arial"/>
                <a:buNone/>
              </a:pPr>
              <a:r>
                <a:rPr lang="en" sz="800" b="1" i="0" u="none" strike="noStrike" cap="none">
                  <a:solidFill>
                    <a:srgbClr val="000000"/>
                  </a:solidFill>
                  <a:latin typeface="Montserrat"/>
                  <a:ea typeface="Montserrat"/>
                  <a:cs typeface="Montserrat"/>
                  <a:sym typeface="Montserrat"/>
                </a:rPr>
                <a:t>It’s easy to leverage 3rd-party libraries and encourage others to fork your own open source code.</a:t>
              </a:r>
              <a:endParaRPr sz="800" b="1" i="0" u="none" strike="noStrike" cap="none">
                <a:solidFill>
                  <a:srgbClr val="000000"/>
                </a:solidFill>
                <a:latin typeface="Montserrat"/>
                <a:ea typeface="Montserrat"/>
                <a:cs typeface="Montserrat"/>
                <a:sym typeface="Montserrat"/>
              </a:endParaRPr>
            </a:p>
          </p:txBody>
        </p:sp>
      </p:grpSp>
      <p:grpSp>
        <p:nvGrpSpPr>
          <p:cNvPr id="1251" name="Google Shape;1251;g230fee6dae0_1_61"/>
          <p:cNvGrpSpPr/>
          <p:nvPr/>
        </p:nvGrpSpPr>
        <p:grpSpPr>
          <a:xfrm>
            <a:off x="5344775" y="996025"/>
            <a:ext cx="3076748" cy="669600"/>
            <a:chOff x="5344775" y="996025"/>
            <a:chExt cx="3076748" cy="669600"/>
          </a:xfrm>
        </p:grpSpPr>
        <p:cxnSp>
          <p:nvCxnSpPr>
            <p:cNvPr id="1252" name="Google Shape;1252;g230fee6dae0_1_61"/>
            <p:cNvCxnSpPr/>
            <p:nvPr/>
          </p:nvCxnSpPr>
          <p:spPr>
            <a:xfrm flipH="1">
              <a:off x="5344775" y="1314450"/>
              <a:ext cx="336900" cy="339000"/>
            </a:xfrm>
            <a:prstGeom prst="straightConnector1">
              <a:avLst/>
            </a:prstGeom>
            <a:noFill/>
            <a:ln w="19050" cap="flat" cmpd="sng">
              <a:solidFill>
                <a:srgbClr val="0944A1"/>
              </a:solidFill>
              <a:prstDash val="solid"/>
              <a:round/>
              <a:headEnd type="oval" w="med" len="med"/>
              <a:tailEnd type="none" w="sm" len="sm"/>
            </a:ln>
          </p:spPr>
        </p:cxnSp>
        <p:sp>
          <p:nvSpPr>
            <p:cNvPr id="1253" name="Google Shape;1253;g230fee6dae0_1_61"/>
            <p:cNvSpPr txBox="1"/>
            <p:nvPr/>
          </p:nvSpPr>
          <p:spPr>
            <a:xfrm>
              <a:off x="5740723" y="996025"/>
              <a:ext cx="2680800" cy="66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n" sz="1500" b="0" i="0" u="none" strike="noStrike" cap="none">
                  <a:solidFill>
                    <a:srgbClr val="000000"/>
                  </a:solidFill>
                  <a:latin typeface="Montserrat"/>
                  <a:ea typeface="Montserrat"/>
                  <a:cs typeface="Montserrat"/>
                  <a:sym typeface="Montserrat"/>
                </a:rPr>
                <a:t>Distributed Development</a:t>
              </a:r>
              <a:endParaRPr sz="1500" b="0" i="0" u="none" strike="noStrike" cap="none">
                <a:solidFill>
                  <a:srgbClr val="00000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600"/>
                <a:buFont typeface="Arial"/>
                <a:buNone/>
              </a:pPr>
              <a:endParaRPr sz="600" b="0" i="0" u="none" strike="noStrike" cap="none">
                <a:solidFill>
                  <a:srgbClr val="000000"/>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800"/>
                <a:buFont typeface="Arial"/>
                <a:buNone/>
              </a:pPr>
              <a:r>
                <a:rPr lang="en" sz="800" b="1" i="0" u="none" strike="noStrike" cap="none">
                  <a:solidFill>
                    <a:srgbClr val="000000"/>
                  </a:solidFill>
                  <a:latin typeface="Montserrat"/>
                  <a:ea typeface="Montserrat"/>
                  <a:cs typeface="Montserrat"/>
                  <a:sym typeface="Montserrat"/>
                </a:rPr>
                <a:t>Instead of a working copy, each developer gets their own local repository, complete with a full history of commits.</a:t>
              </a:r>
              <a:endParaRPr sz="800" b="1" i="0" u="none" strike="noStrike" cap="none">
                <a:solidFill>
                  <a:srgbClr val="000000"/>
                </a:solidFill>
                <a:latin typeface="Montserrat"/>
                <a:ea typeface="Montserrat"/>
                <a:cs typeface="Montserrat"/>
                <a:sym typeface="Montserrat"/>
              </a:endParaRPr>
            </a:p>
          </p:txBody>
        </p:sp>
      </p:grpSp>
      <p:sp>
        <p:nvSpPr>
          <p:cNvPr id="1254" name="Google Shape;1254;g230fee6dae0_1_61"/>
          <p:cNvSpPr txBox="1"/>
          <p:nvPr/>
        </p:nvSpPr>
        <p:spPr>
          <a:xfrm>
            <a:off x="3845784" y="2056460"/>
            <a:ext cx="1443600" cy="804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500"/>
              <a:buFont typeface="Arial"/>
              <a:buNone/>
            </a:pPr>
            <a:r>
              <a:rPr lang="en" sz="1500" b="1" i="0" u="none" strike="noStrike" cap="none">
                <a:solidFill>
                  <a:srgbClr val="000000"/>
                </a:solidFill>
                <a:latin typeface="Montserrat"/>
                <a:ea typeface="Montserrat"/>
                <a:cs typeface="Montserrat"/>
                <a:sym typeface="Montserrat"/>
              </a:rPr>
              <a:t>Faster Release Cycle</a:t>
            </a:r>
            <a:endParaRPr sz="1500" b="0" i="0" u="none" strike="noStrike" cap="none">
              <a:solidFill>
                <a:srgbClr val="000000"/>
              </a:solidFill>
              <a:latin typeface="Montserrat"/>
              <a:ea typeface="Montserrat"/>
              <a:cs typeface="Montserrat"/>
              <a:sym typeface="Montserrat"/>
            </a:endParaRPr>
          </a:p>
        </p:txBody>
      </p:sp>
      <p:sp>
        <p:nvSpPr>
          <p:cNvPr id="1255" name="Google Shape;1255;g230fee6dae0_1_61"/>
          <p:cNvSpPr/>
          <p:nvPr/>
        </p:nvSpPr>
        <p:spPr>
          <a:xfrm rot="1800047">
            <a:off x="3219843" y="1086434"/>
            <a:ext cx="2690936" cy="2690936"/>
          </a:xfrm>
          <a:prstGeom prst="blockArc">
            <a:avLst>
              <a:gd name="adj1" fmla="val 14545937"/>
              <a:gd name="adj2" fmla="val 19902139"/>
              <a:gd name="adj3" fmla="val 9115"/>
            </a:avLst>
          </a:prstGeom>
          <a:solidFill>
            <a:srgbClr val="0944A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g230fee6dae0_1_61"/>
          <p:cNvSpPr/>
          <p:nvPr/>
        </p:nvSpPr>
        <p:spPr>
          <a:xfrm rot="9000757">
            <a:off x="3213964" y="1086020"/>
            <a:ext cx="2690226" cy="2690226"/>
          </a:xfrm>
          <a:prstGeom prst="blockArc">
            <a:avLst>
              <a:gd name="adj1" fmla="val 18041678"/>
              <a:gd name="adj2" fmla="val 1798478"/>
              <a:gd name="adj3" fmla="val 9595"/>
            </a:avLst>
          </a:prstGeom>
          <a:solidFill>
            <a:srgbClr val="0944A1"/>
          </a:solidFill>
          <a:ln>
            <a:noFill/>
          </a:ln>
          <a:effectLst>
            <a:outerShdw blurRad="71438" dist="9525"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g230fee6dae0_1_61"/>
          <p:cNvSpPr/>
          <p:nvPr/>
        </p:nvSpPr>
        <p:spPr>
          <a:xfrm rot="-9000757" flipH="1">
            <a:off x="3221634" y="1086770"/>
            <a:ext cx="2690226" cy="2690226"/>
          </a:xfrm>
          <a:prstGeom prst="blockArc">
            <a:avLst>
              <a:gd name="adj1" fmla="val 17967225"/>
              <a:gd name="adj2" fmla="val 1529547"/>
              <a:gd name="adj3" fmla="val 9279"/>
            </a:avLst>
          </a:prstGeom>
          <a:solidFill>
            <a:srgbClr val="307BF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g230fee6dae0_1_61"/>
          <p:cNvSpPr/>
          <p:nvPr/>
        </p:nvSpPr>
        <p:spPr>
          <a:xfrm rot="8100000">
            <a:off x="3166119" y="2257450"/>
            <a:ext cx="363170" cy="363170"/>
          </a:xfrm>
          <a:prstGeom prst="rtTriangle">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g230fee6dae0_1_61"/>
          <p:cNvSpPr/>
          <p:nvPr/>
        </p:nvSpPr>
        <p:spPr>
          <a:xfrm rot="-2700000">
            <a:off x="5598628" y="2250288"/>
            <a:ext cx="363170" cy="363170"/>
          </a:xfrm>
          <a:prstGeom prst="rtTriangle">
            <a:avLst/>
          </a:prstGeom>
          <a:solidFill>
            <a:srgbClr val="0944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g230fee6dae0_1_61"/>
          <p:cNvSpPr/>
          <p:nvPr/>
        </p:nvSpPr>
        <p:spPr>
          <a:xfrm rot="2700000">
            <a:off x="4382023" y="3463061"/>
            <a:ext cx="363170" cy="363170"/>
          </a:xfrm>
          <a:prstGeom prst="rtTriangle">
            <a:avLst/>
          </a:prstGeom>
          <a:solidFill>
            <a:srgbClr val="307B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g230fee6dae0_1_61"/>
          <p:cNvSpPr/>
          <p:nvPr/>
        </p:nvSpPr>
        <p:spPr>
          <a:xfrm rot="-8100000">
            <a:off x="4382715" y="1027393"/>
            <a:ext cx="363170" cy="363170"/>
          </a:xfrm>
          <a:prstGeom prst="rtTriangle">
            <a:avLst/>
          </a:prstGeom>
          <a:solidFill>
            <a:srgbClr val="307B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g230fee6dae0_1_61"/>
          <p:cNvSpPr txBox="1"/>
          <p:nvPr/>
        </p:nvSpPr>
        <p:spPr>
          <a:xfrm>
            <a:off x="293225" y="4759400"/>
            <a:ext cx="87981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1</a:t>
            </a:r>
            <a:r>
              <a:rPr lang="en" sz="600" b="0" u="none" strike="noStrike" cap="none">
                <a:solidFill>
                  <a:srgbClr val="000000"/>
                </a:solidFill>
                <a:latin typeface="Montserrat"/>
                <a:ea typeface="Montserrat"/>
                <a:cs typeface="Montserrat"/>
                <a:sym typeface="Montserrat"/>
              </a:rPr>
              <a:t>] Why Use Git for Your Organization. </a:t>
            </a:r>
            <a:r>
              <a:rPr lang="en" sz="600" b="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https://www.atlassian.com/git/tutorials/why-git</a:t>
            </a:r>
            <a:endParaRPr sz="600" b="0" u="none" strike="noStrike" cap="none">
              <a:solidFill>
                <a:schemeClr val="dk1"/>
              </a:solidFill>
              <a:latin typeface="Montserrat"/>
              <a:ea typeface="Montserrat"/>
              <a:cs typeface="Montserrat"/>
              <a:sym typeface="Montserrat"/>
            </a:endParaRPr>
          </a:p>
        </p:txBody>
      </p:sp>
      <p:sp>
        <p:nvSpPr>
          <p:cNvPr id="1263" name="Google Shape;1263;g230fee6dae0_1_6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1264" name="Google Shape;1264;g230fee6dae0_1_61"/>
          <p:cNvSpPr txBox="1"/>
          <p:nvPr/>
        </p:nvSpPr>
        <p:spPr>
          <a:xfrm>
            <a:off x="8421550" y="4268475"/>
            <a:ext cx="666600" cy="292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Montserrat"/>
                <a:ea typeface="Montserrat"/>
                <a:cs typeface="Montserrat"/>
                <a:sym typeface="Montserrat"/>
              </a:rPr>
              <a:t>[</a:t>
            </a:r>
            <a:r>
              <a:rPr lang="en" sz="700">
                <a:latin typeface="Montserrat"/>
                <a:ea typeface="Montserrat"/>
                <a:cs typeface="Montserrat"/>
                <a:sym typeface="Montserrat"/>
              </a:rPr>
              <a:t>1</a:t>
            </a:r>
            <a:r>
              <a:rPr lang="en" sz="700" b="0" i="0" u="none" strike="noStrike" cap="none">
                <a:solidFill>
                  <a:srgbClr val="000000"/>
                </a:solidFill>
                <a:latin typeface="Montserrat"/>
                <a:ea typeface="Montserrat"/>
                <a:cs typeface="Montserrat"/>
                <a:sym typeface="Montserrat"/>
              </a:rPr>
              <a:t>]</a:t>
            </a:r>
            <a:endParaRPr sz="7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232d8597a2d_4_36"/>
          <p:cNvSpPr txBox="1">
            <a:spLocks noGrp="1"/>
          </p:cNvSpPr>
          <p:nvPr>
            <p:ph type="title"/>
          </p:nvPr>
        </p:nvSpPr>
        <p:spPr>
          <a:xfrm>
            <a:off x="447700" y="437050"/>
            <a:ext cx="2654400" cy="35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200"/>
              <a:t>Current Workflow with SVN</a:t>
            </a:r>
            <a:endParaRPr sz="1200"/>
          </a:p>
        </p:txBody>
      </p:sp>
      <p:sp>
        <p:nvSpPr>
          <p:cNvPr id="1270" name="Google Shape;1270;g232d8597a2d_4_36"/>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66</a:t>
            </a:fld>
            <a:endParaRPr/>
          </a:p>
        </p:txBody>
      </p:sp>
      <p:sp>
        <p:nvSpPr>
          <p:cNvPr id="1271" name="Google Shape;1271;g232d8597a2d_4_36"/>
          <p:cNvSpPr txBox="1"/>
          <p:nvPr/>
        </p:nvSpPr>
        <p:spPr>
          <a:xfrm>
            <a:off x="3574250" y="2664075"/>
            <a:ext cx="5487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a:t>
            </a:r>
            <a:r>
              <a:rPr lang="en" sz="1100">
                <a:latin typeface="Montserrat"/>
                <a:ea typeface="Montserrat"/>
                <a:cs typeface="Montserrat"/>
                <a:sym typeface="Montserrat"/>
              </a:rPr>
              <a:t>1</a:t>
            </a:r>
            <a:r>
              <a:rPr lang="en" sz="1100" b="0" i="0" u="none" strike="noStrike" cap="none">
                <a:solidFill>
                  <a:srgbClr val="000000"/>
                </a:solidFill>
                <a:latin typeface="Montserrat"/>
                <a:ea typeface="Montserrat"/>
                <a:cs typeface="Montserrat"/>
                <a:sym typeface="Montserrat"/>
              </a:rPr>
              <a:t>]</a:t>
            </a:r>
            <a:endParaRPr sz="1100" b="0" i="0" u="none" strike="noStrike" cap="none">
              <a:solidFill>
                <a:srgbClr val="000000"/>
              </a:solidFill>
              <a:latin typeface="Montserrat"/>
              <a:ea typeface="Montserrat"/>
              <a:cs typeface="Montserrat"/>
              <a:sym typeface="Montserrat"/>
            </a:endParaRPr>
          </a:p>
        </p:txBody>
      </p:sp>
      <p:sp>
        <p:nvSpPr>
          <p:cNvPr id="1272" name="Google Shape;1272;g232d8597a2d_4_36"/>
          <p:cNvSpPr txBox="1"/>
          <p:nvPr/>
        </p:nvSpPr>
        <p:spPr>
          <a:xfrm>
            <a:off x="300300" y="4717100"/>
            <a:ext cx="8798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1" u="none" strike="noStrike" cap="none">
                <a:solidFill>
                  <a:srgbClr val="000000"/>
                </a:solidFill>
                <a:latin typeface="Montserrat"/>
                <a:ea typeface="Montserrat"/>
                <a:cs typeface="Montserrat"/>
                <a:sym typeface="Montserrat"/>
              </a:rPr>
              <a:t>[</a:t>
            </a:r>
            <a:r>
              <a:rPr lang="en" sz="700" i="1">
                <a:latin typeface="Montserrat"/>
                <a:ea typeface="Montserrat"/>
                <a:cs typeface="Montserrat"/>
                <a:sym typeface="Montserrat"/>
              </a:rPr>
              <a:t>1</a:t>
            </a:r>
            <a:r>
              <a:rPr lang="en" sz="700" b="0" i="1" u="none" strike="noStrike" cap="none">
                <a:solidFill>
                  <a:srgbClr val="000000"/>
                </a:solidFill>
                <a:latin typeface="Montserrat"/>
                <a:ea typeface="Montserrat"/>
                <a:cs typeface="Montserrat"/>
                <a:sym typeface="Montserrat"/>
              </a:rPr>
              <a:t>] Image from Basic Workflow in Subversion (SVN) – Getting Started Tutorials. April  04, 2022. Retrieved from: </a:t>
            </a:r>
            <a:r>
              <a:rPr lang="en" sz="700" b="0" i="1" strike="noStrike" cap="none">
                <a:latin typeface="Montserrat"/>
                <a:ea typeface="Montserrat"/>
                <a:cs typeface="Montserrat"/>
                <a:sym typeface="Montserrat"/>
              </a:rPr>
              <a:t>https://www.devopsschool.com/blog/basic-work-cycle-in-subversion-svn/</a:t>
            </a:r>
            <a:endParaRPr sz="700" b="0" i="1" u="none" strike="noStrike" cap="none">
              <a:solidFill>
                <a:srgbClr val="000000"/>
              </a:solidFill>
              <a:latin typeface="Montserrat"/>
              <a:ea typeface="Montserrat"/>
              <a:cs typeface="Montserrat"/>
              <a:sym typeface="Montserrat"/>
            </a:endParaRPr>
          </a:p>
          <a:p>
            <a:pPr marL="0" lvl="0" indent="0" algn="l" rtl="0">
              <a:spcBef>
                <a:spcPts val="0"/>
              </a:spcBef>
              <a:spcAft>
                <a:spcPts val="0"/>
              </a:spcAft>
              <a:buClr>
                <a:srgbClr val="000000"/>
              </a:buClr>
              <a:buSzPts val="800"/>
              <a:buFont typeface="Arial"/>
              <a:buNone/>
            </a:pPr>
            <a:r>
              <a:rPr lang="en" sz="700" i="1">
                <a:latin typeface="Montserrat"/>
                <a:ea typeface="Montserrat"/>
                <a:cs typeface="Montserrat"/>
                <a:sym typeface="Montserrat"/>
              </a:rPr>
              <a:t>[2] Image from A Complete Guide to Use Git for Beginners. June 22, 2021. Retrieved from: https://www.atatus.com/blog/git-tutorial-for-beginners/</a:t>
            </a:r>
            <a:endParaRPr sz="700" i="1">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700"/>
              <a:buFont typeface="Arial"/>
              <a:buNone/>
            </a:pPr>
            <a:endParaRPr sz="700" i="1">
              <a:latin typeface="Montserrat"/>
              <a:ea typeface="Montserrat"/>
              <a:cs typeface="Montserrat"/>
              <a:sym typeface="Montserrat"/>
            </a:endParaRPr>
          </a:p>
        </p:txBody>
      </p:sp>
      <p:sp>
        <p:nvSpPr>
          <p:cNvPr id="1273" name="Google Shape;1273;g232d8597a2d_4_36"/>
          <p:cNvSpPr txBox="1"/>
          <p:nvPr/>
        </p:nvSpPr>
        <p:spPr>
          <a:xfrm>
            <a:off x="173975" y="2973475"/>
            <a:ext cx="3956400" cy="168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800" b="1" i="0" u="none" strike="noStrike" cap="none">
                <a:solidFill>
                  <a:srgbClr val="000000"/>
                </a:solidFill>
                <a:latin typeface="Montserrat"/>
                <a:ea typeface="Montserrat"/>
                <a:cs typeface="Montserrat"/>
                <a:sym typeface="Montserrat"/>
              </a:rPr>
              <a:t>IntelliPrice developers with SVN currently:</a:t>
            </a:r>
            <a:endParaRPr sz="8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Update local copy on machine with recent version of central repository and make changes</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Branches created as directories inside of repository</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Commit changes to central repository infrequently due to pains of SVN merges, leading to working copies diverging from central repository</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Have to pause work to smooth out merge conflicts with one another</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Pause work if central repository experiences downtime</a:t>
            </a:r>
            <a:endParaRPr sz="800" b="0" i="0" u="none" strike="noStrike" cap="none">
              <a:solidFill>
                <a:srgbClr val="000000"/>
              </a:solidFill>
              <a:latin typeface="Montserrat"/>
              <a:ea typeface="Montserrat"/>
              <a:cs typeface="Montserrat"/>
              <a:sym typeface="Montserrat"/>
            </a:endParaRPr>
          </a:p>
        </p:txBody>
      </p:sp>
      <p:pic>
        <p:nvPicPr>
          <p:cNvPr id="1274" name="Google Shape;1274;g232d8597a2d_4_36"/>
          <p:cNvPicPr preferRelativeResize="0"/>
          <p:nvPr/>
        </p:nvPicPr>
        <p:blipFill rotWithShape="1">
          <a:blip r:embed="rId3">
            <a:alphaModFix/>
          </a:blip>
          <a:srcRect/>
          <a:stretch/>
        </p:blipFill>
        <p:spPr>
          <a:xfrm>
            <a:off x="173975" y="963325"/>
            <a:ext cx="3198349" cy="1996575"/>
          </a:xfrm>
          <a:prstGeom prst="rect">
            <a:avLst/>
          </a:prstGeom>
          <a:noFill/>
          <a:ln w="9525" cap="flat" cmpd="sng">
            <a:solidFill>
              <a:schemeClr val="dk2"/>
            </a:solidFill>
            <a:prstDash val="solid"/>
            <a:round/>
            <a:headEnd type="none" w="sm" len="sm"/>
            <a:tailEnd type="none" w="sm" len="sm"/>
          </a:ln>
        </p:spPr>
      </p:pic>
      <p:sp>
        <p:nvSpPr>
          <p:cNvPr id="1275" name="Google Shape;1275;g232d8597a2d_4_36"/>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pic>
        <p:nvPicPr>
          <p:cNvPr id="1276" name="Google Shape;1276;g232d8597a2d_4_36"/>
          <p:cNvPicPr preferRelativeResize="0"/>
          <p:nvPr/>
        </p:nvPicPr>
        <p:blipFill rotWithShape="1">
          <a:blip r:embed="rId4">
            <a:alphaModFix/>
          </a:blip>
          <a:srcRect/>
          <a:stretch/>
        </p:blipFill>
        <p:spPr>
          <a:xfrm>
            <a:off x="5591925" y="917275"/>
            <a:ext cx="2254851" cy="2088674"/>
          </a:xfrm>
          <a:prstGeom prst="rect">
            <a:avLst/>
          </a:prstGeom>
          <a:noFill/>
          <a:ln w="9525" cap="flat" cmpd="sng">
            <a:solidFill>
              <a:schemeClr val="dk2"/>
            </a:solidFill>
            <a:prstDash val="solid"/>
            <a:round/>
            <a:headEnd type="none" w="sm" len="sm"/>
            <a:tailEnd type="none" w="sm" len="sm"/>
          </a:ln>
        </p:spPr>
      </p:pic>
      <p:sp>
        <p:nvSpPr>
          <p:cNvPr id="1277" name="Google Shape;1277;g232d8597a2d_4_36"/>
          <p:cNvSpPr txBox="1"/>
          <p:nvPr/>
        </p:nvSpPr>
        <p:spPr>
          <a:xfrm>
            <a:off x="5069081" y="3005950"/>
            <a:ext cx="3581400" cy="168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800" b="1" i="0" u="none" strike="noStrike" cap="none">
                <a:solidFill>
                  <a:srgbClr val="000000"/>
                </a:solidFill>
                <a:latin typeface="Montserrat"/>
                <a:ea typeface="Montserrat"/>
                <a:cs typeface="Montserrat"/>
                <a:sym typeface="Montserrat"/>
              </a:rPr>
              <a:t>IntelliPrice developers with Git would:</a:t>
            </a:r>
            <a:endParaRPr sz="8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Clone the remote repository locally to work off of</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Work on scripts and commit to local repository as many times as they want without worrying about main repository</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Not be able to override official commits to the main repository due to Git’s workflow, eliminating merge conflicts</a:t>
            </a:r>
            <a:endParaRPr sz="800" b="0" i="0" u="none" strike="noStrike" cap="none">
              <a:solidFill>
                <a:srgbClr val="000000"/>
              </a:solidFill>
              <a:latin typeface="Montserrat"/>
              <a:ea typeface="Montserrat"/>
              <a:cs typeface="Montserrat"/>
              <a:sym typeface="Montserrat"/>
            </a:endParaRPr>
          </a:p>
          <a:p>
            <a:pPr marL="457200" marR="0" lvl="0" indent="-279400" algn="l" rtl="0">
              <a:lnSpc>
                <a:spcPct val="115000"/>
              </a:lnSpc>
              <a:spcBef>
                <a:spcPts val="0"/>
              </a:spcBef>
              <a:spcAft>
                <a:spcPts val="0"/>
              </a:spcAft>
              <a:buClr>
                <a:srgbClr val="000000"/>
              </a:buClr>
              <a:buSzPts val="800"/>
              <a:buFont typeface="Montserrat"/>
              <a:buChar char="●"/>
            </a:pPr>
            <a:r>
              <a:rPr lang="en" sz="800" b="0" i="0" u="none" strike="noStrike" cap="none">
                <a:solidFill>
                  <a:srgbClr val="000000"/>
                </a:solidFill>
                <a:latin typeface="Montserrat"/>
                <a:ea typeface="Montserrat"/>
                <a:cs typeface="Montserrat"/>
                <a:sym typeface="Montserrat"/>
              </a:rPr>
              <a:t>Be able to continue to work in the case of sudden connection loss to the central repository</a:t>
            </a:r>
            <a:endParaRPr sz="800" b="0" i="0" u="none" strike="noStrike" cap="none">
              <a:solidFill>
                <a:srgbClr val="000000"/>
              </a:solidFill>
              <a:latin typeface="Montserrat"/>
              <a:ea typeface="Montserrat"/>
              <a:cs typeface="Montserrat"/>
              <a:sym typeface="Montserrat"/>
            </a:endParaRPr>
          </a:p>
        </p:txBody>
      </p:sp>
      <p:sp>
        <p:nvSpPr>
          <p:cNvPr id="1278" name="Google Shape;1278;g232d8597a2d_4_36"/>
          <p:cNvSpPr txBox="1"/>
          <p:nvPr/>
        </p:nvSpPr>
        <p:spPr>
          <a:xfrm>
            <a:off x="7941800" y="2664075"/>
            <a:ext cx="6534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a:t>
            </a:r>
            <a:r>
              <a:rPr lang="en" sz="1100">
                <a:latin typeface="Montserrat"/>
                <a:ea typeface="Montserrat"/>
                <a:cs typeface="Montserrat"/>
                <a:sym typeface="Montserrat"/>
              </a:rPr>
              <a:t>2</a:t>
            </a:r>
            <a:r>
              <a:rPr lang="en" sz="1100" b="0" i="0" u="none" strike="noStrike" cap="none">
                <a:solidFill>
                  <a:srgbClr val="000000"/>
                </a:solidFill>
                <a:latin typeface="Montserrat"/>
                <a:ea typeface="Montserrat"/>
                <a:cs typeface="Montserrat"/>
                <a:sym typeface="Montserrat"/>
              </a:rPr>
              <a:t>]</a:t>
            </a:r>
            <a:endParaRPr sz="1100" b="0" i="0" u="none" strike="noStrike" cap="none">
              <a:solidFill>
                <a:srgbClr val="000000"/>
              </a:solidFill>
              <a:latin typeface="Montserrat"/>
              <a:ea typeface="Montserrat"/>
              <a:cs typeface="Montserrat"/>
              <a:sym typeface="Montserrat"/>
            </a:endParaRPr>
          </a:p>
        </p:txBody>
      </p:sp>
      <p:sp>
        <p:nvSpPr>
          <p:cNvPr id="1279" name="Google Shape;1279;g232d8597a2d_4_36"/>
          <p:cNvSpPr txBox="1">
            <a:spLocks noGrp="1"/>
          </p:cNvSpPr>
          <p:nvPr>
            <p:ph type="title"/>
          </p:nvPr>
        </p:nvSpPr>
        <p:spPr>
          <a:xfrm>
            <a:off x="5507050" y="444700"/>
            <a:ext cx="2526900" cy="33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200"/>
              <a:t>New Workflow with Git</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g21edae25539_10_4"/>
          <p:cNvSpPr txBox="1">
            <a:spLocks noGrp="1"/>
          </p:cNvSpPr>
          <p:nvPr>
            <p:ph type="title" idx="2"/>
          </p:nvPr>
        </p:nvSpPr>
        <p:spPr>
          <a:xfrm>
            <a:off x="3508587"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5" name="Google Shape;1285;g21edae25539_10_4"/>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286" name="Google Shape;1286;g21edae25539_10_4"/>
          <p:cNvSpPr txBox="1">
            <a:spLocks noGrp="1"/>
          </p:cNvSpPr>
          <p:nvPr>
            <p:ph type="title" idx="4"/>
          </p:nvPr>
        </p:nvSpPr>
        <p:spPr>
          <a:xfrm>
            <a:off x="717900" y="0"/>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Backlog</a:t>
            </a:r>
            <a:endParaRPr/>
          </a:p>
        </p:txBody>
      </p:sp>
      <p:sp>
        <p:nvSpPr>
          <p:cNvPr id="1287" name="Google Shape;1287;g21edae25539_10_4"/>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67</a:t>
            </a:fld>
            <a:endParaRPr/>
          </a:p>
        </p:txBody>
      </p:sp>
      <p:pic>
        <p:nvPicPr>
          <p:cNvPr id="1288" name="Google Shape;1288;g21edae25539_10_4"/>
          <p:cNvPicPr preferRelativeResize="0"/>
          <p:nvPr/>
        </p:nvPicPr>
        <p:blipFill>
          <a:blip r:embed="rId3">
            <a:alphaModFix/>
          </a:blip>
          <a:stretch>
            <a:fillRect/>
          </a:stretch>
        </p:blipFill>
        <p:spPr>
          <a:xfrm>
            <a:off x="2444099" y="596825"/>
            <a:ext cx="4255798" cy="4273774"/>
          </a:xfrm>
          <a:prstGeom prst="rect">
            <a:avLst/>
          </a:prstGeom>
          <a:noFill/>
          <a:ln>
            <a:noFill/>
          </a:ln>
        </p:spPr>
      </p:pic>
      <p:sp>
        <p:nvSpPr>
          <p:cNvPr id="1289" name="Google Shape;1289;g21edae25539_10_4"/>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g230fee6dae0_1_91"/>
          <p:cNvSpPr txBox="1">
            <a:spLocks noGrp="1"/>
          </p:cNvSpPr>
          <p:nvPr>
            <p:ph type="title"/>
          </p:nvPr>
        </p:nvSpPr>
        <p:spPr>
          <a:xfrm>
            <a:off x="717900" y="203600"/>
            <a:ext cx="7708200" cy="647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Architecture</a:t>
            </a:r>
            <a:endParaRPr/>
          </a:p>
        </p:txBody>
      </p:sp>
      <p:sp>
        <p:nvSpPr>
          <p:cNvPr id="1295" name="Google Shape;1295;g230fee6dae0_1_9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68</a:t>
            </a:fld>
            <a:endParaRPr/>
          </a:p>
        </p:txBody>
      </p:sp>
      <p:sp>
        <p:nvSpPr>
          <p:cNvPr id="1296" name="Google Shape;1296;g230fee6dae0_1_9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pic>
        <p:nvPicPr>
          <p:cNvPr id="1297" name="Google Shape;1297;g230fee6dae0_1_91"/>
          <p:cNvPicPr preferRelativeResize="0"/>
          <p:nvPr/>
        </p:nvPicPr>
        <p:blipFill rotWithShape="1">
          <a:blip r:embed="rId3">
            <a:alphaModFix/>
          </a:blip>
          <a:srcRect/>
          <a:stretch/>
        </p:blipFill>
        <p:spPr>
          <a:xfrm>
            <a:off x="2138600" y="2891200"/>
            <a:ext cx="6034499" cy="1748400"/>
          </a:xfrm>
          <a:prstGeom prst="rect">
            <a:avLst/>
          </a:prstGeom>
          <a:noFill/>
          <a:ln>
            <a:noFill/>
          </a:ln>
        </p:spPr>
      </p:pic>
      <p:sp>
        <p:nvSpPr>
          <p:cNvPr id="1298" name="Google Shape;1298;g230fee6dae0_1_91"/>
          <p:cNvSpPr txBox="1"/>
          <p:nvPr/>
        </p:nvSpPr>
        <p:spPr>
          <a:xfrm>
            <a:off x="502525" y="1369750"/>
            <a:ext cx="1127100" cy="384900"/>
          </a:xfrm>
          <a:prstGeom prst="rect">
            <a:avLst/>
          </a:prstGeom>
          <a:solidFill>
            <a:srgbClr val="85858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AS-IS</a:t>
            </a:r>
            <a:endParaRPr b="1">
              <a:solidFill>
                <a:schemeClr val="lt1"/>
              </a:solidFill>
              <a:latin typeface="Montserrat"/>
              <a:ea typeface="Montserrat"/>
              <a:cs typeface="Montserrat"/>
              <a:sym typeface="Montserrat"/>
            </a:endParaRPr>
          </a:p>
        </p:txBody>
      </p:sp>
      <p:sp>
        <p:nvSpPr>
          <p:cNvPr id="1299" name="Google Shape;1299;g230fee6dae0_1_91"/>
          <p:cNvSpPr txBox="1"/>
          <p:nvPr/>
        </p:nvSpPr>
        <p:spPr>
          <a:xfrm>
            <a:off x="2500500" y="68832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[1]</a:t>
            </a:r>
            <a:endParaRPr sz="900">
              <a:latin typeface="Montserrat"/>
              <a:ea typeface="Montserrat"/>
              <a:cs typeface="Montserrat"/>
              <a:sym typeface="Montserrat"/>
            </a:endParaRPr>
          </a:p>
        </p:txBody>
      </p:sp>
      <p:sp>
        <p:nvSpPr>
          <p:cNvPr id="1300" name="Google Shape;1300;g230fee6dae0_1_91"/>
          <p:cNvSpPr txBox="1"/>
          <p:nvPr/>
        </p:nvSpPr>
        <p:spPr>
          <a:xfrm>
            <a:off x="3741125" y="851300"/>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[2]</a:t>
            </a:r>
            <a:endParaRPr sz="900">
              <a:latin typeface="Montserrat"/>
              <a:ea typeface="Montserrat"/>
              <a:cs typeface="Montserrat"/>
              <a:sym typeface="Montserrat"/>
            </a:endParaRPr>
          </a:p>
        </p:txBody>
      </p:sp>
      <p:sp>
        <p:nvSpPr>
          <p:cNvPr id="1301" name="Google Shape;1301;g230fee6dae0_1_91"/>
          <p:cNvSpPr txBox="1"/>
          <p:nvPr/>
        </p:nvSpPr>
        <p:spPr>
          <a:xfrm>
            <a:off x="5017925" y="79597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[3]</a:t>
            </a:r>
            <a:endParaRPr sz="900">
              <a:latin typeface="Montserrat"/>
              <a:ea typeface="Montserrat"/>
              <a:cs typeface="Montserrat"/>
              <a:sym typeface="Montserrat"/>
            </a:endParaRPr>
          </a:p>
        </p:txBody>
      </p:sp>
      <p:sp>
        <p:nvSpPr>
          <p:cNvPr id="1302" name="Google Shape;1302;g230fee6dae0_1_91"/>
          <p:cNvSpPr txBox="1"/>
          <p:nvPr/>
        </p:nvSpPr>
        <p:spPr>
          <a:xfrm>
            <a:off x="6306675" y="908950"/>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[4]</a:t>
            </a:r>
            <a:endParaRPr sz="900">
              <a:latin typeface="Montserrat"/>
              <a:ea typeface="Montserrat"/>
              <a:cs typeface="Montserrat"/>
              <a:sym typeface="Montserrat"/>
            </a:endParaRPr>
          </a:p>
        </p:txBody>
      </p:sp>
      <p:sp>
        <p:nvSpPr>
          <p:cNvPr id="1303" name="Google Shape;1303;g230fee6dae0_1_91"/>
          <p:cNvSpPr txBox="1"/>
          <p:nvPr/>
        </p:nvSpPr>
        <p:spPr>
          <a:xfrm>
            <a:off x="6255725" y="312842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[4]</a:t>
            </a:r>
            <a:endParaRPr sz="900">
              <a:latin typeface="Montserrat"/>
              <a:ea typeface="Montserrat"/>
              <a:cs typeface="Montserrat"/>
              <a:sym typeface="Montserrat"/>
            </a:endParaRPr>
          </a:p>
        </p:txBody>
      </p:sp>
      <p:sp>
        <p:nvSpPr>
          <p:cNvPr id="1304" name="Google Shape;1304;g230fee6dae0_1_91"/>
          <p:cNvSpPr txBox="1"/>
          <p:nvPr/>
        </p:nvSpPr>
        <p:spPr>
          <a:xfrm>
            <a:off x="7415750" y="79597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[5]</a:t>
            </a:r>
            <a:endParaRPr sz="900">
              <a:latin typeface="Montserrat"/>
              <a:ea typeface="Montserrat"/>
              <a:cs typeface="Montserrat"/>
              <a:sym typeface="Montserrat"/>
            </a:endParaRPr>
          </a:p>
        </p:txBody>
      </p:sp>
      <p:sp>
        <p:nvSpPr>
          <p:cNvPr id="1305" name="Google Shape;1305;g230fee6dae0_1_91"/>
          <p:cNvSpPr txBox="1"/>
          <p:nvPr/>
        </p:nvSpPr>
        <p:spPr>
          <a:xfrm>
            <a:off x="7367900" y="2951000"/>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[5]</a:t>
            </a:r>
            <a:endParaRPr sz="900">
              <a:latin typeface="Montserrat"/>
              <a:ea typeface="Montserrat"/>
              <a:cs typeface="Montserrat"/>
              <a:sym typeface="Montserrat"/>
            </a:endParaRPr>
          </a:p>
        </p:txBody>
      </p:sp>
      <p:sp>
        <p:nvSpPr>
          <p:cNvPr id="1306" name="Google Shape;1306;g230fee6dae0_1_91"/>
          <p:cNvSpPr txBox="1"/>
          <p:nvPr/>
        </p:nvSpPr>
        <p:spPr>
          <a:xfrm>
            <a:off x="4967925" y="2951000"/>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[3]</a:t>
            </a:r>
            <a:endParaRPr sz="900">
              <a:latin typeface="Montserrat"/>
              <a:ea typeface="Montserrat"/>
              <a:cs typeface="Montserrat"/>
              <a:sym typeface="Montserrat"/>
            </a:endParaRPr>
          </a:p>
        </p:txBody>
      </p:sp>
      <p:sp>
        <p:nvSpPr>
          <p:cNvPr id="1307" name="Google Shape;1307;g230fee6dae0_1_91"/>
          <p:cNvSpPr txBox="1"/>
          <p:nvPr/>
        </p:nvSpPr>
        <p:spPr>
          <a:xfrm>
            <a:off x="2560300" y="280532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[6]</a:t>
            </a:r>
            <a:endParaRPr sz="900">
              <a:latin typeface="Montserrat"/>
              <a:ea typeface="Montserrat"/>
              <a:cs typeface="Montserrat"/>
              <a:sym typeface="Montserrat"/>
            </a:endParaRPr>
          </a:p>
        </p:txBody>
      </p:sp>
      <p:sp>
        <p:nvSpPr>
          <p:cNvPr id="1308" name="Google Shape;1308;g230fee6dae0_1_91"/>
          <p:cNvSpPr txBox="1"/>
          <p:nvPr/>
        </p:nvSpPr>
        <p:spPr>
          <a:xfrm>
            <a:off x="3764113" y="2805325"/>
            <a:ext cx="442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[7]</a:t>
            </a:r>
            <a:endParaRPr sz="900">
              <a:latin typeface="Montserrat"/>
              <a:ea typeface="Montserrat"/>
              <a:cs typeface="Montserrat"/>
              <a:sym typeface="Montserrat"/>
            </a:endParaRPr>
          </a:p>
        </p:txBody>
      </p:sp>
      <p:sp>
        <p:nvSpPr>
          <p:cNvPr id="1309" name="Google Shape;1309;g230fee6dae0_1_91"/>
          <p:cNvSpPr txBox="1"/>
          <p:nvPr/>
        </p:nvSpPr>
        <p:spPr>
          <a:xfrm>
            <a:off x="-49875" y="4639600"/>
            <a:ext cx="501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Repository Image source:  </a:t>
            </a:r>
            <a:r>
              <a:rPr lang="en" sz="600">
                <a:solidFill>
                  <a:schemeClr val="dk1"/>
                </a:solidFill>
                <a:latin typeface="Montserrat"/>
                <a:ea typeface="Montserrat"/>
                <a:cs typeface="Montserrat"/>
                <a:sym typeface="Montserrat"/>
              </a:rPr>
              <a:t>https://www.flaticon.com/free-icon/data-center_8894889</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[2] SVN Image source: </a:t>
            </a:r>
            <a:r>
              <a:rPr lang="en" sz="600">
                <a:solidFill>
                  <a:schemeClr val="dk1"/>
                </a:solidFill>
                <a:latin typeface="Montserrat"/>
                <a:ea typeface="Montserrat"/>
                <a:cs typeface="Montserrat"/>
                <a:sym typeface="Montserrat"/>
              </a:rPr>
              <a:t>https://www.logo.wine/logo/Apache_Subversion</a:t>
            </a:r>
            <a:endParaRPr sz="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[4] Jenkins Image source: https://dwglogo.com/jenkins/</a:t>
            </a:r>
            <a:endParaRPr sz="60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[6] AWS CodeCommint image source:  https://www.plutora.com/ci-cd-tools/version-control-tools/aws-codecommit</a:t>
            </a:r>
            <a:endParaRPr sz="600">
              <a:solidFill>
                <a:schemeClr val="dk1"/>
              </a:solidFill>
              <a:latin typeface="Montserrat"/>
              <a:ea typeface="Montserrat"/>
              <a:cs typeface="Montserrat"/>
              <a:sym typeface="Montserrat"/>
            </a:endParaRPr>
          </a:p>
        </p:txBody>
      </p:sp>
      <p:sp>
        <p:nvSpPr>
          <p:cNvPr id="1310" name="Google Shape;1310;g230fee6dae0_1_91"/>
          <p:cNvSpPr txBox="1"/>
          <p:nvPr/>
        </p:nvSpPr>
        <p:spPr>
          <a:xfrm>
            <a:off x="4491150" y="4685800"/>
            <a:ext cx="445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[3]VS Code Image source: https://commons.wikimedia.org/wiki/File:Visual_Studio_Code_1.35_icon.svg</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[5] AWS Image source: https://logos-world.net/amazon-web-services-logo/</a:t>
            </a:r>
            <a:endParaRPr sz="600">
              <a:latin typeface="Montserrat"/>
              <a:ea typeface="Montserrat"/>
              <a:cs typeface="Montserrat"/>
              <a:sym typeface="Montserrat"/>
            </a:endParaRPr>
          </a:p>
          <a:p>
            <a:pPr marL="0" lvl="0" indent="0" algn="l" rtl="0">
              <a:spcBef>
                <a:spcPts val="0"/>
              </a:spcBef>
              <a:spcAft>
                <a:spcPts val="0"/>
              </a:spcAft>
              <a:buNone/>
            </a:pPr>
            <a:r>
              <a:rPr lang="en" sz="600">
                <a:latin typeface="Montserrat"/>
                <a:ea typeface="Montserrat"/>
                <a:cs typeface="Montserrat"/>
                <a:sym typeface="Montserrat"/>
              </a:rPr>
              <a:t>[7]Git Image Source : https://git-scm.com/downloads/logos</a:t>
            </a:r>
            <a:endParaRPr sz="600">
              <a:latin typeface="Montserrat"/>
              <a:ea typeface="Montserrat"/>
              <a:cs typeface="Montserrat"/>
              <a:sym typeface="Montserrat"/>
            </a:endParaRPr>
          </a:p>
        </p:txBody>
      </p:sp>
      <p:sp>
        <p:nvSpPr>
          <p:cNvPr id="1311" name="Google Shape;1311;g230fee6dae0_1_91"/>
          <p:cNvSpPr txBox="1"/>
          <p:nvPr/>
        </p:nvSpPr>
        <p:spPr>
          <a:xfrm>
            <a:off x="466525" y="3451525"/>
            <a:ext cx="1199100" cy="384900"/>
          </a:xfrm>
          <a:prstGeom prst="rect">
            <a:avLst/>
          </a:prstGeom>
          <a:solidFill>
            <a:srgbClr val="858585"/>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TO-BE</a:t>
            </a:r>
            <a:endParaRPr b="1">
              <a:solidFill>
                <a:schemeClr val="lt1"/>
              </a:solidFill>
              <a:latin typeface="Montserrat"/>
              <a:ea typeface="Montserrat"/>
              <a:cs typeface="Montserrat"/>
              <a:sym typeface="Montserrat"/>
            </a:endParaRPr>
          </a:p>
        </p:txBody>
      </p:sp>
      <p:pic>
        <p:nvPicPr>
          <p:cNvPr id="1312" name="Google Shape;1312;g230fee6dae0_1_91"/>
          <p:cNvPicPr preferRelativeResize="0"/>
          <p:nvPr/>
        </p:nvPicPr>
        <p:blipFill rotWithShape="1">
          <a:blip r:embed="rId4">
            <a:alphaModFix/>
          </a:blip>
          <a:srcRect t="25250" b="4077"/>
          <a:stretch/>
        </p:blipFill>
        <p:spPr>
          <a:xfrm>
            <a:off x="2159250" y="1049100"/>
            <a:ext cx="5993201" cy="1718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21d39a07240_0_17"/>
          <p:cNvSpPr txBox="1">
            <a:spLocks noGrp="1"/>
          </p:cNvSpPr>
          <p:nvPr>
            <p:ph type="subTitle" idx="1"/>
          </p:nvPr>
        </p:nvSpPr>
        <p:spPr>
          <a:xfrm>
            <a:off x="378150" y="918200"/>
            <a:ext cx="8416200" cy="2147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n" sz="1300" b="1"/>
              <a:t>Mitigation Plan </a:t>
            </a:r>
            <a:r>
              <a:rPr lang="en" sz="1300"/>
              <a:t>(proactive measures to minimize the risk)</a:t>
            </a:r>
            <a:r>
              <a:rPr lang="en" sz="1300" b="1"/>
              <a:t>:</a:t>
            </a:r>
            <a:endParaRPr sz="1100" b="1"/>
          </a:p>
          <a:p>
            <a:pPr marL="457200" lvl="0" indent="-330200" algn="just" rtl="0">
              <a:lnSpc>
                <a:spcPct val="115000"/>
              </a:lnSpc>
              <a:spcBef>
                <a:spcPts val="1000"/>
              </a:spcBef>
              <a:spcAft>
                <a:spcPts val="0"/>
              </a:spcAft>
              <a:buClr>
                <a:schemeClr val="dk1"/>
              </a:buClr>
              <a:buSzPts val="1200"/>
              <a:buChar char="●"/>
            </a:pPr>
            <a:r>
              <a:rPr lang="en" sz="1200"/>
              <a:t>Establish and implement a written data breach response policy.</a:t>
            </a:r>
            <a:endParaRPr sz="1200"/>
          </a:p>
          <a:p>
            <a:pPr marL="457200" lvl="0" indent="-330200" algn="just" rtl="0">
              <a:lnSpc>
                <a:spcPct val="115000"/>
              </a:lnSpc>
              <a:spcBef>
                <a:spcPts val="0"/>
              </a:spcBef>
              <a:spcAft>
                <a:spcPts val="0"/>
              </a:spcAft>
              <a:buClr>
                <a:schemeClr val="dk1"/>
              </a:buClr>
              <a:buSzPts val="1200"/>
              <a:buChar char="●"/>
            </a:pPr>
            <a:r>
              <a:rPr lang="en" sz="1200"/>
              <a:t>Provide frequent privacy and security awareness trainings, and conduct regular simulated attacks to test effectiveness of those trainings  </a:t>
            </a:r>
            <a:r>
              <a:rPr lang="en" sz="1200" baseline="30000"/>
              <a:t>[1]</a:t>
            </a:r>
            <a:endParaRPr sz="1200"/>
          </a:p>
          <a:p>
            <a:pPr marL="457200" lvl="0" indent="-330200" algn="just" rtl="0">
              <a:lnSpc>
                <a:spcPct val="115000"/>
              </a:lnSpc>
              <a:spcBef>
                <a:spcPts val="0"/>
              </a:spcBef>
              <a:spcAft>
                <a:spcPts val="0"/>
              </a:spcAft>
              <a:buClr>
                <a:schemeClr val="dk1"/>
              </a:buClr>
              <a:buSzPts val="1200"/>
              <a:buChar char="●"/>
            </a:pPr>
            <a:r>
              <a:rPr lang="en" sz="1200"/>
              <a:t>Conduct regular security audits to identify and address any potential weaknesses or misconfigurations  </a:t>
            </a:r>
            <a:r>
              <a:rPr lang="en" sz="1200" baseline="30000"/>
              <a:t>[1]</a:t>
            </a:r>
            <a:endParaRPr sz="1200"/>
          </a:p>
          <a:p>
            <a:pPr marL="457200" lvl="0" indent="-330200" algn="just" rtl="0">
              <a:lnSpc>
                <a:spcPct val="115000"/>
              </a:lnSpc>
              <a:spcBef>
                <a:spcPts val="0"/>
              </a:spcBef>
              <a:spcAft>
                <a:spcPts val="0"/>
              </a:spcAft>
              <a:buClr>
                <a:schemeClr val="dk1"/>
              </a:buClr>
              <a:buSzPts val="1200"/>
              <a:buChar char="●"/>
            </a:pPr>
            <a:r>
              <a:rPr lang="en" sz="1200"/>
              <a:t>Review information systems and data and identify where trade secrets, PII, and other sensitive information reside  </a:t>
            </a:r>
            <a:r>
              <a:rPr lang="en" sz="1200" baseline="30000"/>
              <a:t>[1]</a:t>
            </a:r>
            <a:endParaRPr sz="1200"/>
          </a:p>
          <a:p>
            <a:pPr marL="457200" lvl="0" indent="-330200" algn="just" rtl="0">
              <a:lnSpc>
                <a:spcPct val="115000"/>
              </a:lnSpc>
              <a:spcBef>
                <a:spcPts val="0"/>
              </a:spcBef>
              <a:spcAft>
                <a:spcPts val="0"/>
              </a:spcAft>
              <a:buClr>
                <a:schemeClr val="dk1"/>
              </a:buClr>
              <a:buSzPts val="1200"/>
              <a:buChar char="●"/>
            </a:pPr>
            <a:r>
              <a:rPr lang="en" sz="1200"/>
              <a:t>Stay up-to-date with the latest security patches and updates </a:t>
            </a:r>
            <a:r>
              <a:rPr lang="en" sz="1200" baseline="30000"/>
              <a:t>[1]</a:t>
            </a:r>
            <a:endParaRPr sz="1200" baseline="30000"/>
          </a:p>
          <a:p>
            <a:pPr marL="0" lvl="0" indent="0" algn="just" rtl="0">
              <a:lnSpc>
                <a:spcPct val="115000"/>
              </a:lnSpc>
              <a:spcBef>
                <a:spcPts val="0"/>
              </a:spcBef>
              <a:spcAft>
                <a:spcPts val="0"/>
              </a:spcAft>
              <a:buNone/>
            </a:pPr>
            <a:endParaRPr sz="1100"/>
          </a:p>
          <a:p>
            <a:pPr marL="0" lvl="0" indent="0" algn="just" rtl="0">
              <a:lnSpc>
                <a:spcPct val="115000"/>
              </a:lnSpc>
              <a:spcBef>
                <a:spcPts val="0"/>
              </a:spcBef>
              <a:spcAft>
                <a:spcPts val="0"/>
              </a:spcAft>
              <a:buNone/>
            </a:pPr>
            <a:endParaRPr sz="1200"/>
          </a:p>
        </p:txBody>
      </p:sp>
      <p:sp>
        <p:nvSpPr>
          <p:cNvPr id="1318" name="Google Shape;1318;g21d39a07240_0_17"/>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69</a:t>
            </a:fld>
            <a:endParaRPr/>
          </a:p>
        </p:txBody>
      </p:sp>
      <p:sp>
        <p:nvSpPr>
          <p:cNvPr id="1319" name="Google Shape;1319;g21d39a07240_0_17"/>
          <p:cNvSpPr txBox="1">
            <a:spLocks noGrp="1"/>
          </p:cNvSpPr>
          <p:nvPr>
            <p:ph type="title" idx="4294967295"/>
          </p:nvPr>
        </p:nvSpPr>
        <p:spPr>
          <a:xfrm>
            <a:off x="576450" y="278700"/>
            <a:ext cx="79911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666666"/>
                </a:solidFill>
              </a:rPr>
              <a:t>Data Breach Disaster &amp;</a:t>
            </a:r>
            <a:r>
              <a:rPr lang="en">
                <a:solidFill>
                  <a:schemeClr val="accent1"/>
                </a:solidFill>
              </a:rPr>
              <a:t> Contingency Plan</a:t>
            </a:r>
            <a:endParaRPr>
              <a:solidFill>
                <a:schemeClr val="accent1"/>
              </a:solidFill>
            </a:endParaRPr>
          </a:p>
        </p:txBody>
      </p:sp>
      <p:sp>
        <p:nvSpPr>
          <p:cNvPr id="1320" name="Google Shape;1320;g21d39a07240_0_17"/>
          <p:cNvSpPr txBox="1"/>
          <p:nvPr/>
        </p:nvSpPr>
        <p:spPr>
          <a:xfrm>
            <a:off x="0" y="4871750"/>
            <a:ext cx="9144000" cy="92400"/>
          </a:xfrm>
          <a:prstGeom prst="rect">
            <a:avLst/>
          </a:prstGeom>
          <a:noFill/>
          <a:ln>
            <a:noFill/>
          </a:ln>
        </p:spPr>
        <p:txBody>
          <a:bodyPr spcFirstLastPara="1" wrap="square" lIns="91425" tIns="0" rIns="91425" bIns="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600" b="0" i="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1</a:t>
            </a:r>
            <a:r>
              <a:rPr lang="en" sz="600" b="0" i="0" u="none" strike="noStrike" cap="none">
                <a:solidFill>
                  <a:schemeClr val="dk1"/>
                </a:solidFill>
                <a:latin typeface="Montserrat"/>
                <a:ea typeface="Montserrat"/>
                <a:cs typeface="Montserrat"/>
                <a:sym typeface="Montserrat"/>
              </a:rPr>
              <a:t>] Blit, R. (2022, May 31). GitHub Security Best Practices Your Team Should Be Following. Retrieved from https://www.legitsecurity.com/blog/github-security-best-practices-your-team-should-be-following</a:t>
            </a:r>
            <a:endParaRPr sz="600" b="0" i="0" u="none" strike="noStrike" cap="none">
              <a:solidFill>
                <a:schemeClr val="dk1"/>
              </a:solidFill>
              <a:latin typeface="Montserrat"/>
              <a:ea typeface="Montserrat"/>
              <a:cs typeface="Montserrat"/>
              <a:sym typeface="Montserrat"/>
            </a:endParaRPr>
          </a:p>
        </p:txBody>
      </p:sp>
      <p:sp>
        <p:nvSpPr>
          <p:cNvPr id="1321" name="Google Shape;1321;g21d39a07240_0_17"/>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32d8597a2d_4_28"/>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100">
                <a:solidFill>
                  <a:schemeClr val="dk1"/>
                </a:solidFill>
              </a:rPr>
              <a:t>Using a DVS (Git) is </a:t>
            </a:r>
            <a:r>
              <a:rPr lang="en" sz="1100" u="sng">
                <a:solidFill>
                  <a:schemeClr val="dk1"/>
                </a:solidFill>
              </a:rPr>
              <a:t>better</a:t>
            </a:r>
            <a:r>
              <a:rPr lang="en" sz="1100">
                <a:solidFill>
                  <a:schemeClr val="dk1"/>
                </a:solidFill>
              </a:rPr>
              <a:t> than a CVS (Apache Subversion) in terms of collaboration among developers and in terms of cost due to the following reasons:</a:t>
            </a:r>
            <a:endParaRPr sz="1100">
              <a:solidFill>
                <a:schemeClr val="dk1"/>
              </a:solidFill>
            </a:endParaRPr>
          </a:p>
          <a:p>
            <a:pPr marL="0" lvl="0" indent="0" algn="l" rtl="0">
              <a:lnSpc>
                <a:spcPct val="100000"/>
              </a:lnSpc>
              <a:spcBef>
                <a:spcPts val="0"/>
              </a:spcBef>
              <a:spcAft>
                <a:spcPts val="0"/>
              </a:spcAft>
              <a:buSzPts val="1400"/>
              <a:buNone/>
            </a:pPr>
            <a:endParaRPr sz="1100">
              <a:solidFill>
                <a:schemeClr val="dk1"/>
              </a:solidFill>
            </a:endParaRPr>
          </a:p>
          <a:p>
            <a:pPr marL="0" lvl="0" indent="0" algn="just" rtl="0">
              <a:lnSpc>
                <a:spcPct val="100000"/>
              </a:lnSpc>
              <a:spcBef>
                <a:spcPts val="0"/>
              </a:spcBef>
              <a:spcAft>
                <a:spcPts val="0"/>
              </a:spcAft>
              <a:buSzPts val="1400"/>
              <a:buNone/>
            </a:pPr>
            <a:r>
              <a:rPr lang="en" sz="1100" b="1" i="1">
                <a:solidFill>
                  <a:schemeClr val="dk1"/>
                </a:solidFill>
              </a:rPr>
              <a:t>Distributed Version Control: </a:t>
            </a:r>
            <a:r>
              <a:rPr lang="en" sz="1100">
                <a:solidFill>
                  <a:schemeClr val="dk1"/>
                </a:solidFill>
              </a:rPr>
              <a:t>Git, even with a steeper learning curve, will work to enable us to manage our code more efficiently, collaborate and deliver software updates on schedule for our organization’s work altogether in delivering a valuable product.  With a DVS, we could ideally cut  the average time it takes to release a major product from</a:t>
            </a:r>
            <a:r>
              <a:rPr lang="en" sz="1100" b="1">
                <a:solidFill>
                  <a:schemeClr val="dk1"/>
                </a:solidFill>
              </a:rPr>
              <a:t> 4 months with SVN  to 1 month with Git</a:t>
            </a:r>
            <a:r>
              <a:rPr lang="en" sz="1100">
                <a:solidFill>
                  <a:schemeClr val="dk1"/>
                </a:solidFill>
              </a:rPr>
              <a:t>. [1]</a:t>
            </a:r>
            <a:br>
              <a:rPr lang="en" sz="1100">
                <a:solidFill>
                  <a:schemeClr val="dk1"/>
                </a:solidFill>
              </a:rPr>
            </a:br>
            <a:endParaRPr sz="1100">
              <a:solidFill>
                <a:schemeClr val="dk1"/>
              </a:solidFill>
            </a:endParaRPr>
          </a:p>
          <a:p>
            <a:pPr marL="0" lvl="0" indent="0" algn="just" rtl="0">
              <a:lnSpc>
                <a:spcPct val="100000"/>
              </a:lnSpc>
              <a:spcBef>
                <a:spcPts val="0"/>
              </a:spcBef>
              <a:spcAft>
                <a:spcPts val="0"/>
              </a:spcAft>
              <a:buSzPts val="1400"/>
              <a:buNone/>
            </a:pPr>
            <a:r>
              <a:rPr lang="en" sz="1100" b="1" i="1">
                <a:solidFill>
                  <a:schemeClr val="dk1"/>
                </a:solidFill>
              </a:rPr>
              <a:t>Collaboration: </a:t>
            </a:r>
            <a:r>
              <a:rPr lang="en" sz="1100">
                <a:solidFill>
                  <a:schemeClr val="dk1"/>
                </a:solidFill>
              </a:rPr>
              <a:t>We hope to see real benefits in its ability for developers to work offline, and allowing for each developer to work on their own piece of code to be staged for merge will enhance productivity and reduce conflict between team members. </a:t>
            </a:r>
            <a:endParaRPr sz="1100">
              <a:solidFill>
                <a:schemeClr val="dk1"/>
              </a:solidFill>
            </a:endParaRPr>
          </a:p>
          <a:p>
            <a:pPr marL="0" lvl="0" indent="0" algn="just" rtl="0">
              <a:lnSpc>
                <a:spcPct val="100000"/>
              </a:lnSpc>
              <a:spcBef>
                <a:spcPts val="0"/>
              </a:spcBef>
              <a:spcAft>
                <a:spcPts val="0"/>
              </a:spcAft>
              <a:buSzPts val="1400"/>
              <a:buNone/>
            </a:pPr>
            <a:endParaRPr sz="1100">
              <a:solidFill>
                <a:schemeClr val="dk1"/>
              </a:solidFill>
            </a:endParaRPr>
          </a:p>
          <a:p>
            <a:pPr marL="0" lvl="0" indent="0" algn="just" rtl="0">
              <a:lnSpc>
                <a:spcPct val="100000"/>
              </a:lnSpc>
              <a:spcBef>
                <a:spcPts val="0"/>
              </a:spcBef>
              <a:spcAft>
                <a:spcPts val="0"/>
              </a:spcAft>
              <a:buSzPts val="1400"/>
              <a:buNone/>
            </a:pPr>
            <a:r>
              <a:rPr lang="en" sz="1100" b="1" i="1">
                <a:solidFill>
                  <a:schemeClr val="dk1"/>
                </a:solidFill>
              </a:rPr>
              <a:t>Branch protection: </a:t>
            </a:r>
            <a:r>
              <a:rPr lang="en" sz="1100">
                <a:solidFill>
                  <a:schemeClr val="dk1"/>
                </a:solidFill>
              </a:rPr>
              <a:t>A distributed version control model will help to eliminate the single point of failure, and will allow our work to continue unimpeded in the case of downtime. </a:t>
            </a:r>
            <a:endParaRPr sz="1100">
              <a:solidFill>
                <a:schemeClr val="dk1"/>
              </a:solidFill>
            </a:endParaRPr>
          </a:p>
          <a:p>
            <a:pPr marL="0" lvl="0" indent="0" algn="just" rtl="0">
              <a:lnSpc>
                <a:spcPct val="100000"/>
              </a:lnSpc>
              <a:spcBef>
                <a:spcPts val="0"/>
              </a:spcBef>
              <a:spcAft>
                <a:spcPts val="0"/>
              </a:spcAft>
              <a:buSzPts val="1400"/>
              <a:buNone/>
            </a:pPr>
            <a:endParaRPr sz="1100">
              <a:solidFill>
                <a:schemeClr val="dk1"/>
              </a:solidFill>
            </a:endParaRPr>
          </a:p>
          <a:p>
            <a:pPr marL="0" lvl="0" indent="0" algn="just" rtl="0">
              <a:lnSpc>
                <a:spcPct val="100000"/>
              </a:lnSpc>
              <a:spcBef>
                <a:spcPts val="0"/>
              </a:spcBef>
              <a:spcAft>
                <a:spcPts val="0"/>
              </a:spcAft>
              <a:buSzPts val="1400"/>
              <a:buNone/>
            </a:pPr>
            <a:r>
              <a:rPr lang="en" sz="1100" b="1" i="1">
                <a:solidFill>
                  <a:schemeClr val="dk1"/>
                </a:solidFill>
              </a:rPr>
              <a:t>Cost: </a:t>
            </a:r>
            <a:r>
              <a:rPr lang="en" sz="1100">
                <a:solidFill>
                  <a:schemeClr val="dk1"/>
                </a:solidFill>
              </a:rPr>
              <a:t>Based on our cost analysis, It would be more cost-effective to migrate our workflow to Git by at least 30% more than attempting to modify SVN to behave like a DVS. Using </a:t>
            </a:r>
            <a:r>
              <a:rPr lang="en" sz="1100" b="1">
                <a:solidFill>
                  <a:schemeClr val="dk1"/>
                </a:solidFill>
              </a:rPr>
              <a:t>SvnX </a:t>
            </a:r>
            <a:r>
              <a:rPr lang="en" sz="1100">
                <a:solidFill>
                  <a:schemeClr val="dk1"/>
                </a:solidFill>
              </a:rPr>
              <a:t>as an SVN client to view revision history has cost an average of $2,747.00 per employee per year to train them on SVN, especially as our headcount increases. SVN does not have a main support team, so we must higher consultants. [2]</a:t>
            </a:r>
            <a:endParaRPr sz="1100">
              <a:solidFill>
                <a:schemeClr val="dk1"/>
              </a:solidFill>
            </a:endParaRPr>
          </a:p>
          <a:p>
            <a:pPr marL="0" lvl="0" indent="0" algn="just" rtl="0">
              <a:lnSpc>
                <a:spcPct val="100000"/>
              </a:lnSpc>
              <a:spcBef>
                <a:spcPts val="0"/>
              </a:spcBef>
              <a:spcAft>
                <a:spcPts val="0"/>
              </a:spcAft>
              <a:buSzPts val="1400"/>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SzPts val="1400"/>
              <a:buNone/>
            </a:pPr>
            <a:endParaRPr sz="13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a:solidFill>
                <a:schemeClr val="dk1"/>
              </a:solidFill>
            </a:endParaRPr>
          </a:p>
          <a:p>
            <a:pPr marL="0" lvl="0" indent="0" algn="l" rtl="0">
              <a:lnSpc>
                <a:spcPct val="100000"/>
              </a:lnSpc>
              <a:spcBef>
                <a:spcPts val="0"/>
              </a:spcBef>
              <a:spcAft>
                <a:spcPts val="0"/>
              </a:spcAft>
              <a:buSzPts val="1400"/>
              <a:buNone/>
            </a:pPr>
            <a:endParaRPr sz="1400" i="1">
              <a:solidFill>
                <a:schemeClr val="dk1"/>
              </a:solidFill>
            </a:endParaRPr>
          </a:p>
          <a:p>
            <a:pPr marL="0" lvl="0" indent="0" algn="l" rtl="0">
              <a:lnSpc>
                <a:spcPct val="100000"/>
              </a:lnSpc>
              <a:spcBef>
                <a:spcPts val="0"/>
              </a:spcBef>
              <a:spcAft>
                <a:spcPts val="0"/>
              </a:spcAft>
              <a:buSzPts val="1400"/>
              <a:buNone/>
            </a:pPr>
            <a:endParaRPr/>
          </a:p>
        </p:txBody>
      </p:sp>
      <p:sp>
        <p:nvSpPr>
          <p:cNvPr id="328" name="Google Shape;328;g232d8597a2d_4_28"/>
          <p:cNvSpPr txBox="1">
            <a:spLocks noGrp="1"/>
          </p:cNvSpPr>
          <p:nvPr>
            <p:ph type="title"/>
          </p:nvPr>
        </p:nvSpPr>
        <p:spPr>
          <a:xfrm>
            <a:off x="713225" y="384048"/>
            <a:ext cx="77175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Hypothesis</a:t>
            </a:r>
            <a:endParaRPr/>
          </a:p>
        </p:txBody>
      </p:sp>
      <p:sp>
        <p:nvSpPr>
          <p:cNvPr id="329" name="Google Shape;329;g232d8597a2d_4_28"/>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a:t>
            </a:fld>
            <a:endParaRPr/>
          </a:p>
        </p:txBody>
      </p:sp>
      <p:sp>
        <p:nvSpPr>
          <p:cNvPr id="330" name="Google Shape;330;g232d8597a2d_4_2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31" name="Google Shape;331;g232d8597a2d_4_28"/>
          <p:cNvSpPr txBox="1"/>
          <p:nvPr/>
        </p:nvSpPr>
        <p:spPr>
          <a:xfrm>
            <a:off x="498300" y="4568875"/>
            <a:ext cx="802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800"/>
              <a:buFont typeface="Arial"/>
              <a:buNone/>
            </a:pPr>
            <a:r>
              <a:rPr lang="en" sz="600">
                <a:solidFill>
                  <a:schemeClr val="dk1"/>
                </a:solidFill>
                <a:latin typeface="Montserrat"/>
                <a:ea typeface="Montserrat"/>
                <a:cs typeface="Montserrat"/>
                <a:sym typeface="Montserrat"/>
              </a:rPr>
              <a:t>[1] From SVN to Git: how Atlassian made the switch without sacrificing active development. Jonathon Creenaune.  January 3, 2013. Retrieved from: https://www.atlassian.com/blog/git/svn-to-git-how-atlassian-made-the-switch-without-sacrificing-active-development</a:t>
            </a:r>
            <a:endParaRPr sz="600">
              <a:latin typeface="Montserrat"/>
              <a:ea typeface="Montserrat"/>
              <a:cs typeface="Montserrat"/>
              <a:sym typeface="Montserrat"/>
            </a:endParaRPr>
          </a:p>
          <a:p>
            <a:pPr marL="0" lvl="0" indent="0" algn="l" rtl="0">
              <a:spcBef>
                <a:spcPts val="0"/>
              </a:spcBef>
              <a:spcAft>
                <a:spcPts val="0"/>
              </a:spcAft>
              <a:buClr>
                <a:schemeClr val="dk1"/>
              </a:buClr>
              <a:buSzPts val="800"/>
              <a:buFont typeface="Arial"/>
              <a:buNone/>
            </a:pPr>
            <a:r>
              <a:rPr lang="en" sz="600">
                <a:solidFill>
                  <a:schemeClr val="dk1"/>
                </a:solidFill>
                <a:latin typeface="Montserrat"/>
                <a:ea typeface="Montserrat"/>
                <a:cs typeface="Montserrat"/>
                <a:sym typeface="Montserrat"/>
              </a:rPr>
              <a:t>[2] ATD Report Releases 2016 State of the Industry. Retrieved from: https://www.td.org/insights/atd-releases-2016-state-of-the-industry-report</a:t>
            </a:r>
            <a:endParaRPr sz="600">
              <a:latin typeface="Montserrat"/>
              <a:ea typeface="Montserrat"/>
              <a:cs typeface="Montserrat"/>
              <a:sym typeface="Montserra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g238e75d7b11_4_11"/>
          <p:cNvSpPr txBox="1">
            <a:spLocks noGrp="1"/>
          </p:cNvSpPr>
          <p:nvPr>
            <p:ph type="title" idx="2"/>
          </p:nvPr>
        </p:nvSpPr>
        <p:spPr>
          <a:xfrm>
            <a:off x="24025" y="1654800"/>
            <a:ext cx="1571400" cy="10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endParaRPr sz="1400">
              <a:solidFill>
                <a:schemeClr val="dk1"/>
              </a:solidFill>
            </a:endParaRPr>
          </a:p>
          <a:p>
            <a:pPr marL="0" lvl="0" indent="0" algn="ctr" rtl="0">
              <a:lnSpc>
                <a:spcPct val="100000"/>
              </a:lnSpc>
              <a:spcBef>
                <a:spcPts val="0"/>
              </a:spcBef>
              <a:spcAft>
                <a:spcPts val="0"/>
              </a:spcAft>
              <a:buSzPts val="4800"/>
              <a:buNone/>
            </a:pPr>
            <a:endParaRPr sz="1400">
              <a:solidFill>
                <a:schemeClr val="dk1"/>
              </a:solidFill>
            </a:endParaRPr>
          </a:p>
          <a:p>
            <a:pPr marL="0" lvl="0" indent="0" algn="ctr" rtl="0">
              <a:lnSpc>
                <a:spcPct val="100000"/>
              </a:lnSpc>
              <a:spcBef>
                <a:spcPts val="0"/>
              </a:spcBef>
              <a:spcAft>
                <a:spcPts val="0"/>
              </a:spcAft>
              <a:buSzPts val="4800"/>
              <a:buNone/>
            </a:pPr>
            <a:r>
              <a:rPr lang="en" sz="1300">
                <a:solidFill>
                  <a:schemeClr val="dk1"/>
                </a:solidFill>
              </a:rPr>
              <a:t>Cost of Unnecessary Rework Avoided per Year</a:t>
            </a:r>
            <a:endParaRPr sz="1500">
              <a:solidFill>
                <a:schemeClr val="dk1"/>
              </a:solidFill>
            </a:endParaRPr>
          </a:p>
          <a:p>
            <a:pPr marL="0" lvl="0" indent="0" algn="ctr" rtl="0">
              <a:lnSpc>
                <a:spcPct val="100000"/>
              </a:lnSpc>
              <a:spcBef>
                <a:spcPts val="0"/>
              </a:spcBef>
              <a:spcAft>
                <a:spcPts val="0"/>
              </a:spcAft>
              <a:buSzPts val="4800"/>
              <a:buNone/>
            </a:pPr>
            <a:endParaRPr sz="1400">
              <a:solidFill>
                <a:schemeClr val="dk1"/>
              </a:solidFill>
            </a:endParaRPr>
          </a:p>
          <a:p>
            <a:pPr marL="0" lvl="0" indent="0" algn="ctr" rtl="0">
              <a:lnSpc>
                <a:spcPct val="100000"/>
              </a:lnSpc>
              <a:spcBef>
                <a:spcPts val="0"/>
              </a:spcBef>
              <a:spcAft>
                <a:spcPts val="0"/>
              </a:spcAft>
              <a:buClr>
                <a:schemeClr val="dk1"/>
              </a:buClr>
              <a:buSzPts val="1100"/>
              <a:buFont typeface="Arial"/>
              <a:buNone/>
            </a:pPr>
            <a:endParaRPr sz="1400">
              <a:solidFill>
                <a:schemeClr val="dk1"/>
              </a:solidFill>
            </a:endParaRPr>
          </a:p>
        </p:txBody>
      </p:sp>
      <p:sp>
        <p:nvSpPr>
          <p:cNvPr id="1327" name="Google Shape;1327;g238e75d7b11_4_11"/>
          <p:cNvSpPr txBox="1">
            <a:spLocks noGrp="1"/>
          </p:cNvSpPr>
          <p:nvPr>
            <p:ph type="subTitle" idx="3"/>
          </p:nvPr>
        </p:nvSpPr>
        <p:spPr>
          <a:xfrm>
            <a:off x="2157225" y="3223125"/>
            <a:ext cx="1028700" cy="400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600"/>
              <a:t>25</a:t>
            </a:r>
            <a:endParaRPr sz="1600"/>
          </a:p>
        </p:txBody>
      </p:sp>
      <p:sp>
        <p:nvSpPr>
          <p:cNvPr id="1328" name="Google Shape;1328;g238e75d7b11_4_11"/>
          <p:cNvSpPr txBox="1">
            <a:spLocks noGrp="1"/>
          </p:cNvSpPr>
          <p:nvPr>
            <p:ph type="title" idx="4"/>
          </p:nvPr>
        </p:nvSpPr>
        <p:spPr>
          <a:xfrm>
            <a:off x="657925" y="22012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Return on Value(ROV)</a:t>
            </a:r>
            <a:endParaRPr/>
          </a:p>
          <a:p>
            <a:pPr marL="0" lvl="0" indent="0" algn="ctr" rtl="0">
              <a:lnSpc>
                <a:spcPct val="100000"/>
              </a:lnSpc>
              <a:spcBef>
                <a:spcPts val="0"/>
              </a:spcBef>
              <a:spcAft>
                <a:spcPts val="0"/>
              </a:spcAft>
              <a:buSzPts val="2800"/>
              <a:buNone/>
            </a:pPr>
            <a:endParaRPr/>
          </a:p>
        </p:txBody>
      </p:sp>
      <p:sp>
        <p:nvSpPr>
          <p:cNvPr id="1329" name="Google Shape;1329;g238e75d7b11_4_1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70</a:t>
            </a:fld>
            <a:endParaRPr/>
          </a:p>
        </p:txBody>
      </p:sp>
      <p:sp>
        <p:nvSpPr>
          <p:cNvPr id="1330" name="Google Shape;1330;g238e75d7b11_4_11"/>
          <p:cNvSpPr txBox="1"/>
          <p:nvPr/>
        </p:nvSpPr>
        <p:spPr>
          <a:xfrm>
            <a:off x="1409425" y="2141850"/>
            <a:ext cx="7230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a:t>
            </a:r>
            <a:endParaRPr sz="1400" b="1" i="0" u="none" strike="noStrike" cap="none">
              <a:solidFill>
                <a:schemeClr val="dk1"/>
              </a:solidFill>
              <a:latin typeface="Montserrat"/>
              <a:ea typeface="Montserrat"/>
              <a:cs typeface="Montserrat"/>
              <a:sym typeface="Montserrat"/>
            </a:endParaRPr>
          </a:p>
        </p:txBody>
      </p:sp>
      <p:sp>
        <p:nvSpPr>
          <p:cNvPr id="1331" name="Google Shape;1331;g238e75d7b11_4_11"/>
          <p:cNvSpPr txBox="1"/>
          <p:nvPr/>
        </p:nvSpPr>
        <p:spPr>
          <a:xfrm>
            <a:off x="1978425" y="1959900"/>
            <a:ext cx="1275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solidFill>
                  <a:schemeClr val="dk1"/>
                </a:solidFill>
                <a:latin typeface="Montserrat"/>
                <a:ea typeface="Montserrat"/>
                <a:cs typeface="Montserrat"/>
                <a:sym typeface="Montserrat"/>
              </a:rPr>
              <a:t>R&amp;D</a:t>
            </a:r>
            <a:r>
              <a:rPr lang="en" sz="1400" b="1" i="0" u="none" strike="noStrike" cap="none">
                <a:solidFill>
                  <a:schemeClr val="dk1"/>
                </a:solidFill>
                <a:latin typeface="Montserrat"/>
                <a:ea typeface="Montserrat"/>
                <a:cs typeface="Montserrat"/>
                <a:sym typeface="Montserrat"/>
              </a:rPr>
              <a:t> Staff Size</a:t>
            </a:r>
            <a:endParaRPr sz="1400" b="1" i="0" u="none" strike="noStrike" cap="none">
              <a:solidFill>
                <a:schemeClr val="dk1"/>
              </a:solidFill>
              <a:latin typeface="Montserrat"/>
              <a:ea typeface="Montserrat"/>
              <a:cs typeface="Montserrat"/>
              <a:sym typeface="Montserrat"/>
            </a:endParaRPr>
          </a:p>
        </p:txBody>
      </p:sp>
      <p:sp>
        <p:nvSpPr>
          <p:cNvPr id="1332" name="Google Shape;1332;g238e75d7b11_4_11"/>
          <p:cNvSpPr txBox="1"/>
          <p:nvPr/>
        </p:nvSpPr>
        <p:spPr>
          <a:xfrm>
            <a:off x="3185788" y="2083038"/>
            <a:ext cx="8652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x</a:t>
            </a:r>
            <a:endParaRPr sz="1400" b="1" i="0" u="none" strike="noStrike" cap="none">
              <a:solidFill>
                <a:schemeClr val="dk1"/>
              </a:solidFill>
              <a:latin typeface="Montserrat"/>
              <a:ea typeface="Montserrat"/>
              <a:cs typeface="Montserrat"/>
              <a:sym typeface="Montserrat"/>
            </a:endParaRPr>
          </a:p>
        </p:txBody>
      </p:sp>
      <p:sp>
        <p:nvSpPr>
          <p:cNvPr id="1333" name="Google Shape;1333;g238e75d7b11_4_11"/>
          <p:cNvSpPr txBox="1"/>
          <p:nvPr/>
        </p:nvSpPr>
        <p:spPr>
          <a:xfrm>
            <a:off x="3933101" y="1959900"/>
            <a:ext cx="12750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ontserrat"/>
                <a:ea typeface="Montserrat"/>
                <a:cs typeface="Montserrat"/>
                <a:sym typeface="Montserrat"/>
              </a:rPr>
              <a:t>Average Salary</a:t>
            </a:r>
            <a:endParaRPr sz="1600" b="1" i="0" u="none" strike="noStrike" cap="none">
              <a:solidFill>
                <a:schemeClr val="dk1"/>
              </a:solidFill>
              <a:latin typeface="Montserrat"/>
              <a:ea typeface="Montserrat"/>
              <a:cs typeface="Montserrat"/>
              <a:sym typeface="Montserrat"/>
            </a:endParaRPr>
          </a:p>
        </p:txBody>
      </p:sp>
      <p:sp>
        <p:nvSpPr>
          <p:cNvPr id="1334" name="Google Shape;1334;g238e75d7b11_4_11"/>
          <p:cNvSpPr txBox="1"/>
          <p:nvPr/>
        </p:nvSpPr>
        <p:spPr>
          <a:xfrm>
            <a:off x="5104350" y="2048100"/>
            <a:ext cx="636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x</a:t>
            </a:r>
            <a:endParaRPr sz="1400" b="0" i="0" u="none" strike="noStrike" cap="none">
              <a:solidFill>
                <a:srgbClr val="000000"/>
              </a:solidFill>
              <a:latin typeface="Arial"/>
              <a:ea typeface="Arial"/>
              <a:cs typeface="Arial"/>
              <a:sym typeface="Arial"/>
            </a:endParaRPr>
          </a:p>
        </p:txBody>
      </p:sp>
      <p:sp>
        <p:nvSpPr>
          <p:cNvPr id="1335" name="Google Shape;1335;g238e75d7b11_4_11"/>
          <p:cNvSpPr txBox="1"/>
          <p:nvPr/>
        </p:nvSpPr>
        <p:spPr>
          <a:xfrm>
            <a:off x="5644175" y="1780025"/>
            <a:ext cx="15714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ontserrat"/>
                <a:ea typeface="Montserrat"/>
                <a:cs typeface="Montserrat"/>
                <a:sym typeface="Montserrat"/>
              </a:rPr>
              <a:t>Percentage of Time Spent on Unnecessary Rework With SVN</a:t>
            </a:r>
            <a:endParaRPr sz="1400" b="0" i="0" u="none" strike="noStrike" cap="none">
              <a:solidFill>
                <a:srgbClr val="000000"/>
              </a:solidFill>
              <a:latin typeface="Arial"/>
              <a:ea typeface="Arial"/>
              <a:cs typeface="Arial"/>
              <a:sym typeface="Arial"/>
            </a:endParaRPr>
          </a:p>
        </p:txBody>
      </p:sp>
      <p:sp>
        <p:nvSpPr>
          <p:cNvPr id="1336" name="Google Shape;1336;g238e75d7b11_4_11"/>
          <p:cNvSpPr txBox="1"/>
          <p:nvPr/>
        </p:nvSpPr>
        <p:spPr>
          <a:xfrm>
            <a:off x="7111725" y="2141838"/>
            <a:ext cx="54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a:t>
            </a:r>
            <a:endParaRPr sz="1400" b="0" i="0" u="none" strike="noStrike" cap="none">
              <a:solidFill>
                <a:srgbClr val="000000"/>
              </a:solidFill>
              <a:latin typeface="Arial"/>
              <a:ea typeface="Arial"/>
              <a:cs typeface="Arial"/>
              <a:sym typeface="Arial"/>
            </a:endParaRPr>
          </a:p>
        </p:txBody>
      </p:sp>
      <p:sp>
        <p:nvSpPr>
          <p:cNvPr id="1337" name="Google Shape;1337;g238e75d7b11_4_11"/>
          <p:cNvSpPr txBox="1"/>
          <p:nvPr/>
        </p:nvSpPr>
        <p:spPr>
          <a:xfrm>
            <a:off x="7592175" y="1695438"/>
            <a:ext cx="15714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Montserrat"/>
                <a:ea typeface="Montserrat"/>
                <a:cs typeface="Montserrat"/>
                <a:sym typeface="Montserrat"/>
              </a:rPr>
              <a:t>Percentage of Time Spent on Unnecessary Rework With GIT</a:t>
            </a:r>
            <a:endParaRPr sz="1400" b="0" i="0" u="none" strike="noStrike" cap="none">
              <a:solidFill>
                <a:srgbClr val="000000"/>
              </a:solidFill>
              <a:latin typeface="Arial"/>
              <a:ea typeface="Arial"/>
              <a:cs typeface="Arial"/>
              <a:sym typeface="Arial"/>
            </a:endParaRPr>
          </a:p>
        </p:txBody>
      </p:sp>
      <p:sp>
        <p:nvSpPr>
          <p:cNvPr id="1338" name="Google Shape;1338;g238e75d7b11_4_11"/>
          <p:cNvSpPr txBox="1"/>
          <p:nvPr/>
        </p:nvSpPr>
        <p:spPr>
          <a:xfrm>
            <a:off x="3723563" y="3207675"/>
            <a:ext cx="15984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Montserrat"/>
                <a:ea typeface="Montserrat"/>
                <a:cs typeface="Montserrat"/>
                <a:sym typeface="Montserrat"/>
              </a:rPr>
              <a:t>$106,000</a:t>
            </a:r>
            <a:endParaRPr sz="1400" b="0" i="0" u="none" strike="noStrike" cap="none">
              <a:solidFill>
                <a:srgbClr val="000000"/>
              </a:solidFill>
              <a:latin typeface="Arial"/>
              <a:ea typeface="Arial"/>
              <a:cs typeface="Arial"/>
              <a:sym typeface="Arial"/>
            </a:endParaRPr>
          </a:p>
        </p:txBody>
      </p:sp>
      <p:sp>
        <p:nvSpPr>
          <p:cNvPr id="1339" name="Google Shape;1339;g238e75d7b11_4_11"/>
          <p:cNvSpPr txBox="1"/>
          <p:nvPr/>
        </p:nvSpPr>
        <p:spPr>
          <a:xfrm>
            <a:off x="6155525" y="3187775"/>
            <a:ext cx="548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a:solidFill>
                  <a:schemeClr val="dk1"/>
                </a:solidFill>
              </a:rPr>
              <a:t>10</a:t>
            </a:r>
            <a:r>
              <a:rPr lang="en"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40" name="Google Shape;1340;g238e75d7b11_4_11"/>
          <p:cNvSpPr txBox="1"/>
          <p:nvPr/>
        </p:nvSpPr>
        <p:spPr>
          <a:xfrm>
            <a:off x="8091675" y="3187775"/>
            <a:ext cx="6369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a:solidFill>
                  <a:schemeClr val="dk1"/>
                </a:solidFill>
              </a:rPr>
              <a:t>5</a:t>
            </a:r>
            <a:r>
              <a:rPr lang="en"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341" name="Google Shape;1341;g238e75d7b11_4_11"/>
          <p:cNvSpPr txBox="1"/>
          <p:nvPr/>
        </p:nvSpPr>
        <p:spPr>
          <a:xfrm>
            <a:off x="21175" y="3238575"/>
            <a:ext cx="1598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chemeClr val="dk1"/>
                </a:solidFill>
                <a:latin typeface="Montserrat"/>
                <a:ea typeface="Montserrat"/>
                <a:cs typeface="Montserrat"/>
                <a:sym typeface="Montserrat"/>
              </a:rPr>
              <a:t>$</a:t>
            </a:r>
            <a:r>
              <a:rPr lang="en" sz="1600">
                <a:solidFill>
                  <a:schemeClr val="dk1"/>
                </a:solidFill>
                <a:latin typeface="Montserrat"/>
                <a:ea typeface="Montserrat"/>
                <a:cs typeface="Montserrat"/>
                <a:sym typeface="Montserrat"/>
              </a:rPr>
              <a:t>132</a:t>
            </a:r>
            <a:r>
              <a:rPr lang="en" sz="1600" b="0" i="0" u="none" strike="noStrike" cap="none">
                <a:solidFill>
                  <a:schemeClr val="dk1"/>
                </a:solidFill>
                <a:latin typeface="Montserrat"/>
                <a:ea typeface="Montserrat"/>
                <a:cs typeface="Montserrat"/>
                <a:sym typeface="Montserrat"/>
              </a:rPr>
              <a:t>,</a:t>
            </a:r>
            <a:r>
              <a:rPr lang="en" sz="1600">
                <a:solidFill>
                  <a:schemeClr val="dk1"/>
                </a:solidFill>
                <a:latin typeface="Montserrat"/>
                <a:ea typeface="Montserrat"/>
                <a:cs typeface="Montserrat"/>
                <a:sym typeface="Montserrat"/>
              </a:rPr>
              <a:t>5</a:t>
            </a:r>
            <a:r>
              <a:rPr lang="en" sz="1600" b="0" i="0" u="none" strike="noStrike" cap="none">
                <a:solidFill>
                  <a:schemeClr val="dk1"/>
                </a:solidFill>
                <a:latin typeface="Montserrat"/>
                <a:ea typeface="Montserrat"/>
                <a:cs typeface="Montserrat"/>
                <a:sym typeface="Montserrat"/>
              </a:rPr>
              <a:t>00</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g238e75d7b11_4_11"/>
          <p:cNvSpPr/>
          <p:nvPr/>
        </p:nvSpPr>
        <p:spPr>
          <a:xfrm>
            <a:off x="5741250" y="1736700"/>
            <a:ext cx="3402900" cy="1438200"/>
          </a:xfrm>
          <a:prstGeom prst="bracket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343" name="Google Shape;1343;g238e75d7b11_4_11"/>
          <p:cNvSpPr txBox="1"/>
          <p:nvPr/>
        </p:nvSpPr>
        <p:spPr>
          <a:xfrm>
            <a:off x="3332975" y="3238575"/>
            <a:ext cx="6369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x</a:t>
            </a:r>
            <a:endParaRPr sz="1400" b="0" i="0" u="none" strike="noStrike" cap="none">
              <a:solidFill>
                <a:srgbClr val="000000"/>
              </a:solidFill>
              <a:latin typeface="Arial"/>
              <a:ea typeface="Arial"/>
              <a:cs typeface="Arial"/>
              <a:sym typeface="Arial"/>
            </a:endParaRPr>
          </a:p>
        </p:txBody>
      </p:sp>
      <p:sp>
        <p:nvSpPr>
          <p:cNvPr id="1344" name="Google Shape;1344;g238e75d7b11_4_11"/>
          <p:cNvSpPr txBox="1"/>
          <p:nvPr/>
        </p:nvSpPr>
        <p:spPr>
          <a:xfrm>
            <a:off x="7123275" y="3238575"/>
            <a:ext cx="5256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a:t>
            </a:r>
            <a:endParaRPr sz="1400" b="0" i="0" u="none" strike="noStrike" cap="none">
              <a:solidFill>
                <a:srgbClr val="000000"/>
              </a:solidFill>
              <a:latin typeface="Arial"/>
              <a:ea typeface="Arial"/>
              <a:cs typeface="Arial"/>
              <a:sym typeface="Arial"/>
            </a:endParaRPr>
          </a:p>
        </p:txBody>
      </p:sp>
      <p:sp>
        <p:nvSpPr>
          <p:cNvPr id="1345" name="Google Shape;1345;g238e75d7b11_4_11"/>
          <p:cNvSpPr txBox="1"/>
          <p:nvPr/>
        </p:nvSpPr>
        <p:spPr>
          <a:xfrm rot="10800000" flipH="1">
            <a:off x="1719650" y="3238575"/>
            <a:ext cx="3375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a:t>
            </a:r>
            <a:endParaRPr sz="1400" b="0" i="0" u="none" strike="noStrike" cap="none">
              <a:solidFill>
                <a:srgbClr val="000000"/>
              </a:solidFill>
              <a:latin typeface="Arial"/>
              <a:ea typeface="Arial"/>
              <a:cs typeface="Arial"/>
              <a:sym typeface="Arial"/>
            </a:endParaRPr>
          </a:p>
        </p:txBody>
      </p:sp>
      <p:sp>
        <p:nvSpPr>
          <p:cNvPr id="1346" name="Google Shape;1346;g238e75d7b11_4_11"/>
          <p:cNvSpPr/>
          <p:nvPr/>
        </p:nvSpPr>
        <p:spPr>
          <a:xfrm>
            <a:off x="6090975" y="3236075"/>
            <a:ext cx="2590200" cy="369300"/>
          </a:xfrm>
          <a:prstGeom prst="bracketPair">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347" name="Google Shape;1347;g238e75d7b11_4_11"/>
          <p:cNvSpPr txBox="1"/>
          <p:nvPr/>
        </p:nvSpPr>
        <p:spPr>
          <a:xfrm>
            <a:off x="0" y="4630050"/>
            <a:ext cx="8595300" cy="702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[1] Return on Value referenced from : https://www.perforce.com/blog/vcs/subversion-price-subversion-free</a:t>
            </a:r>
            <a:endParaRPr sz="600">
              <a:solidFill>
                <a:schemeClr val="dk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 sz="600">
                <a:solidFill>
                  <a:schemeClr val="dk1"/>
                </a:solidFill>
                <a:latin typeface="Montserrat"/>
                <a:ea typeface="Montserrat"/>
                <a:cs typeface="Montserrat"/>
                <a:sym typeface="Montserrat"/>
              </a:rPr>
              <a:t>[2]</a:t>
            </a:r>
            <a:r>
              <a:rPr lang="en" sz="600" i="0" u="none" strike="noStrike" cap="none">
                <a:solidFill>
                  <a:schemeClr val="dk1"/>
                </a:solidFill>
                <a:latin typeface="Montserrat"/>
                <a:ea typeface="Montserrat"/>
                <a:cs typeface="Montserrat"/>
                <a:sym typeface="Montserrat"/>
              </a:rPr>
              <a:t> DORA Devops Research and Assessment. (2017). Forecasting The Value Of DevOps Transformations Measuring ROI of DevOps[White paper]. Crown. </a:t>
            </a:r>
            <a:r>
              <a:rPr lang="en" sz="600" i="0" strike="noStrike" cap="none">
                <a:solidFill>
                  <a:schemeClr val="dk1"/>
                </a:solidFill>
                <a:latin typeface="Montserrat"/>
                <a:ea typeface="Montserrat"/>
                <a:cs typeface="Montserrat"/>
                <a:sym typeface="Montserrat"/>
              </a:rPr>
              <a:t>https://services.google.com/fh/files/misc/dora_devops_roi_whitepaper.pdf</a:t>
            </a:r>
            <a:r>
              <a:rPr lang="en" sz="600" u="sng">
                <a:solidFill>
                  <a:srgbClr val="DCA10D"/>
                </a:solidFill>
                <a:latin typeface="Montserrat"/>
                <a:ea typeface="Montserrat"/>
                <a:cs typeface="Montserrat"/>
                <a:sym typeface="Montserrat"/>
              </a:rPr>
              <a:t> </a:t>
            </a:r>
            <a:endParaRPr sz="600" u="sng">
              <a:solidFill>
                <a:srgbClr val="DCA10D"/>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 sz="600" i="0" u="none" strike="noStrike" cap="none">
                <a:solidFill>
                  <a:schemeClr val="dk1"/>
                </a:solidFill>
                <a:latin typeface="Montserrat"/>
                <a:ea typeface="Montserrat"/>
                <a:cs typeface="Montserrat"/>
                <a:sym typeface="Montserrat"/>
              </a:rPr>
              <a:t> </a:t>
            </a:r>
            <a:endParaRPr sz="60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600" i="0" u="none" strike="noStrike" cap="none">
              <a:solidFill>
                <a:srgbClr val="000000"/>
              </a:solidFill>
              <a:latin typeface="Montserrat"/>
              <a:ea typeface="Montserrat"/>
              <a:cs typeface="Montserrat"/>
              <a:sym typeface="Montserrat"/>
            </a:endParaRPr>
          </a:p>
        </p:txBody>
      </p:sp>
      <p:sp>
        <p:nvSpPr>
          <p:cNvPr id="1348" name="Google Shape;1348;g238e75d7b11_4_11"/>
          <p:cNvSpPr txBox="1"/>
          <p:nvPr/>
        </p:nvSpPr>
        <p:spPr>
          <a:xfrm>
            <a:off x="5272225" y="3238575"/>
            <a:ext cx="548700" cy="369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Montserrat"/>
                <a:ea typeface="Montserrat"/>
                <a:cs typeface="Montserrat"/>
                <a:sym typeface="Montserrat"/>
              </a:rPr>
              <a:t>x</a:t>
            </a:r>
            <a:endParaRPr sz="1400" b="0" i="0" u="none" strike="noStrike" cap="none">
              <a:solidFill>
                <a:srgbClr val="000000"/>
              </a:solidFill>
              <a:latin typeface="Arial"/>
              <a:ea typeface="Arial"/>
              <a:cs typeface="Arial"/>
              <a:sym typeface="Arial"/>
            </a:endParaRPr>
          </a:p>
        </p:txBody>
      </p:sp>
      <p:sp>
        <p:nvSpPr>
          <p:cNvPr id="1349" name="Google Shape;1349;g238e75d7b11_4_1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AVERAGE</a:t>
            </a:r>
            <a:endParaRPr sz="1000" b="0" i="0" u="none" strike="noStrike" cap="none">
              <a:solidFill>
                <a:srgbClr val="000000"/>
              </a:solidFill>
              <a:latin typeface="Montserrat"/>
              <a:ea typeface="Montserrat"/>
              <a:cs typeface="Montserrat"/>
              <a:sym typeface="Montserrat"/>
            </a:endParaRPr>
          </a:p>
        </p:txBody>
      </p:sp>
      <p:sp>
        <p:nvSpPr>
          <p:cNvPr id="1350" name="Google Shape;1350;g238e75d7b11_4_11"/>
          <p:cNvSpPr txBox="1"/>
          <p:nvPr/>
        </p:nvSpPr>
        <p:spPr>
          <a:xfrm>
            <a:off x="196525" y="1043300"/>
            <a:ext cx="12264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800" b="1" i="0" u="none" strike="noStrike" cap="none">
                <a:solidFill>
                  <a:schemeClr val="dk1"/>
                </a:solidFill>
                <a:latin typeface="Montserrat"/>
                <a:ea typeface="Montserrat"/>
                <a:cs typeface="Montserrat"/>
                <a:sym typeface="Montserrat"/>
              </a:rPr>
              <a:t>Rework on code review and debugging due to merge conflicts</a:t>
            </a:r>
            <a:endParaRPr sz="800" b="1" i="0" u="none" strike="noStrike" cap="none">
              <a:solidFill>
                <a:srgbClr val="000000"/>
              </a:solidFill>
              <a:latin typeface="Montserrat"/>
              <a:ea typeface="Montserrat"/>
              <a:cs typeface="Montserrat"/>
              <a:sym typeface="Montserrat"/>
            </a:endParaRPr>
          </a:p>
        </p:txBody>
      </p:sp>
      <p:sp>
        <p:nvSpPr>
          <p:cNvPr id="1351" name="Google Shape;1351;g238e75d7b11_4_11"/>
          <p:cNvSpPr txBox="1"/>
          <p:nvPr/>
        </p:nvSpPr>
        <p:spPr>
          <a:xfrm>
            <a:off x="5820925" y="923425"/>
            <a:ext cx="15984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a:solidFill>
                  <a:schemeClr val="dk1"/>
                </a:solidFill>
                <a:latin typeface="Montserrat"/>
                <a:ea typeface="Montserrat"/>
                <a:cs typeface="Montserrat"/>
                <a:sym typeface="Montserrat"/>
              </a:rPr>
              <a:t>Average p</a:t>
            </a:r>
            <a:r>
              <a:rPr lang="en" sz="800" b="1" i="0" u="none" strike="noStrike" cap="none">
                <a:solidFill>
                  <a:schemeClr val="dk1"/>
                </a:solidFill>
                <a:latin typeface="Montserrat"/>
                <a:ea typeface="Montserrat"/>
                <a:cs typeface="Montserrat"/>
                <a:sym typeface="Montserrat"/>
              </a:rPr>
              <a:t>ercentage of time  spent on code review and debugging due to merge conflicts with SVN</a:t>
            </a:r>
            <a:endParaRPr sz="1200" b="0" i="0" u="none" strike="noStrike" cap="none">
              <a:solidFill>
                <a:srgbClr val="000000"/>
              </a:solidFill>
              <a:latin typeface="Arial"/>
              <a:ea typeface="Arial"/>
              <a:cs typeface="Arial"/>
              <a:sym typeface="Arial"/>
            </a:endParaRPr>
          </a:p>
        </p:txBody>
      </p:sp>
      <p:sp>
        <p:nvSpPr>
          <p:cNvPr id="1352" name="Google Shape;1352;g238e75d7b11_4_11"/>
          <p:cNvSpPr txBox="1"/>
          <p:nvPr/>
        </p:nvSpPr>
        <p:spPr>
          <a:xfrm>
            <a:off x="7756725" y="923425"/>
            <a:ext cx="14181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a:solidFill>
                  <a:schemeClr val="dk1"/>
                </a:solidFill>
                <a:latin typeface="Montserrat"/>
                <a:ea typeface="Montserrat"/>
                <a:cs typeface="Montserrat"/>
                <a:sym typeface="Montserrat"/>
              </a:rPr>
              <a:t>Average p</a:t>
            </a:r>
            <a:r>
              <a:rPr lang="en" sz="800" b="1" i="0" u="none" strike="noStrike" cap="none">
                <a:solidFill>
                  <a:schemeClr val="dk1"/>
                </a:solidFill>
                <a:latin typeface="Montserrat"/>
                <a:ea typeface="Montserrat"/>
                <a:cs typeface="Montserrat"/>
                <a:sym typeface="Montserrat"/>
              </a:rPr>
              <a:t>ercentage of time  spent on code review and debugging due to merge conflicts with GIT</a:t>
            </a:r>
            <a:endParaRPr sz="1200" b="0" i="0" u="none" strike="noStrike" cap="none">
              <a:solidFill>
                <a:srgbClr val="000000"/>
              </a:solidFill>
              <a:latin typeface="Arial"/>
              <a:ea typeface="Arial"/>
              <a:cs typeface="Arial"/>
              <a:sym typeface="Arial"/>
            </a:endParaRPr>
          </a:p>
        </p:txBody>
      </p:sp>
      <p:cxnSp>
        <p:nvCxnSpPr>
          <p:cNvPr id="1353" name="Google Shape;1353;g238e75d7b11_4_11"/>
          <p:cNvCxnSpPr/>
          <p:nvPr/>
        </p:nvCxnSpPr>
        <p:spPr>
          <a:xfrm rot="10800000" flipH="1">
            <a:off x="5400" y="1652913"/>
            <a:ext cx="9133200" cy="24000"/>
          </a:xfrm>
          <a:prstGeom prst="straightConnector1">
            <a:avLst/>
          </a:prstGeom>
          <a:noFill/>
          <a:ln w="9525" cap="flat" cmpd="sng">
            <a:solidFill>
              <a:schemeClr val="dk2"/>
            </a:solidFill>
            <a:prstDash val="solid"/>
            <a:round/>
            <a:headEnd type="none" w="sm" len="sm"/>
            <a:tailEnd type="none" w="sm" len="sm"/>
          </a:ln>
        </p:spPr>
      </p:cxnSp>
      <p:sp>
        <p:nvSpPr>
          <p:cNvPr id="1354" name="Google Shape;1354;g238e75d7b11_4_11"/>
          <p:cNvSpPr txBox="1"/>
          <p:nvPr/>
        </p:nvSpPr>
        <p:spPr>
          <a:xfrm>
            <a:off x="8443125" y="3666575"/>
            <a:ext cx="723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aseline="30000">
                <a:latin typeface="Montserrat"/>
                <a:ea typeface="Montserrat"/>
                <a:cs typeface="Montserrat"/>
                <a:sym typeface="Montserrat"/>
              </a:rPr>
              <a:t>[1][2]</a:t>
            </a:r>
            <a:endParaRPr sz="1200" baseline="30000">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232d8597a2d_2_62"/>
          <p:cNvSpPr txBox="1">
            <a:spLocks noGrp="1"/>
          </p:cNvSpPr>
          <p:nvPr>
            <p:ph type="title"/>
          </p:nvPr>
        </p:nvSpPr>
        <p:spPr>
          <a:xfrm>
            <a:off x="132200" y="788175"/>
            <a:ext cx="8581500" cy="1350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4800"/>
              <a:buFont typeface="Arial"/>
              <a:buNone/>
            </a:pPr>
            <a:r>
              <a:rPr lang="en" sz="1300" b="0">
                <a:solidFill>
                  <a:schemeClr val="dk1"/>
                </a:solidFill>
              </a:rPr>
              <a:t>Development and coding for a typical project can take around 4-9 months. A simple 5 minute merge on subversion can take two weeks to fix. Due to this, our company needs to merge often, have multiple debugging and code review sessions, and just handle conflicts as they come along which can make projects longer. This can be reduced by which can be reduced by Git’s merging and branching solution.</a:t>
            </a:r>
            <a:endParaRPr sz="1300" b="0">
              <a:solidFill>
                <a:schemeClr val="dk1"/>
              </a:solidFill>
            </a:endParaRPr>
          </a:p>
        </p:txBody>
      </p:sp>
      <p:sp>
        <p:nvSpPr>
          <p:cNvPr id="1360" name="Google Shape;1360;g232d8597a2d_2_62"/>
          <p:cNvSpPr txBox="1">
            <a:spLocks noGrp="1"/>
          </p:cNvSpPr>
          <p:nvPr>
            <p:ph type="title" idx="4"/>
          </p:nvPr>
        </p:nvSpPr>
        <p:spPr>
          <a:xfrm>
            <a:off x="717900" y="23720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Return on Value(ROV)</a:t>
            </a:r>
            <a:endParaRPr/>
          </a:p>
          <a:p>
            <a:pPr marL="0" lvl="0" indent="0" algn="ctr" rtl="0">
              <a:lnSpc>
                <a:spcPct val="100000"/>
              </a:lnSpc>
              <a:spcBef>
                <a:spcPts val="0"/>
              </a:spcBef>
              <a:spcAft>
                <a:spcPts val="0"/>
              </a:spcAft>
              <a:buSzPts val="2800"/>
              <a:buNone/>
            </a:pPr>
            <a:endParaRPr/>
          </a:p>
        </p:txBody>
      </p:sp>
      <p:sp>
        <p:nvSpPr>
          <p:cNvPr id="1361" name="Google Shape;1361;g232d8597a2d_2_62"/>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71</a:t>
            </a:fld>
            <a:endParaRPr/>
          </a:p>
        </p:txBody>
      </p:sp>
      <p:sp>
        <p:nvSpPr>
          <p:cNvPr id="1362" name="Google Shape;1362;g232d8597a2d_2_62"/>
          <p:cNvSpPr txBox="1"/>
          <p:nvPr/>
        </p:nvSpPr>
        <p:spPr>
          <a:xfrm>
            <a:off x="2619825" y="3397875"/>
            <a:ext cx="216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63" name="Google Shape;1363;g232d8597a2d_2_62"/>
          <p:cNvSpPr txBox="1"/>
          <p:nvPr/>
        </p:nvSpPr>
        <p:spPr>
          <a:xfrm>
            <a:off x="6587400" y="2438763"/>
            <a:ext cx="1838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Hours potentially saved per month:</a:t>
            </a:r>
            <a:endParaRPr sz="1300" b="1">
              <a:solidFill>
                <a:schemeClr val="dk1"/>
              </a:solidFill>
              <a:latin typeface="Montserrat"/>
              <a:ea typeface="Montserrat"/>
              <a:cs typeface="Montserrat"/>
              <a:sym typeface="Montserrat"/>
            </a:endParaRPr>
          </a:p>
        </p:txBody>
      </p:sp>
      <p:sp>
        <p:nvSpPr>
          <p:cNvPr id="1364" name="Google Shape;1364;g232d8597a2d_2_62"/>
          <p:cNvSpPr txBox="1"/>
          <p:nvPr/>
        </p:nvSpPr>
        <p:spPr>
          <a:xfrm>
            <a:off x="6619875" y="3023775"/>
            <a:ext cx="204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5 </a:t>
            </a:r>
            <a:r>
              <a:rPr lang="en">
                <a:solidFill>
                  <a:schemeClr val="dk1"/>
                </a:solidFill>
                <a:latin typeface="Montserrat"/>
                <a:ea typeface="Montserrat"/>
                <a:cs typeface="Montserrat"/>
                <a:sym typeface="Montserrat"/>
              </a:rPr>
              <a:t>hrs </a:t>
            </a:r>
            <a:r>
              <a:rPr lang="en" b="1">
                <a:solidFill>
                  <a:schemeClr val="dk1"/>
                </a:solidFill>
                <a:latin typeface="Montserrat"/>
                <a:ea typeface="Montserrat"/>
                <a:cs typeface="Montserrat"/>
                <a:sym typeface="Montserrat"/>
              </a:rPr>
              <a:t>x 22 business days</a:t>
            </a:r>
            <a:r>
              <a:rPr lang="en">
                <a:solidFill>
                  <a:schemeClr val="dk1"/>
                </a:solidFill>
                <a:latin typeface="Montserrat"/>
                <a:ea typeface="Montserrat"/>
                <a:cs typeface="Montserrat"/>
                <a:sym typeface="Montserrat"/>
              </a:rPr>
              <a:t> = </a:t>
            </a:r>
            <a:r>
              <a:rPr lang="en" b="1">
                <a:solidFill>
                  <a:schemeClr val="dk1"/>
                </a:solidFill>
                <a:latin typeface="Montserrat"/>
                <a:ea typeface="Montserrat"/>
                <a:cs typeface="Montserrat"/>
                <a:sym typeface="Montserrat"/>
              </a:rPr>
              <a:t>  110 </a:t>
            </a:r>
            <a:r>
              <a:rPr lang="en">
                <a:solidFill>
                  <a:schemeClr val="dk1"/>
                </a:solidFill>
                <a:latin typeface="Montserrat"/>
                <a:ea typeface="Montserrat"/>
                <a:cs typeface="Montserrat"/>
                <a:sym typeface="Montserrat"/>
              </a:rPr>
              <a:t>hours</a:t>
            </a:r>
            <a:endParaRPr sz="1200">
              <a:solidFill>
                <a:schemeClr val="dk1"/>
              </a:solidFill>
              <a:latin typeface="Montserrat"/>
              <a:ea typeface="Montserrat"/>
              <a:cs typeface="Montserrat"/>
              <a:sym typeface="Montserrat"/>
            </a:endParaRPr>
          </a:p>
        </p:txBody>
      </p:sp>
      <p:sp>
        <p:nvSpPr>
          <p:cNvPr id="1365" name="Google Shape;1365;g232d8597a2d_2_62"/>
          <p:cNvSpPr txBox="1"/>
          <p:nvPr/>
        </p:nvSpPr>
        <p:spPr>
          <a:xfrm>
            <a:off x="84100" y="2338725"/>
            <a:ext cx="18987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Hours potentially saved per day per R&amp;D employee using Git:</a:t>
            </a:r>
            <a:endParaRPr sz="1300">
              <a:solidFill>
                <a:schemeClr val="dk1"/>
              </a:solidFill>
              <a:latin typeface="Montserrat"/>
              <a:ea typeface="Montserrat"/>
              <a:cs typeface="Montserrat"/>
              <a:sym typeface="Montserrat"/>
            </a:endParaRPr>
          </a:p>
        </p:txBody>
      </p:sp>
      <p:sp>
        <p:nvSpPr>
          <p:cNvPr id="1366" name="Google Shape;1366;g232d8597a2d_2_62"/>
          <p:cNvSpPr txBox="1"/>
          <p:nvPr/>
        </p:nvSpPr>
        <p:spPr>
          <a:xfrm>
            <a:off x="2212645" y="2338725"/>
            <a:ext cx="17877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Hours potentially saved per day using Git with the whole R&amp;D Team:</a:t>
            </a:r>
            <a:endParaRPr sz="1300" b="1">
              <a:solidFill>
                <a:schemeClr val="dk1"/>
              </a:solidFill>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367" name="Google Shape;1367;g232d8597a2d_2_62"/>
          <p:cNvSpPr txBox="1"/>
          <p:nvPr/>
        </p:nvSpPr>
        <p:spPr>
          <a:xfrm>
            <a:off x="84100" y="3323925"/>
            <a:ext cx="168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.20 </a:t>
            </a:r>
            <a:r>
              <a:rPr lang="en">
                <a:latin typeface="Montserrat"/>
                <a:ea typeface="Montserrat"/>
                <a:cs typeface="Montserrat"/>
                <a:sym typeface="Montserrat"/>
              </a:rPr>
              <a:t>hours or around </a:t>
            </a:r>
            <a:r>
              <a:rPr lang="en" b="1">
                <a:latin typeface="Montserrat"/>
                <a:ea typeface="Montserrat"/>
                <a:cs typeface="Montserrat"/>
                <a:sym typeface="Montserrat"/>
              </a:rPr>
              <a:t>12</a:t>
            </a:r>
            <a:r>
              <a:rPr lang="en">
                <a:latin typeface="Montserrat"/>
                <a:ea typeface="Montserrat"/>
                <a:cs typeface="Montserrat"/>
                <a:sym typeface="Montserrat"/>
              </a:rPr>
              <a:t> min a day </a:t>
            </a:r>
            <a:endParaRPr b="1">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p:txBody>
      </p:sp>
      <p:sp>
        <p:nvSpPr>
          <p:cNvPr id="1368" name="Google Shape;1368;g232d8597a2d_2_62"/>
          <p:cNvSpPr txBox="1"/>
          <p:nvPr/>
        </p:nvSpPr>
        <p:spPr>
          <a:xfrm>
            <a:off x="2265300" y="3239825"/>
            <a:ext cx="1682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.20 x 25 </a:t>
            </a:r>
            <a:r>
              <a:rPr lang="en">
                <a:solidFill>
                  <a:schemeClr val="dk1"/>
                </a:solidFill>
                <a:latin typeface="Montserrat"/>
                <a:ea typeface="Montserrat"/>
                <a:cs typeface="Montserrat"/>
                <a:sym typeface="Montserrat"/>
              </a:rPr>
              <a:t>(R&amp;D Team)= </a:t>
            </a:r>
            <a:r>
              <a:rPr lang="en" b="1">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 hours </a:t>
            </a:r>
            <a:endParaRPr b="1">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endParaRPr>
              <a:latin typeface="Montserrat"/>
              <a:ea typeface="Montserrat"/>
              <a:cs typeface="Montserrat"/>
              <a:sym typeface="Montserrat"/>
            </a:endParaRPr>
          </a:p>
        </p:txBody>
      </p:sp>
      <p:sp>
        <p:nvSpPr>
          <p:cNvPr id="1369" name="Google Shape;1369;g232d8597a2d_2_62"/>
          <p:cNvSpPr txBox="1"/>
          <p:nvPr/>
        </p:nvSpPr>
        <p:spPr>
          <a:xfrm>
            <a:off x="4430550" y="2438775"/>
            <a:ext cx="1787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Hours potentially saved per week:</a:t>
            </a:r>
            <a:endParaRPr sz="1300" b="1">
              <a:solidFill>
                <a:schemeClr val="dk1"/>
              </a:solidFill>
              <a:latin typeface="Montserrat"/>
              <a:ea typeface="Montserrat"/>
              <a:cs typeface="Montserrat"/>
              <a:sym typeface="Montserrat"/>
            </a:endParaRPr>
          </a:p>
        </p:txBody>
      </p:sp>
      <p:sp>
        <p:nvSpPr>
          <p:cNvPr id="1370" name="Google Shape;1370;g232d8597a2d_2_62"/>
          <p:cNvSpPr txBox="1"/>
          <p:nvPr/>
        </p:nvSpPr>
        <p:spPr>
          <a:xfrm>
            <a:off x="0" y="4833075"/>
            <a:ext cx="6922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[1] https://github.blog/2022-12-20-increase-developer-productivity-save-time-on-developer-onboarding-and-drive-roi-in-2023/</a:t>
            </a:r>
            <a:endParaRPr sz="800">
              <a:latin typeface="Montserrat"/>
              <a:ea typeface="Montserrat"/>
              <a:cs typeface="Montserrat"/>
              <a:sym typeface="Montserrat"/>
            </a:endParaRPr>
          </a:p>
        </p:txBody>
      </p:sp>
      <p:sp>
        <p:nvSpPr>
          <p:cNvPr id="1371" name="Google Shape;1371;g232d8597a2d_2_62"/>
          <p:cNvSpPr txBox="1"/>
          <p:nvPr/>
        </p:nvSpPr>
        <p:spPr>
          <a:xfrm>
            <a:off x="4557700" y="2975700"/>
            <a:ext cx="1504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Montserrat"/>
                <a:ea typeface="Montserrat"/>
                <a:cs typeface="Montserrat"/>
                <a:sym typeface="Montserrat"/>
              </a:rPr>
              <a:t>5 </a:t>
            </a:r>
            <a:r>
              <a:rPr lang="en">
                <a:latin typeface="Montserrat"/>
                <a:ea typeface="Montserrat"/>
                <a:cs typeface="Montserrat"/>
                <a:sym typeface="Montserrat"/>
              </a:rPr>
              <a:t>hours </a:t>
            </a:r>
            <a:r>
              <a:rPr lang="en" b="1">
                <a:latin typeface="Montserrat"/>
                <a:ea typeface="Montserrat"/>
                <a:cs typeface="Montserrat"/>
                <a:sym typeface="Montserrat"/>
              </a:rPr>
              <a:t>x 5 </a:t>
            </a:r>
            <a:r>
              <a:rPr lang="en">
                <a:latin typeface="Montserrat"/>
                <a:ea typeface="Montserrat"/>
                <a:cs typeface="Montserrat"/>
                <a:sym typeface="Montserrat"/>
              </a:rPr>
              <a:t>days=</a:t>
            </a:r>
            <a:r>
              <a:rPr lang="en" b="1">
                <a:latin typeface="Montserrat"/>
                <a:ea typeface="Montserrat"/>
                <a:cs typeface="Montserrat"/>
                <a:sym typeface="Montserrat"/>
              </a:rPr>
              <a:t> 25 </a:t>
            </a:r>
            <a:r>
              <a:rPr lang="en">
                <a:latin typeface="Montserrat"/>
                <a:ea typeface="Montserrat"/>
                <a:cs typeface="Montserrat"/>
                <a:sym typeface="Montserrat"/>
              </a:rPr>
              <a:t>hours</a:t>
            </a:r>
            <a:endParaRPr>
              <a:latin typeface="Montserrat"/>
              <a:ea typeface="Montserrat"/>
              <a:cs typeface="Montserrat"/>
              <a:sym typeface="Montserrat"/>
            </a:endParaRPr>
          </a:p>
        </p:txBody>
      </p:sp>
      <p:sp>
        <p:nvSpPr>
          <p:cNvPr id="1372" name="Google Shape;1372;g232d8597a2d_2_6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AVERAGE</a:t>
            </a:r>
            <a:endParaRPr sz="1000" b="0" i="0" u="none" strike="noStrike" cap="none">
              <a:solidFill>
                <a:srgbClr val="000000"/>
              </a:solidFill>
              <a:latin typeface="Montserrat"/>
              <a:ea typeface="Montserrat"/>
              <a:cs typeface="Montserrat"/>
              <a:sym typeface="Montserrat"/>
            </a:endParaRPr>
          </a:p>
        </p:txBody>
      </p:sp>
      <p:sp>
        <p:nvSpPr>
          <p:cNvPr id="1373" name="Google Shape;1373;g232d8597a2d_2_62"/>
          <p:cNvSpPr txBox="1"/>
          <p:nvPr/>
        </p:nvSpPr>
        <p:spPr>
          <a:xfrm>
            <a:off x="8540950" y="3887725"/>
            <a:ext cx="914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223d3187833_0_7"/>
          <p:cNvSpPr txBox="1">
            <a:spLocks noGrp="1"/>
          </p:cNvSpPr>
          <p:nvPr>
            <p:ph type="title"/>
          </p:nvPr>
        </p:nvSpPr>
        <p:spPr>
          <a:xfrm>
            <a:off x="713225" y="1100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Change Management &amp; Enablement</a:t>
            </a:r>
            <a:endParaRPr/>
          </a:p>
        </p:txBody>
      </p:sp>
      <p:sp>
        <p:nvSpPr>
          <p:cNvPr id="1379" name="Google Shape;1379;g223d3187833_0_7"/>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72</a:t>
            </a:fld>
            <a:endParaRPr/>
          </a:p>
        </p:txBody>
      </p:sp>
      <p:graphicFrame>
        <p:nvGraphicFramePr>
          <p:cNvPr id="1380" name="Google Shape;1380;g223d3187833_0_7"/>
          <p:cNvGraphicFramePr/>
          <p:nvPr/>
        </p:nvGraphicFramePr>
        <p:xfrm>
          <a:off x="324600" y="818950"/>
          <a:ext cx="3000000" cy="3000000"/>
        </p:xfrm>
        <a:graphic>
          <a:graphicData uri="http://schemas.openxmlformats.org/drawingml/2006/table">
            <a:tbl>
              <a:tblPr>
                <a:noFill/>
                <a:tableStyleId>{F5802A41-2647-4E00-BD20-C9F0C0F11A04}</a:tableStyleId>
              </a:tblPr>
              <a:tblGrid>
                <a:gridCol w="3738875">
                  <a:extLst>
                    <a:ext uri="{9D8B030D-6E8A-4147-A177-3AD203B41FA5}">
                      <a16:colId xmlns:a16="http://schemas.microsoft.com/office/drawing/2014/main" val="20000"/>
                    </a:ext>
                  </a:extLst>
                </a:gridCol>
                <a:gridCol w="4755875">
                  <a:extLst>
                    <a:ext uri="{9D8B030D-6E8A-4147-A177-3AD203B41FA5}">
                      <a16:colId xmlns:a16="http://schemas.microsoft.com/office/drawing/2014/main" val="20001"/>
                    </a:ext>
                  </a:extLst>
                </a:gridCol>
              </a:tblGrid>
              <a:tr h="54235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Step</a:t>
                      </a:r>
                      <a:endParaRPr b="1">
                        <a:solidFill>
                          <a:schemeClr val="lt1"/>
                        </a:solidFill>
                        <a:latin typeface="Montserrat"/>
                        <a:ea typeface="Montserrat"/>
                        <a:cs typeface="Montserrat"/>
                        <a:sym typeface="Montserrat"/>
                      </a:endParaRPr>
                    </a:p>
                  </a:txBody>
                  <a:tcPr marL="91425" marR="91425" marT="91425" marB="91425">
                    <a:solidFill>
                      <a:schemeClr val="accent5"/>
                    </a:solidFill>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Objective</a:t>
                      </a:r>
                      <a:endParaRPr b="1">
                        <a:solidFill>
                          <a:schemeClr val="lt1"/>
                        </a:solidFill>
                        <a:latin typeface="Montserrat"/>
                        <a:ea typeface="Montserrat"/>
                        <a:cs typeface="Montserrat"/>
                        <a:sym typeface="Montserrat"/>
                      </a:endParaRPr>
                    </a:p>
                  </a:txBody>
                  <a:tcPr marL="91425" marR="91425" marT="91425" marB="91425">
                    <a:solidFill>
                      <a:schemeClr val="accent5"/>
                    </a:solidFill>
                  </a:tcPr>
                </a:tc>
                <a:extLst>
                  <a:ext uri="{0D108BD9-81ED-4DB2-BD59-A6C34878D82A}">
                    <a16:rowId xmlns:a16="http://schemas.microsoft.com/office/drawing/2014/main" val="10000"/>
                  </a:ext>
                </a:extLst>
              </a:tr>
              <a:tr h="542350">
                <a:tc>
                  <a:txBody>
                    <a:bodyPr/>
                    <a:lstStyle/>
                    <a:p>
                      <a:pPr marL="0" lvl="0" indent="0" algn="ctr" rtl="0">
                        <a:spcBef>
                          <a:spcPts val="0"/>
                        </a:spcBef>
                        <a:spcAft>
                          <a:spcPts val="0"/>
                        </a:spcAft>
                        <a:buNone/>
                      </a:pPr>
                      <a:r>
                        <a:rPr lang="en" sz="900" b="1">
                          <a:latin typeface="Montserrat"/>
                          <a:ea typeface="Montserrat"/>
                          <a:cs typeface="Montserrat"/>
                          <a:sym typeface="Montserrat"/>
                        </a:rPr>
                        <a:t>Step 1: Listing Reasons for Change</a:t>
                      </a:r>
                      <a:endParaRPr sz="9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000">
                          <a:latin typeface="Montserrat"/>
                          <a:ea typeface="Montserrat"/>
                          <a:cs typeface="Montserrat"/>
                          <a:sym typeface="Montserrat"/>
                        </a:rPr>
                        <a:t>Justification for migration is outlined, scope of change is assessed, and identify processes, policies, and roles within the company that will be affected by the change </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542350">
                <a:tc>
                  <a:txBody>
                    <a:bodyPr/>
                    <a:lstStyle/>
                    <a:p>
                      <a:pPr marL="0" lvl="0" indent="0" algn="ctr" rtl="0">
                        <a:spcBef>
                          <a:spcPts val="0"/>
                        </a:spcBef>
                        <a:spcAft>
                          <a:spcPts val="0"/>
                        </a:spcAft>
                        <a:buNone/>
                      </a:pPr>
                      <a:r>
                        <a:rPr lang="en" sz="900" b="1">
                          <a:latin typeface="Montserrat"/>
                          <a:ea typeface="Montserrat"/>
                          <a:cs typeface="Montserrat"/>
                          <a:sym typeface="Montserrat"/>
                        </a:rPr>
                        <a:t>Step 2: Identify Stakeholders</a:t>
                      </a:r>
                      <a:endParaRPr sz="9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000">
                          <a:latin typeface="Montserrat"/>
                          <a:ea typeface="Montserrat"/>
                          <a:cs typeface="Montserrat"/>
                          <a:sym typeface="Montserrat"/>
                        </a:rPr>
                        <a:t>Identify which functional groups will be affected by the change, and communicate the necessity for change to them; send out communications, hold meetings, and hold live sessions demonstrating the Git environment and its features and secure support for change</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521550">
                <a:tc>
                  <a:txBody>
                    <a:bodyPr/>
                    <a:lstStyle/>
                    <a:p>
                      <a:pPr marL="0" lvl="0" indent="0" algn="ctr" rtl="0">
                        <a:spcBef>
                          <a:spcPts val="0"/>
                        </a:spcBef>
                        <a:spcAft>
                          <a:spcPts val="0"/>
                        </a:spcAft>
                        <a:buNone/>
                      </a:pPr>
                      <a:r>
                        <a:rPr lang="en" sz="900" b="1">
                          <a:latin typeface="Montserrat"/>
                          <a:ea typeface="Montserrat"/>
                          <a:cs typeface="Montserrat"/>
                          <a:sym typeface="Montserrat"/>
                        </a:rPr>
                        <a:t>Step 3: </a:t>
                      </a:r>
                      <a:r>
                        <a:rPr lang="en" sz="900" b="1">
                          <a:solidFill>
                            <a:schemeClr val="dk1"/>
                          </a:solidFill>
                          <a:latin typeface="Montserrat"/>
                          <a:ea typeface="Montserrat"/>
                          <a:cs typeface="Montserrat"/>
                          <a:sym typeface="Montserrat"/>
                        </a:rPr>
                        <a:t>Put Together Change Management Team</a:t>
                      </a:r>
                      <a:endParaRPr sz="9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Clr>
                          <a:schemeClr val="dk1"/>
                        </a:buClr>
                        <a:buSzPts val="1100"/>
                        <a:buFont typeface="Arial"/>
                        <a:buNone/>
                      </a:pPr>
                      <a:r>
                        <a:rPr lang="en" sz="1000">
                          <a:latin typeface="Montserrat"/>
                          <a:ea typeface="Montserrat"/>
                          <a:cs typeface="Montserrat"/>
                          <a:sym typeface="Montserrat"/>
                        </a:rPr>
                        <a:t>Identify those within company who will be needed to implement the change (Release Manager, Tester, System Admin, Software Developer), and also secure executive sponsorship</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521550">
                <a:tc>
                  <a:txBody>
                    <a:bodyPr/>
                    <a:lstStyle/>
                    <a:p>
                      <a:pPr marL="0" lvl="0" indent="0" algn="ctr" rtl="0">
                        <a:spcBef>
                          <a:spcPts val="0"/>
                        </a:spcBef>
                        <a:spcAft>
                          <a:spcPts val="0"/>
                        </a:spcAft>
                        <a:buNone/>
                      </a:pPr>
                      <a:r>
                        <a:rPr lang="en" sz="900" b="1">
                          <a:latin typeface="Montserrat"/>
                          <a:ea typeface="Montserrat"/>
                          <a:cs typeface="Montserrat"/>
                          <a:sym typeface="Montserrat"/>
                        </a:rPr>
                        <a:t>Step 4: Prepare Communications and Training Materials</a:t>
                      </a:r>
                      <a:endParaRPr sz="9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000">
                          <a:latin typeface="Montserrat"/>
                          <a:ea typeface="Montserrat"/>
                          <a:cs typeface="Montserrat"/>
                          <a:sym typeface="Montserrat"/>
                        </a:rPr>
                        <a:t>Begin to draft and send out company-wide communications about the planned change and the need for change; begin putting together training materials. </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521550">
                <a:tc>
                  <a:txBody>
                    <a:bodyPr/>
                    <a:lstStyle/>
                    <a:p>
                      <a:pPr marL="0" lvl="0" indent="0" algn="ctr" rtl="0">
                        <a:spcBef>
                          <a:spcPts val="0"/>
                        </a:spcBef>
                        <a:spcAft>
                          <a:spcPts val="0"/>
                        </a:spcAft>
                        <a:buNone/>
                      </a:pPr>
                      <a:r>
                        <a:rPr lang="en" sz="900" b="1">
                          <a:latin typeface="Montserrat"/>
                          <a:ea typeface="Montserrat"/>
                          <a:cs typeface="Montserrat"/>
                          <a:sym typeface="Montserrat"/>
                        </a:rPr>
                        <a:t>Step 5: Change Familiarity and Reinforcement</a:t>
                      </a:r>
                      <a:endParaRPr sz="900" b="1">
                        <a:latin typeface="Montserrat"/>
                        <a:ea typeface="Montserrat"/>
                        <a:cs typeface="Montserrat"/>
                        <a:sym typeface="Montserrat"/>
                      </a:endParaRPr>
                    </a:p>
                  </a:txBody>
                  <a:tcPr marL="91425" marR="91425" marT="91425" marB="91425" anchor="ctr"/>
                </a:tc>
                <a:tc>
                  <a:txBody>
                    <a:bodyPr/>
                    <a:lstStyle/>
                    <a:p>
                      <a:pPr marL="0" lvl="0" indent="0" algn="l" rtl="0">
                        <a:spcBef>
                          <a:spcPts val="0"/>
                        </a:spcBef>
                        <a:spcAft>
                          <a:spcPts val="0"/>
                        </a:spcAft>
                        <a:buNone/>
                      </a:pPr>
                      <a:r>
                        <a:rPr lang="en" sz="1000">
                          <a:latin typeface="Montserrat"/>
                          <a:ea typeface="Montserrat"/>
                          <a:cs typeface="Montserrat"/>
                          <a:sym typeface="Montserrat"/>
                        </a:rPr>
                        <a:t>End users begin training to become more familiar with Git environment; user feedback is solicited; Understand challenges in migration and use information to improve the migration strategy</a:t>
                      </a:r>
                      <a:endParaRPr sz="1000">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bl>
          </a:graphicData>
        </a:graphic>
      </p:graphicFrame>
      <p:sp>
        <p:nvSpPr>
          <p:cNvPr id="1381" name="Google Shape;1381;g223d3187833_0_7"/>
          <p:cNvSpPr txBox="1"/>
          <p:nvPr/>
        </p:nvSpPr>
        <p:spPr>
          <a:xfrm>
            <a:off x="8819350" y="877325"/>
            <a:ext cx="914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Montserrat"/>
                <a:ea typeface="Montserrat"/>
                <a:cs typeface="Montserrat"/>
                <a:sym typeface="Montserrat"/>
              </a:rPr>
              <a:t>[1]</a:t>
            </a:r>
            <a:endParaRPr sz="900">
              <a:latin typeface="Montserrat"/>
              <a:ea typeface="Montserrat"/>
              <a:cs typeface="Montserrat"/>
              <a:sym typeface="Montserrat"/>
            </a:endParaRPr>
          </a:p>
        </p:txBody>
      </p:sp>
      <p:sp>
        <p:nvSpPr>
          <p:cNvPr id="1382" name="Google Shape;1382;g223d3187833_0_7"/>
          <p:cNvSpPr txBox="1"/>
          <p:nvPr/>
        </p:nvSpPr>
        <p:spPr>
          <a:xfrm>
            <a:off x="0" y="4910200"/>
            <a:ext cx="7008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Montserrat"/>
                <a:ea typeface="Montserrat"/>
                <a:cs typeface="Montserrat"/>
                <a:sym typeface="Montserrat"/>
              </a:rPr>
              <a:t>[1] https://www.productplan.com/glossary/change-management/</a:t>
            </a:r>
            <a:endParaRPr sz="600">
              <a:latin typeface="Montserrat"/>
              <a:ea typeface="Montserrat"/>
              <a:cs typeface="Montserrat"/>
              <a:sym typeface="Montserrat"/>
            </a:endParaRPr>
          </a:p>
        </p:txBody>
      </p:sp>
      <p:sp>
        <p:nvSpPr>
          <p:cNvPr id="1383" name="Google Shape;1383;g223d3187833_0_7"/>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g20a44855ea6_0_0"/>
          <p:cNvSpPr txBox="1">
            <a:spLocks noGrp="1"/>
          </p:cNvSpPr>
          <p:nvPr>
            <p:ph type="sldNum" idx="12"/>
          </p:nvPr>
        </p:nvSpPr>
        <p:spPr>
          <a:xfrm>
            <a:off x="8595309"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73</a:t>
            </a:fld>
            <a:endParaRPr/>
          </a:p>
        </p:txBody>
      </p:sp>
      <p:pic>
        <p:nvPicPr>
          <p:cNvPr id="1389" name="Google Shape;1389;g20a44855ea6_0_0"/>
          <p:cNvPicPr preferRelativeResize="0"/>
          <p:nvPr/>
        </p:nvPicPr>
        <p:blipFill rotWithShape="1">
          <a:blip r:embed="rId3">
            <a:alphaModFix/>
          </a:blip>
          <a:srcRect/>
          <a:stretch/>
        </p:blipFill>
        <p:spPr>
          <a:xfrm>
            <a:off x="32113" y="72875"/>
            <a:ext cx="9079775" cy="4731301"/>
          </a:xfrm>
          <a:prstGeom prst="rect">
            <a:avLst/>
          </a:prstGeom>
          <a:noFill/>
          <a:ln>
            <a:noFill/>
          </a:ln>
        </p:spPr>
      </p:pic>
      <p:sp>
        <p:nvSpPr>
          <p:cNvPr id="1390" name="Google Shape;1390;g20a44855ea6_0_0"/>
          <p:cNvSpPr txBox="1"/>
          <p:nvPr/>
        </p:nvSpPr>
        <p:spPr>
          <a:xfrm>
            <a:off x="0" y="4804175"/>
            <a:ext cx="5317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[1] </a:t>
            </a:r>
            <a:r>
              <a:rPr lang="en" sz="1000" u="sng">
                <a:solidFill>
                  <a:schemeClr val="hlink"/>
                </a:solidFill>
                <a:latin typeface="Montserrat"/>
                <a:ea typeface="Montserrat"/>
                <a:cs typeface="Montserrat"/>
                <a:sym typeface="Montserrat"/>
                <a:hlinkClick r:id="rId4"/>
              </a:rPr>
              <a:t>https://www.atlassian.com/git/tutorials/comparing-workflows/gitflow-workflow</a:t>
            </a:r>
            <a:r>
              <a:rPr lang="en" sz="1000">
                <a:solidFill>
                  <a:schemeClr val="dk1"/>
                </a:solidFill>
                <a:latin typeface="Montserrat"/>
                <a:ea typeface="Montserrat"/>
                <a:cs typeface="Montserrat"/>
                <a:sym typeface="Montserrat"/>
              </a:rPr>
              <a:t>                                                                                               </a:t>
            </a:r>
            <a:endParaRPr/>
          </a:p>
        </p:txBody>
      </p:sp>
      <p:sp>
        <p:nvSpPr>
          <p:cNvPr id="1391" name="Google Shape;1391;g20a44855ea6_0_0"/>
          <p:cNvSpPr txBox="1"/>
          <p:nvPr/>
        </p:nvSpPr>
        <p:spPr>
          <a:xfrm>
            <a:off x="8495475" y="474267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1392" name="Google Shape;1392;g20a44855ea6_0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g24d807183b7_3_0"/>
          <p:cNvSpPr txBox="1">
            <a:spLocks noGrp="1"/>
          </p:cNvSpPr>
          <p:nvPr>
            <p:ph type="body" idx="1"/>
          </p:nvPr>
        </p:nvSpPr>
        <p:spPr>
          <a:xfrm>
            <a:off x="713225" y="695275"/>
            <a:ext cx="7717500" cy="4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Creating a Feature Branch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When starting a new feature, a separate branch is created in Git to isolate the development of this feature from the main branch.</a:t>
            </a:r>
            <a:endParaRPr>
              <a:solidFill>
                <a:schemeClr val="dk1"/>
              </a:solidFill>
            </a:endParaRPr>
          </a:p>
          <a:p>
            <a:pPr marL="0" lvl="0" indent="0" algn="l" rtl="0">
              <a:spcBef>
                <a:spcPts val="0"/>
              </a:spcBef>
              <a:spcAft>
                <a:spcPts val="0"/>
              </a:spcAft>
              <a:buNone/>
            </a:pPr>
            <a:r>
              <a:rPr lang="en" b="1"/>
              <a:t>Development and Committing in the Feature Branch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All changes pertaining to the new feature are committed to this separate branch in Git. This allows multiple features to be developed in parallel without conflict.</a:t>
            </a:r>
            <a:endParaRPr>
              <a:solidFill>
                <a:schemeClr val="dk1"/>
              </a:solidFill>
            </a:endParaRPr>
          </a:p>
          <a:p>
            <a:pPr marL="0" lvl="0" indent="0" algn="l" rtl="0">
              <a:spcBef>
                <a:spcPts val="0"/>
              </a:spcBef>
              <a:spcAft>
                <a:spcPts val="0"/>
              </a:spcAft>
              <a:buNone/>
            </a:pPr>
            <a:r>
              <a:rPr lang="en" b="1"/>
              <a:t>Pulling from the Main Branch Regularly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It's necessary to regularly pull changes from the main branch into the feature branch. This helps keep it up-to-date with any critical updates made to the main branch while the feature is being prepared.</a:t>
            </a:r>
            <a:endParaRPr>
              <a:solidFill>
                <a:schemeClr val="dk1"/>
              </a:solidFill>
            </a:endParaRPr>
          </a:p>
          <a:p>
            <a:pPr marL="0" lvl="0" indent="0" algn="l" rtl="0">
              <a:spcBef>
                <a:spcPts val="0"/>
              </a:spcBef>
              <a:spcAft>
                <a:spcPts val="0"/>
              </a:spcAft>
              <a:buNone/>
            </a:pPr>
            <a:r>
              <a:rPr lang="en" b="1"/>
              <a:t>Code Review and Testing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Once a feature is completed in its branch, it is subject to code review and testing before being merged into the main branch. Git's pull request mechanism often facilitates this process, allowing for an efficient review of the changes.</a:t>
            </a:r>
            <a:endParaRPr>
              <a:solidFill>
                <a:schemeClr val="dk1"/>
              </a:solidFill>
            </a:endParaRPr>
          </a:p>
          <a:p>
            <a:pPr marL="0" lvl="0" indent="0" algn="l" rtl="0">
              <a:spcBef>
                <a:spcPts val="0"/>
              </a:spcBef>
              <a:spcAft>
                <a:spcPts val="0"/>
              </a:spcAft>
              <a:buNone/>
            </a:pPr>
            <a:r>
              <a:rPr lang="en" b="1"/>
              <a:t>Merging the Feature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After passing review and testing, the feature branch is merged into the main branch in Git. Git's merge process effectively combines the changes with the main codebase while preserving the commit history.</a:t>
            </a:r>
            <a:endParaRPr>
              <a:solidFill>
                <a:schemeClr val="dk1"/>
              </a:solidFill>
            </a:endParaRPr>
          </a:p>
        </p:txBody>
      </p:sp>
      <p:sp>
        <p:nvSpPr>
          <p:cNvPr id="1398" name="Google Shape;1398;g24d807183b7_3_0"/>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 Branching</a:t>
            </a:r>
            <a:endParaRPr/>
          </a:p>
        </p:txBody>
      </p:sp>
      <p:sp>
        <p:nvSpPr>
          <p:cNvPr id="1399" name="Google Shape;1399;g24d807183b7_3_0"/>
          <p:cNvSpPr txBox="1">
            <a:spLocks noGrp="1"/>
          </p:cNvSpPr>
          <p:nvPr>
            <p:ph type="sldNum" idx="12"/>
          </p:nvPr>
        </p:nvSpPr>
        <p:spPr>
          <a:xfrm>
            <a:off x="6446482" y="1"/>
            <a:ext cx="411600" cy="2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74</a:t>
            </a:fld>
            <a:endParaRPr/>
          </a:p>
        </p:txBody>
      </p:sp>
      <p:sp>
        <p:nvSpPr>
          <p:cNvPr id="1400" name="Google Shape;1400;g24d807183b7_3_0"/>
          <p:cNvSpPr txBox="1"/>
          <p:nvPr/>
        </p:nvSpPr>
        <p:spPr>
          <a:xfrm>
            <a:off x="465925" y="4740225"/>
            <a:ext cx="700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Montserrat"/>
                <a:ea typeface="Montserrat"/>
                <a:cs typeface="Montserrat"/>
                <a:sym typeface="Montserrat"/>
              </a:rPr>
              <a:t>[1]https://nvie.com/posts/a-successful-git-branching-model/</a:t>
            </a:r>
            <a:endParaRPr sz="1000">
              <a:latin typeface="Montserrat"/>
              <a:ea typeface="Montserrat"/>
              <a:cs typeface="Montserrat"/>
              <a:sym typeface="Montserrat"/>
            </a:endParaRPr>
          </a:p>
        </p:txBody>
      </p:sp>
      <p:sp>
        <p:nvSpPr>
          <p:cNvPr id="1401" name="Google Shape;1401;g24d807183b7_3_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g24d807183b7_3_22"/>
          <p:cNvSpPr txBox="1">
            <a:spLocks noGrp="1"/>
          </p:cNvSpPr>
          <p:nvPr>
            <p:ph type="body" idx="1"/>
          </p:nvPr>
        </p:nvSpPr>
        <p:spPr>
          <a:xfrm>
            <a:off x="713225" y="695275"/>
            <a:ext cx="7717500" cy="4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Creating a Release Branch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Prior to a new production release, a separate branch is created in Git from the main branch. This "release" branch will include all features intended for the upcoming release.</a:t>
            </a:r>
            <a:endParaRPr>
              <a:solidFill>
                <a:schemeClr val="dk1"/>
              </a:solidFill>
            </a:endParaRPr>
          </a:p>
          <a:p>
            <a:pPr marL="0" lvl="0" indent="0" algn="l" rtl="0">
              <a:spcBef>
                <a:spcPts val="0"/>
              </a:spcBef>
              <a:spcAft>
                <a:spcPts val="0"/>
              </a:spcAft>
              <a:buNone/>
            </a:pPr>
            <a:r>
              <a:rPr lang="en" b="1"/>
              <a:t>Development and Committing in the Release Branch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Any final adjustments, such as bug fixes, documentation updates, and final testing, are committed to this separate release branch. This ensures that the main branch is free for continued development of future features.</a:t>
            </a:r>
            <a:endParaRPr>
              <a:solidFill>
                <a:schemeClr val="dk1"/>
              </a:solidFill>
            </a:endParaRPr>
          </a:p>
          <a:p>
            <a:pPr marL="0" lvl="0" indent="0" algn="l" rtl="0">
              <a:spcBef>
                <a:spcPts val="0"/>
              </a:spcBef>
              <a:spcAft>
                <a:spcPts val="0"/>
              </a:spcAft>
              <a:buNone/>
            </a:pPr>
            <a:r>
              <a:rPr lang="en" b="1"/>
              <a:t>Pulling from the Main Branch Regularly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It's necessary to regularly pull changes from the main branch into the release branch. This helps keep it up-to-date with any critical updates made to the main branch while the release is being prepared.</a:t>
            </a:r>
            <a:endParaRPr>
              <a:solidFill>
                <a:schemeClr val="dk1"/>
              </a:solidFill>
            </a:endParaRPr>
          </a:p>
          <a:p>
            <a:pPr marL="0" lvl="0" indent="0" algn="l" rtl="0">
              <a:spcBef>
                <a:spcPts val="0"/>
              </a:spcBef>
              <a:spcAft>
                <a:spcPts val="0"/>
              </a:spcAft>
              <a:buNone/>
            </a:pPr>
            <a:r>
              <a:rPr lang="en" b="1"/>
              <a:t>Code Review and Testing of Release Branch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The release branch is subjected to extensive code review, testing, and quality assurance processes to ensure that it is ready for production.</a:t>
            </a:r>
            <a:endParaRPr>
              <a:solidFill>
                <a:schemeClr val="dk1"/>
              </a:solidFill>
            </a:endParaRPr>
          </a:p>
          <a:p>
            <a:pPr marL="0" lvl="0" indent="0" algn="l" rtl="0">
              <a:spcBef>
                <a:spcPts val="0"/>
              </a:spcBef>
              <a:spcAft>
                <a:spcPts val="0"/>
              </a:spcAft>
              <a:buNone/>
            </a:pPr>
            <a:r>
              <a:rPr lang="en" b="1"/>
              <a:t>Merging the Release Branch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Once the release branch has passed all checks and is ready for deployment, it is merged into the main branch and the production branch. Git's merging process effectively combines the changes with both the main and production codebases while preserving the commit history.</a:t>
            </a:r>
            <a:endParaRPr>
              <a:solidFill>
                <a:schemeClr val="dk1"/>
              </a:solidFill>
            </a:endParaRPr>
          </a:p>
        </p:txBody>
      </p:sp>
      <p:sp>
        <p:nvSpPr>
          <p:cNvPr id="1407" name="Google Shape;1407;g24d807183b7_3_22"/>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Release Branching</a:t>
            </a:r>
            <a:endParaRPr/>
          </a:p>
        </p:txBody>
      </p:sp>
      <p:sp>
        <p:nvSpPr>
          <p:cNvPr id="1408" name="Google Shape;1408;g24d807183b7_3_22"/>
          <p:cNvSpPr txBox="1">
            <a:spLocks noGrp="1"/>
          </p:cNvSpPr>
          <p:nvPr>
            <p:ph type="sldNum" idx="12"/>
          </p:nvPr>
        </p:nvSpPr>
        <p:spPr>
          <a:xfrm>
            <a:off x="6446482" y="1"/>
            <a:ext cx="411600" cy="2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75</a:t>
            </a:fld>
            <a:endParaRPr/>
          </a:p>
        </p:txBody>
      </p:sp>
      <p:sp>
        <p:nvSpPr>
          <p:cNvPr id="1409" name="Google Shape;1409;g24d807183b7_3_22"/>
          <p:cNvSpPr txBox="1"/>
          <p:nvPr/>
        </p:nvSpPr>
        <p:spPr>
          <a:xfrm>
            <a:off x="542125" y="4740225"/>
            <a:ext cx="700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[1]https://nvie.com/posts/a-successful-git-branching-model/]</a:t>
            </a:r>
            <a:endParaRPr sz="1000">
              <a:latin typeface="Montserrat"/>
              <a:ea typeface="Montserrat"/>
              <a:cs typeface="Montserrat"/>
              <a:sym typeface="Montserrat"/>
            </a:endParaRPr>
          </a:p>
        </p:txBody>
      </p:sp>
      <p:sp>
        <p:nvSpPr>
          <p:cNvPr id="1410" name="Google Shape;1410;g24d807183b7_3_22"/>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g24d807183b7_3_38"/>
          <p:cNvSpPr txBox="1">
            <a:spLocks noGrp="1"/>
          </p:cNvSpPr>
          <p:nvPr>
            <p:ph type="body" idx="1"/>
          </p:nvPr>
        </p:nvSpPr>
        <p:spPr>
          <a:xfrm>
            <a:off x="713225" y="695275"/>
            <a:ext cx="7717500" cy="41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Creating a Hotfix Branch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When a critical issue is found in the production environment, a separate "hotfix" branch is created in Git from the production branch. This isolates the development of the fix from both the main and production branches.</a:t>
            </a:r>
            <a:endParaRPr>
              <a:solidFill>
                <a:schemeClr val="dk1"/>
              </a:solidFill>
            </a:endParaRPr>
          </a:p>
          <a:p>
            <a:pPr marL="0" lvl="0" indent="0" algn="l" rtl="0">
              <a:spcBef>
                <a:spcPts val="0"/>
              </a:spcBef>
              <a:spcAft>
                <a:spcPts val="0"/>
              </a:spcAft>
              <a:buNone/>
            </a:pPr>
            <a:r>
              <a:rPr lang="en" b="1"/>
              <a:t>Development and Committing in the Hotfix Branch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The fix for the critical issue is developed and committed in this hotfix branch, keeping the other branches unaffected and ready for ongoing development and releases.</a:t>
            </a:r>
            <a:endParaRPr>
              <a:solidFill>
                <a:schemeClr val="dk1"/>
              </a:solidFill>
            </a:endParaRPr>
          </a:p>
          <a:p>
            <a:pPr marL="0" lvl="0" indent="0" algn="l" rtl="0">
              <a:spcBef>
                <a:spcPts val="0"/>
              </a:spcBef>
              <a:spcAft>
                <a:spcPts val="0"/>
              </a:spcAft>
              <a:buNone/>
            </a:pPr>
            <a:r>
              <a:rPr lang="en" b="1"/>
              <a:t>Pulling from the Main Branch Regularly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It's good practice to pull changes from the production branch into the hotfix branch regularly. This ensures the hotfix branch is always aligned with the current production environment.</a:t>
            </a:r>
            <a:endParaRPr>
              <a:solidFill>
                <a:schemeClr val="dk1"/>
              </a:solidFill>
            </a:endParaRPr>
          </a:p>
          <a:p>
            <a:pPr marL="0" lvl="0" indent="0" algn="l" rtl="0">
              <a:spcBef>
                <a:spcPts val="0"/>
              </a:spcBef>
              <a:spcAft>
                <a:spcPts val="0"/>
              </a:spcAft>
              <a:buNone/>
            </a:pPr>
            <a:r>
              <a:rPr lang="en" b="1"/>
              <a:t>Code Review and Testing of Hotfix Branch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The hotfix branch undergoes code review and testing to verify that the fix resolves the issue and doesn't introduce new problems. Git's pull request mechanism often facilitates this review process.</a:t>
            </a:r>
            <a:endParaRPr>
              <a:solidFill>
                <a:schemeClr val="dk1"/>
              </a:solidFill>
            </a:endParaRPr>
          </a:p>
          <a:p>
            <a:pPr marL="0" lvl="0" indent="0" algn="l" rtl="0">
              <a:spcBef>
                <a:spcPts val="0"/>
              </a:spcBef>
              <a:spcAft>
                <a:spcPts val="0"/>
              </a:spcAft>
              <a:buNone/>
            </a:pPr>
            <a:r>
              <a:rPr lang="en" b="1"/>
              <a:t>Merging the Hotfix Branch in Git </a:t>
            </a:r>
            <a:r>
              <a:rPr lang="en" sz="1000">
                <a:solidFill>
                  <a:schemeClr val="dk1"/>
                </a:solidFill>
              </a:rPr>
              <a:t>[1]</a:t>
            </a:r>
            <a:endParaRPr b="1"/>
          </a:p>
          <a:p>
            <a:pPr marL="457200" lvl="0" indent="-317500" algn="l" rtl="0">
              <a:spcBef>
                <a:spcPts val="0"/>
              </a:spcBef>
              <a:spcAft>
                <a:spcPts val="0"/>
              </a:spcAft>
              <a:buClr>
                <a:schemeClr val="dk1"/>
              </a:buClr>
              <a:buSzPts val="1400"/>
              <a:buChar char="●"/>
            </a:pPr>
            <a:r>
              <a:rPr lang="en">
                <a:solidFill>
                  <a:schemeClr val="dk1"/>
                </a:solidFill>
              </a:rPr>
              <a:t>Once the fix has been reviewed and tested, the hotfix branch is merged back into both the production and main branches. Git's merge process combines the changes with the main and production codebases while preserving the commit history.</a:t>
            </a:r>
            <a:endParaRPr>
              <a:solidFill>
                <a:schemeClr val="dk1"/>
              </a:solidFill>
            </a:endParaRPr>
          </a:p>
        </p:txBody>
      </p:sp>
      <p:sp>
        <p:nvSpPr>
          <p:cNvPr id="1416" name="Google Shape;1416;g24d807183b7_3_38"/>
          <p:cNvSpPr txBox="1">
            <a:spLocks noGrp="1"/>
          </p:cNvSpPr>
          <p:nvPr>
            <p:ph type="title"/>
          </p:nvPr>
        </p:nvSpPr>
        <p:spPr>
          <a:xfrm>
            <a:off x="713225" y="792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Hotfix Branching</a:t>
            </a:r>
            <a:endParaRPr/>
          </a:p>
        </p:txBody>
      </p:sp>
      <p:sp>
        <p:nvSpPr>
          <p:cNvPr id="1417" name="Google Shape;1417;g24d807183b7_3_38"/>
          <p:cNvSpPr txBox="1">
            <a:spLocks noGrp="1"/>
          </p:cNvSpPr>
          <p:nvPr>
            <p:ph type="sldNum" idx="12"/>
          </p:nvPr>
        </p:nvSpPr>
        <p:spPr>
          <a:xfrm>
            <a:off x="6446482" y="1"/>
            <a:ext cx="411600" cy="29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300"/>
              <a:buFont typeface="Arial"/>
              <a:buNone/>
            </a:pPr>
            <a:fld id="{00000000-1234-1234-1234-123412341234}" type="slidenum">
              <a:rPr lang="en"/>
              <a:t>76</a:t>
            </a:fld>
            <a:endParaRPr/>
          </a:p>
        </p:txBody>
      </p:sp>
      <p:sp>
        <p:nvSpPr>
          <p:cNvPr id="1418" name="Google Shape;1418;g24d807183b7_3_38"/>
          <p:cNvSpPr txBox="1"/>
          <p:nvPr/>
        </p:nvSpPr>
        <p:spPr>
          <a:xfrm>
            <a:off x="542125" y="4740225"/>
            <a:ext cx="7008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[1]https://nvie.com/posts/a-successful-git-branching-model/</a:t>
            </a:r>
            <a:endParaRPr sz="1000">
              <a:latin typeface="Montserrat"/>
              <a:ea typeface="Montserrat"/>
              <a:cs typeface="Montserrat"/>
              <a:sym typeface="Montserrat"/>
            </a:endParaRPr>
          </a:p>
        </p:txBody>
      </p:sp>
      <p:sp>
        <p:nvSpPr>
          <p:cNvPr id="1419" name="Google Shape;1419;g24d807183b7_3_38"/>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32d8597a2d_4_11"/>
          <p:cNvSpPr txBox="1">
            <a:spLocks noGrp="1"/>
          </p:cNvSpPr>
          <p:nvPr>
            <p:ph type="title" idx="4"/>
          </p:nvPr>
        </p:nvSpPr>
        <p:spPr>
          <a:xfrm>
            <a:off x="717800" y="383175"/>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Business Case and Pain Points</a:t>
            </a:r>
            <a:endParaRPr/>
          </a:p>
        </p:txBody>
      </p:sp>
      <p:sp>
        <p:nvSpPr>
          <p:cNvPr id="337" name="Google Shape;337;g232d8597a2d_4_11"/>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a:t>
            </a:fld>
            <a:endParaRPr/>
          </a:p>
        </p:txBody>
      </p:sp>
      <p:graphicFrame>
        <p:nvGraphicFramePr>
          <p:cNvPr id="338" name="Google Shape;338;g232d8597a2d_4_11"/>
          <p:cNvGraphicFramePr/>
          <p:nvPr/>
        </p:nvGraphicFramePr>
        <p:xfrm>
          <a:off x="242075" y="1600825"/>
          <a:ext cx="3000000" cy="3000000"/>
        </p:xfrm>
        <a:graphic>
          <a:graphicData uri="http://schemas.openxmlformats.org/drawingml/2006/table">
            <a:tbl>
              <a:tblPr>
                <a:noFill/>
                <a:tableStyleId>{445AA6FB-D765-4EF3-A851-C170875AA3D2}</a:tableStyleId>
              </a:tblPr>
              <a:tblGrid>
                <a:gridCol w="2117100">
                  <a:extLst>
                    <a:ext uri="{9D8B030D-6E8A-4147-A177-3AD203B41FA5}">
                      <a16:colId xmlns:a16="http://schemas.microsoft.com/office/drawing/2014/main" val="20000"/>
                    </a:ext>
                  </a:extLst>
                </a:gridCol>
                <a:gridCol w="2117100">
                  <a:extLst>
                    <a:ext uri="{9D8B030D-6E8A-4147-A177-3AD203B41FA5}">
                      <a16:colId xmlns:a16="http://schemas.microsoft.com/office/drawing/2014/main" val="20001"/>
                    </a:ext>
                  </a:extLst>
                </a:gridCol>
                <a:gridCol w="2117100">
                  <a:extLst>
                    <a:ext uri="{9D8B030D-6E8A-4147-A177-3AD203B41FA5}">
                      <a16:colId xmlns:a16="http://schemas.microsoft.com/office/drawing/2014/main" val="20002"/>
                    </a:ext>
                  </a:extLst>
                </a:gridCol>
                <a:gridCol w="2117100">
                  <a:extLst>
                    <a:ext uri="{9D8B030D-6E8A-4147-A177-3AD203B41FA5}">
                      <a16:colId xmlns:a16="http://schemas.microsoft.com/office/drawing/2014/main" val="20003"/>
                    </a:ext>
                  </a:extLst>
                </a:gridCol>
              </a:tblGrid>
              <a:tr h="701200">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solidFill>
                            <a:schemeClr val="lt1"/>
                          </a:solidFill>
                          <a:latin typeface="Montserrat"/>
                          <a:ea typeface="Montserrat"/>
                          <a:cs typeface="Montserrat"/>
                          <a:sym typeface="Montserrat"/>
                        </a:rPr>
                        <a:t>Performance and Scalability</a:t>
                      </a:r>
                      <a:endParaRPr sz="11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solidFill>
                            <a:schemeClr val="lt1"/>
                          </a:solidFill>
                          <a:latin typeface="Montserrat"/>
                          <a:ea typeface="Montserrat"/>
                          <a:cs typeface="Montserrat"/>
                          <a:sym typeface="Montserrat"/>
                        </a:rPr>
                        <a:t>Work Disruptions/Single Point of Failure</a:t>
                      </a:r>
                      <a:endParaRPr sz="11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solidFill>
                            <a:schemeClr val="lt1"/>
                          </a:solidFill>
                          <a:latin typeface="Montserrat"/>
                          <a:ea typeface="Montserrat"/>
                          <a:cs typeface="Montserrat"/>
                          <a:sym typeface="Montserrat"/>
                        </a:rPr>
                        <a:t>Collaboration and Streamlined Development</a:t>
                      </a:r>
                      <a:endParaRPr sz="11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100" b="1" u="none" strike="noStrike" cap="none">
                          <a:solidFill>
                            <a:schemeClr val="lt1"/>
                          </a:solidFill>
                          <a:latin typeface="Montserrat"/>
                          <a:ea typeface="Montserrat"/>
                          <a:cs typeface="Montserrat"/>
                          <a:sym typeface="Montserrat"/>
                        </a:rPr>
                        <a:t>Increase in Project Costs</a:t>
                      </a:r>
                      <a:endParaRPr sz="1100" b="1" u="none" strike="noStrike" cap="none">
                        <a:solidFill>
                          <a:schemeClr val="lt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2492375">
                <a:tc>
                  <a:txBody>
                    <a:bodyPr/>
                    <a:lstStyle/>
                    <a:p>
                      <a:pPr marL="0" marR="0" lvl="0" indent="0" algn="l" rtl="0">
                        <a:lnSpc>
                          <a:spcPct val="100000"/>
                        </a:lnSpc>
                        <a:spcBef>
                          <a:spcPts val="0"/>
                        </a:spcBef>
                        <a:spcAft>
                          <a:spcPts val="0"/>
                        </a:spcAft>
                        <a:buClr>
                          <a:srgbClr val="000000"/>
                        </a:buClr>
                        <a:buSzPts val="1100"/>
                        <a:buFont typeface="Arial"/>
                        <a:buNone/>
                      </a:pPr>
                      <a:r>
                        <a:rPr lang="en" sz="900">
                          <a:latin typeface="Montserrat"/>
                          <a:ea typeface="Montserrat"/>
                          <a:cs typeface="Montserrat"/>
                          <a:sym typeface="Montserrat"/>
                        </a:rPr>
                        <a:t>With SVN, our developers can only pull specific files from the central repository to their local machines, and in order to conduct unit testing, </a:t>
                      </a:r>
                      <a:r>
                        <a:rPr lang="en" sz="900" u="sng">
                          <a:latin typeface="Montserrat"/>
                          <a:ea typeface="Montserrat"/>
                          <a:cs typeface="Montserrat"/>
                          <a:sym typeface="Montserrat"/>
                        </a:rPr>
                        <a:t>will either have to do so in isolation or commit the changes back to the central repository.</a:t>
                      </a:r>
                      <a:r>
                        <a:rPr lang="en" sz="900">
                          <a:latin typeface="Montserrat"/>
                          <a:ea typeface="Montserrat"/>
                          <a:cs typeface="Montserrat"/>
                          <a:sym typeface="Montserrat"/>
                        </a:rPr>
                        <a:t> This multi-step process, on top of </a:t>
                      </a:r>
                      <a:r>
                        <a:rPr lang="en" sz="900" u="sng">
                          <a:latin typeface="Montserrat"/>
                          <a:ea typeface="Montserrat"/>
                          <a:cs typeface="Montserrat"/>
                          <a:sym typeface="Montserrat"/>
                        </a:rPr>
                        <a:t>always having to be connected to the repository</a:t>
                      </a:r>
                      <a:r>
                        <a:rPr lang="en" sz="900">
                          <a:latin typeface="Montserrat"/>
                          <a:ea typeface="Montserrat"/>
                          <a:cs typeface="Montserrat"/>
                          <a:sym typeface="Montserrat"/>
                        </a:rPr>
                        <a:t>, has slowed down our developers’ ability to conduct testing by on average 2-3 weeks. </a:t>
                      </a:r>
                      <a:endParaRPr sz="900" u="none" strike="noStrike" cap="none">
                        <a:solidFill>
                          <a:srgbClr val="7030A0"/>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900">
                          <a:solidFill>
                            <a:schemeClr val="dk1"/>
                          </a:solidFill>
                          <a:latin typeface="Montserrat"/>
                          <a:ea typeface="Montserrat"/>
                          <a:cs typeface="Montserrat"/>
                          <a:sym typeface="Montserrat"/>
                        </a:rPr>
                        <a:t>SVN has no offline functionality, and therefore always requires that our developers </a:t>
                      </a:r>
                      <a:r>
                        <a:rPr lang="en" sz="900" u="sng">
                          <a:solidFill>
                            <a:schemeClr val="dk1"/>
                          </a:solidFill>
                          <a:latin typeface="Montserrat"/>
                          <a:ea typeface="Montserrat"/>
                          <a:cs typeface="Montserrat"/>
                          <a:sym typeface="Montserrat"/>
                        </a:rPr>
                        <a:t>be connected to the central server. </a:t>
                      </a:r>
                      <a:r>
                        <a:rPr lang="en" sz="900">
                          <a:solidFill>
                            <a:schemeClr val="dk1"/>
                          </a:solidFill>
                          <a:latin typeface="Montserrat"/>
                          <a:ea typeface="Montserrat"/>
                          <a:cs typeface="Montserrat"/>
                          <a:sym typeface="Montserrat"/>
                        </a:rPr>
                        <a:t>If our developers are not connected, work ceases entirely, which has prolong. Work also ceases if the central repository is down, so SVN creates a </a:t>
                      </a:r>
                      <a:r>
                        <a:rPr lang="en" sz="900" u="sng">
                          <a:solidFill>
                            <a:schemeClr val="dk1"/>
                          </a:solidFill>
                          <a:latin typeface="Montserrat"/>
                          <a:ea typeface="Montserrat"/>
                          <a:cs typeface="Montserrat"/>
                          <a:sym typeface="Montserrat"/>
                        </a:rPr>
                        <a:t>single point of failure</a:t>
                      </a:r>
                      <a:r>
                        <a:rPr lang="en" sz="900">
                          <a:solidFill>
                            <a:schemeClr val="dk1"/>
                          </a:solidFill>
                          <a:latin typeface="Montserrat"/>
                          <a:ea typeface="Montserrat"/>
                          <a:cs typeface="Montserrat"/>
                          <a:sym typeface="Montserrat"/>
                        </a:rPr>
                        <a:t> for us as no changes can be made until the central repository is back online. For a project that was meant to be completed in </a:t>
                      </a:r>
                      <a:r>
                        <a:rPr lang="en" sz="900" u="sng">
                          <a:solidFill>
                            <a:schemeClr val="dk1"/>
                          </a:solidFill>
                          <a:latin typeface="Montserrat"/>
                          <a:ea typeface="Montserrat"/>
                          <a:cs typeface="Montserrat"/>
                          <a:sym typeface="Montserrat"/>
                        </a:rPr>
                        <a:t>four months, </a:t>
                      </a:r>
                      <a:r>
                        <a:rPr lang="en" sz="900">
                          <a:solidFill>
                            <a:schemeClr val="dk1"/>
                          </a:solidFill>
                          <a:latin typeface="Montserrat"/>
                          <a:ea typeface="Montserrat"/>
                          <a:cs typeface="Montserrat"/>
                          <a:sym typeface="Montserrat"/>
                        </a:rPr>
                        <a:t>unexpected downtime delayed the release by another </a:t>
                      </a:r>
                      <a:r>
                        <a:rPr lang="en" sz="900" u="sng">
                          <a:solidFill>
                            <a:schemeClr val="dk1"/>
                          </a:solidFill>
                          <a:latin typeface="Montserrat"/>
                          <a:ea typeface="Montserrat"/>
                          <a:cs typeface="Montserrat"/>
                          <a:sym typeface="Montserrat"/>
                        </a:rPr>
                        <a:t>five weeks.</a:t>
                      </a:r>
                      <a:endParaRPr sz="900" u="sng">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900" u="none" strike="noStrike" cap="none">
                          <a:latin typeface="Montserrat"/>
                          <a:ea typeface="Montserrat"/>
                          <a:cs typeface="Montserrat"/>
                          <a:sym typeface="Montserrat"/>
                        </a:rPr>
                        <a:t>SVN’s top-down approach has led to a </a:t>
                      </a:r>
                      <a:r>
                        <a:rPr lang="en" sz="900" u="sng" strike="noStrike" cap="none">
                          <a:latin typeface="Montserrat"/>
                          <a:ea typeface="Montserrat"/>
                          <a:cs typeface="Montserrat"/>
                          <a:sym typeface="Montserrat"/>
                        </a:rPr>
                        <a:t>breakdown of cohesion</a:t>
                      </a:r>
                      <a:r>
                        <a:rPr lang="en" sz="900" u="sng">
                          <a:latin typeface="Montserrat"/>
                          <a:ea typeface="Montserrat"/>
                          <a:cs typeface="Montserrat"/>
                          <a:sym typeface="Montserrat"/>
                        </a:rPr>
                        <a:t>,</a:t>
                      </a:r>
                      <a:r>
                        <a:rPr lang="en" sz="900">
                          <a:latin typeface="Montserrat"/>
                          <a:ea typeface="Montserrat"/>
                          <a:cs typeface="Montserrat"/>
                          <a:sym typeface="Montserrat"/>
                        </a:rPr>
                        <a:t> and </a:t>
                      </a:r>
                      <a:r>
                        <a:rPr lang="en" sz="900" u="sng">
                          <a:latin typeface="Montserrat"/>
                          <a:ea typeface="Montserrat"/>
                          <a:cs typeface="Montserrat"/>
                          <a:sym typeface="Montserrat"/>
                        </a:rPr>
                        <a:t>merge conflicts. </a:t>
                      </a:r>
                      <a:r>
                        <a:rPr lang="en" sz="900">
                          <a:latin typeface="Montserrat"/>
                          <a:ea typeface="Montserrat"/>
                          <a:cs typeface="Montserrat"/>
                          <a:sym typeface="Montserrat"/>
                        </a:rPr>
                        <a:t> First, since SVN requires new code to be committed to the central repository, as such, our developers often go </a:t>
                      </a:r>
                      <a:r>
                        <a:rPr lang="en" sz="900" u="sng">
                          <a:latin typeface="Montserrat"/>
                          <a:ea typeface="Montserrat"/>
                          <a:cs typeface="Montserrat"/>
                          <a:sym typeface="Montserrat"/>
                        </a:rPr>
                        <a:t>days and weeks without committing new code </a:t>
                      </a:r>
                      <a:r>
                        <a:rPr lang="en" sz="900">
                          <a:latin typeface="Montserrat"/>
                          <a:ea typeface="Montserrat"/>
                          <a:cs typeface="Montserrat"/>
                          <a:sym typeface="Montserrat"/>
                        </a:rPr>
                        <a:t>out of fear that the commit will ruin the build. Second, SVN does </a:t>
                      </a:r>
                      <a:r>
                        <a:rPr lang="en" sz="900" u="sng">
                          <a:latin typeface="Montserrat"/>
                          <a:ea typeface="Montserrat"/>
                          <a:cs typeface="Montserrat"/>
                          <a:sym typeface="Montserrat"/>
                        </a:rPr>
                        <a:t>not resolve merge conflicts effectively. </a:t>
                      </a:r>
                      <a:r>
                        <a:rPr lang="en" sz="900">
                          <a:latin typeface="Montserrat"/>
                          <a:ea typeface="Montserrat"/>
                          <a:cs typeface="Montserrat"/>
                          <a:sym typeface="Montserrat"/>
                        </a:rPr>
                        <a:t>Since SVN only considers revisions rather than history, conflicting code commits will be messily fused together, which has cost teams weeks of work to try and resolve. </a:t>
                      </a:r>
                      <a:endParaRPr sz="900" strike="noStrike" cap="none">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100"/>
                        <a:buFont typeface="Arial"/>
                        <a:buNone/>
                      </a:pPr>
                      <a:r>
                        <a:rPr lang="en" sz="900">
                          <a:solidFill>
                            <a:schemeClr val="dk1"/>
                          </a:solidFill>
                          <a:latin typeface="Montserrat"/>
                          <a:ea typeface="Montserrat"/>
                          <a:cs typeface="Montserrat"/>
                          <a:sym typeface="Montserrat"/>
                        </a:rPr>
                        <a:t>With SVN, we currently spend up to 15</a:t>
                      </a:r>
                      <a:r>
                        <a:rPr lang="en" sz="900" u="sng">
                          <a:solidFill>
                            <a:schemeClr val="dk1"/>
                          </a:solidFill>
                          <a:latin typeface="Montserrat"/>
                          <a:ea typeface="Montserrat"/>
                          <a:cs typeface="Montserrat"/>
                          <a:sym typeface="Montserrat"/>
                        </a:rPr>
                        <a:t>% of R&amp;D team </a:t>
                      </a:r>
                      <a:r>
                        <a:rPr lang="en" sz="900">
                          <a:solidFill>
                            <a:schemeClr val="dk1"/>
                          </a:solidFill>
                          <a:latin typeface="Montserrat"/>
                          <a:ea typeface="Montserrat"/>
                          <a:cs typeface="Montserrat"/>
                          <a:sym typeface="Montserrat"/>
                        </a:rPr>
                        <a:t>time working on debugging messily merged branches. This has cost IntelliPrice </a:t>
                      </a:r>
                      <a:r>
                        <a:rPr lang="en" sz="900" u="sng">
                          <a:solidFill>
                            <a:schemeClr val="dk1"/>
                          </a:solidFill>
                          <a:latin typeface="Montserrat"/>
                          <a:ea typeface="Montserrat"/>
                          <a:cs typeface="Montserrat"/>
                          <a:sym typeface="Montserrat"/>
                        </a:rPr>
                        <a:t>$132,500 per year on average</a:t>
                      </a:r>
                      <a:r>
                        <a:rPr lang="en" sz="900">
                          <a:solidFill>
                            <a:schemeClr val="dk1"/>
                          </a:solidFill>
                          <a:latin typeface="Montserrat"/>
                          <a:ea typeface="Montserrat"/>
                          <a:cs typeface="Montserrat"/>
                          <a:sym typeface="Montserrat"/>
                        </a:rPr>
                        <a:t> just on addressing SVN’s merge conflicts. </a:t>
                      </a:r>
                      <a:endParaRPr sz="900" u="none" strike="noStrike" cap="none">
                        <a:solidFill>
                          <a:schemeClr val="dk1"/>
                        </a:solidFill>
                        <a:latin typeface="Montserrat"/>
                        <a:ea typeface="Montserrat"/>
                        <a:cs typeface="Montserrat"/>
                        <a:sym typeface="Montserrat"/>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39" name="Google Shape;339;g232d8597a2d_4_11"/>
          <p:cNvSpPr txBox="1"/>
          <p:nvPr/>
        </p:nvSpPr>
        <p:spPr>
          <a:xfrm>
            <a:off x="242076" y="980525"/>
            <a:ext cx="84684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300" b="0" i="0" u="none" strike="noStrike" cap="none">
                <a:solidFill>
                  <a:srgbClr val="000000"/>
                </a:solidFill>
                <a:latin typeface="Montserrat"/>
                <a:ea typeface="Montserrat"/>
                <a:cs typeface="Montserrat"/>
                <a:sym typeface="Montserrat"/>
              </a:rPr>
              <a:t>In our current workflow, our developers must always have a network connection, and work on software updates and bug fixes on branches before merging to the main trunk.</a:t>
            </a:r>
            <a:endParaRPr sz="1300" b="0" i="0" u="none" strike="noStrike" cap="none">
              <a:solidFill>
                <a:srgbClr val="000000"/>
              </a:solidFill>
              <a:latin typeface="Montserrat"/>
              <a:ea typeface="Montserrat"/>
              <a:cs typeface="Montserrat"/>
              <a:sym typeface="Montserrat"/>
            </a:endParaRPr>
          </a:p>
        </p:txBody>
      </p:sp>
      <p:sp>
        <p:nvSpPr>
          <p:cNvPr id="340" name="Google Shape;340;g232d8597a2d_4_11"/>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41" name="Google Shape;341;g232d8597a2d_4_11"/>
          <p:cNvSpPr txBox="1"/>
          <p:nvPr/>
        </p:nvSpPr>
        <p:spPr>
          <a:xfrm>
            <a:off x="8676150" y="1411625"/>
            <a:ext cx="91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p:txBody>
      </p:sp>
      <p:sp>
        <p:nvSpPr>
          <p:cNvPr id="342" name="Google Shape;342;g232d8597a2d_4_11"/>
          <p:cNvSpPr txBox="1"/>
          <p:nvPr/>
        </p:nvSpPr>
        <p:spPr>
          <a:xfrm>
            <a:off x="576300" y="4816600"/>
            <a:ext cx="6201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Montserrat"/>
                <a:ea typeface="Montserrat"/>
                <a:cs typeface="Montserrat"/>
                <a:sym typeface="Montserrat"/>
              </a:rPr>
              <a:t>[1] Subversion Re-Education: https://web.archive.org/web/20180909115459/http://hginit.com/00.html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30fee6dae0_1_20"/>
          <p:cNvSpPr txBox="1">
            <a:spLocks noGrp="1"/>
          </p:cNvSpPr>
          <p:nvPr>
            <p:ph type="title" idx="4"/>
          </p:nvPr>
        </p:nvSpPr>
        <p:spPr>
          <a:xfrm>
            <a:off x="717800" y="-130250"/>
            <a:ext cx="7708200" cy="647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Competitive Analysis</a:t>
            </a:r>
            <a:endParaRPr/>
          </a:p>
        </p:txBody>
      </p:sp>
      <p:sp>
        <p:nvSpPr>
          <p:cNvPr id="348" name="Google Shape;348;g230fee6dae0_1_20"/>
          <p:cNvSpPr txBox="1">
            <a:spLocks noGrp="1"/>
          </p:cNvSpPr>
          <p:nvPr>
            <p:ph type="sldNum" idx="12"/>
          </p:nvPr>
        </p:nvSpPr>
        <p:spPr>
          <a:xfrm>
            <a:off x="8595309" y="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9</a:t>
            </a:fld>
            <a:endParaRPr/>
          </a:p>
        </p:txBody>
      </p:sp>
      <p:graphicFrame>
        <p:nvGraphicFramePr>
          <p:cNvPr id="349" name="Google Shape;349;g230fee6dae0_1_20"/>
          <p:cNvGraphicFramePr/>
          <p:nvPr/>
        </p:nvGraphicFramePr>
        <p:xfrm>
          <a:off x="127000" y="875100"/>
          <a:ext cx="3000000" cy="3000000"/>
        </p:xfrm>
        <a:graphic>
          <a:graphicData uri="http://schemas.openxmlformats.org/drawingml/2006/table">
            <a:tbl>
              <a:tblPr>
                <a:noFill/>
                <a:tableStyleId>{7B5B3FF0-38E2-4259-91A7-5A3A5868F441}</a:tableStyleId>
              </a:tblPr>
              <a:tblGrid>
                <a:gridCol w="2222500">
                  <a:extLst>
                    <a:ext uri="{9D8B030D-6E8A-4147-A177-3AD203B41FA5}">
                      <a16:colId xmlns:a16="http://schemas.microsoft.com/office/drawing/2014/main" val="20000"/>
                    </a:ext>
                  </a:extLst>
                </a:gridCol>
                <a:gridCol w="2222500">
                  <a:extLst>
                    <a:ext uri="{9D8B030D-6E8A-4147-A177-3AD203B41FA5}">
                      <a16:colId xmlns:a16="http://schemas.microsoft.com/office/drawing/2014/main" val="20001"/>
                    </a:ext>
                  </a:extLst>
                </a:gridCol>
                <a:gridCol w="2222500">
                  <a:extLst>
                    <a:ext uri="{9D8B030D-6E8A-4147-A177-3AD203B41FA5}">
                      <a16:colId xmlns:a16="http://schemas.microsoft.com/office/drawing/2014/main" val="20002"/>
                    </a:ext>
                  </a:extLst>
                </a:gridCol>
                <a:gridCol w="2222500">
                  <a:extLst>
                    <a:ext uri="{9D8B030D-6E8A-4147-A177-3AD203B41FA5}">
                      <a16:colId xmlns:a16="http://schemas.microsoft.com/office/drawing/2014/main" val="20003"/>
                    </a:ext>
                  </a:extLst>
                </a:gridCol>
              </a:tblGrid>
              <a:tr h="0">
                <a:tc>
                  <a:txBody>
                    <a:bodyPr/>
                    <a:lstStyle/>
                    <a:p>
                      <a:pPr marL="0" marR="0" lvl="0" indent="0" algn="ctr" rtl="0">
                        <a:lnSpc>
                          <a:spcPct val="100000"/>
                        </a:lnSpc>
                        <a:spcBef>
                          <a:spcPts val="0"/>
                        </a:spcBef>
                        <a:spcAft>
                          <a:spcPts val="0"/>
                        </a:spcAft>
                        <a:buClr>
                          <a:srgbClr val="000000"/>
                        </a:buClr>
                        <a:buSzPts val="700"/>
                        <a:buFont typeface="Arial"/>
                        <a:buNone/>
                      </a:pPr>
                      <a:r>
                        <a:rPr lang="en" sz="1000" b="1">
                          <a:solidFill>
                            <a:schemeClr val="lt1"/>
                          </a:solidFill>
                          <a:latin typeface="Montserrat"/>
                          <a:ea typeface="Montserrat"/>
                          <a:cs typeface="Montserrat"/>
                          <a:sym typeface="Montserrat"/>
                        </a:rPr>
                        <a:t>Technology Selection Criteria</a:t>
                      </a:r>
                      <a:endParaRPr sz="1000" b="1" u="none" strike="noStrike" cap="none">
                        <a:solidFill>
                          <a:schemeClr val="lt1"/>
                        </a:solidFill>
                        <a:latin typeface="Montserrat"/>
                        <a:ea typeface="Montserrat"/>
                        <a:cs typeface="Montserrat"/>
                        <a:sym typeface="Montserrat"/>
                      </a:endParaRPr>
                    </a:p>
                  </a:txBody>
                  <a:tcPr marL="63500" marR="63500" marT="63500" marB="63500">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chemeClr val="lt1"/>
                          </a:solidFill>
                          <a:latin typeface="Montserrat"/>
                          <a:ea typeface="Montserrat"/>
                          <a:cs typeface="Montserrat"/>
                          <a:sym typeface="Montserrat"/>
                        </a:rPr>
                        <a:t>Git</a:t>
                      </a:r>
                      <a:endParaRPr sz="1000" b="1" u="none" strike="noStrike" cap="none">
                        <a:solidFill>
                          <a:schemeClr val="lt1"/>
                        </a:solidFill>
                        <a:latin typeface="Montserrat"/>
                        <a:ea typeface="Montserrat"/>
                        <a:cs typeface="Montserrat"/>
                        <a:sym typeface="Montserrat"/>
                      </a:endParaRPr>
                    </a:p>
                  </a:txBody>
                  <a:tcPr marL="63500" marR="63500" marT="63500" marB="63500">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chemeClr val="lt1"/>
                          </a:solidFill>
                          <a:latin typeface="Montserrat"/>
                          <a:ea typeface="Montserrat"/>
                          <a:cs typeface="Montserrat"/>
                          <a:sym typeface="Montserrat"/>
                        </a:rPr>
                        <a:t>Apache Subversion (SVN)</a:t>
                      </a:r>
                      <a:endParaRPr sz="1000" b="1" u="none" strike="noStrike" cap="none">
                        <a:solidFill>
                          <a:schemeClr val="lt1"/>
                        </a:solidFill>
                        <a:latin typeface="Montserrat"/>
                        <a:ea typeface="Montserrat"/>
                        <a:cs typeface="Montserrat"/>
                        <a:sym typeface="Montserrat"/>
                      </a:endParaRPr>
                    </a:p>
                  </a:txBody>
                  <a:tcPr marL="63500" marR="63500" marT="63500" marB="63500">
                    <a:solidFill>
                      <a:schemeClr val="accent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 sz="1000" b="1" u="none" strike="noStrike" cap="none">
                          <a:solidFill>
                            <a:schemeClr val="lt1"/>
                          </a:solidFill>
                          <a:latin typeface="Montserrat"/>
                          <a:ea typeface="Montserrat"/>
                          <a:cs typeface="Montserrat"/>
                          <a:sym typeface="Montserrat"/>
                        </a:rPr>
                        <a:t>Mercurial</a:t>
                      </a:r>
                      <a:endParaRPr sz="1000" b="1" u="none" strike="noStrike" cap="none">
                        <a:solidFill>
                          <a:schemeClr val="lt1"/>
                        </a:solidFill>
                        <a:latin typeface="Montserrat"/>
                        <a:ea typeface="Montserrat"/>
                        <a:cs typeface="Montserrat"/>
                        <a:sym typeface="Montserrat"/>
                      </a:endParaRPr>
                    </a:p>
                  </a:txBody>
                  <a:tcPr marL="63500" marR="63500" marT="63500" marB="63500">
                    <a:solidFill>
                      <a:schemeClr val="accent5"/>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Distributed vs Centralized</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Decentralized distributed repo model. In other word, Git is a repo with lots of client repos, each with a user</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Centralized repo model. In other word, SVN is one repo with lots of clients</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Decentralized distributed repo model. In other word, Git is a repo with lots of client repos, each with a user</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Performance</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Known for its speed and performance. Since every user has a local copy of the repo, most operations are performed locally, making it fast and efficient.</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Requires frequent communication with the central repository, which can result in slower performance, especially for large repositories or when working remotely.</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Similarly to Git, Mercurial is also known for speed and performance due to its decentralized nature</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Learning curve</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Steep learning curve, as it has a more complex and powerful feature set. Command-line interface by default and the command sets can be daunting. [</a:t>
                      </a:r>
                      <a:r>
                        <a:rPr lang="en" sz="800">
                          <a:latin typeface="Montserrat"/>
                          <a:ea typeface="Montserrat"/>
                          <a:cs typeface="Montserrat"/>
                          <a:sym typeface="Montserrat"/>
                        </a:rPr>
                        <a:t>3</a:t>
                      </a:r>
                      <a:r>
                        <a:rPr lang="en" sz="800" u="none" strike="noStrike" cap="none">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Short learning curve as it has simpler feature set [</a:t>
                      </a:r>
                      <a:r>
                        <a:rPr lang="en" sz="800">
                          <a:latin typeface="Montserrat"/>
                          <a:ea typeface="Montserrat"/>
                          <a:cs typeface="Montserrat"/>
                          <a:sym typeface="Montserrat"/>
                        </a:rPr>
                        <a:t>2</a:t>
                      </a:r>
                      <a:r>
                        <a:rPr lang="en" sz="800" u="none" strike="noStrike" cap="none">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Less steep than Git. Command-line by default, but the commands and terminology are  generally more intuitive than Git [</a:t>
                      </a:r>
                      <a:r>
                        <a:rPr lang="en" sz="800">
                          <a:latin typeface="Montserrat"/>
                          <a:ea typeface="Montserrat"/>
                          <a:cs typeface="Montserrat"/>
                          <a:sym typeface="Montserrat"/>
                        </a:rPr>
                        <a:t>1</a:t>
                      </a:r>
                      <a:r>
                        <a:rPr lang="en" sz="800" u="none" strike="noStrike" cap="none">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Community and ecosystem</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Largest active communities of users and contributors, with ecosystems of wider range of tools, plugins, and integrations with other development tools.</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A community of users and contributors exists. However, its adoption has been trending downwards due to many projects migrating to distributed SCM solutions [</a:t>
                      </a:r>
                      <a:r>
                        <a:rPr lang="en" sz="800">
                          <a:latin typeface="Montserrat"/>
                          <a:ea typeface="Montserrat"/>
                          <a:cs typeface="Montserrat"/>
                          <a:sym typeface="Montserrat"/>
                        </a:rPr>
                        <a:t>4</a:t>
                      </a:r>
                      <a:r>
                        <a:rPr lang="en" sz="800" u="none" strike="noStrike" cap="none">
                          <a:latin typeface="Montserrat"/>
                          <a:ea typeface="Montserrat"/>
                          <a:cs typeface="Montserrat"/>
                          <a:sym typeface="Montserrat"/>
                        </a:rPr>
                        <a:t>]</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Smaller user base than Git with not as extensive ecosystem of tools, plunges, and integration with other development tools</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Branching and Merging</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Branching and merging in git are lightweight and flexible with powerful algorithms that can handle merge conflicts.</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Branching in SVN is complex and it requires developers to create a copy of the entire repository each time.</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Mercurial’s branching model can cause confusion and the merging algorithm is simpler than </a:t>
                      </a:r>
                      <a:r>
                        <a:rPr lang="en" sz="800">
                          <a:latin typeface="Montserrat"/>
                          <a:ea typeface="Montserrat"/>
                          <a:cs typeface="Montserrat"/>
                          <a:sym typeface="Montserrat"/>
                        </a:rPr>
                        <a:t>G</a:t>
                      </a:r>
                      <a:r>
                        <a:rPr lang="en" sz="800" u="none" strike="noStrike" cap="none">
                          <a:latin typeface="Montserrat"/>
                          <a:ea typeface="Montserrat"/>
                          <a:cs typeface="Montserrat"/>
                          <a:sym typeface="Montserrat"/>
                        </a:rPr>
                        <a:t>it’s algorithm and may require manual intervention.</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5"/>
                  </a:ext>
                </a:extLst>
              </a:tr>
              <a:tr h="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latin typeface="Montserrat"/>
                          <a:ea typeface="Montserrat"/>
                          <a:cs typeface="Montserrat"/>
                          <a:sym typeface="Montserrat"/>
                        </a:rPr>
                        <a:t>Network Protocols Supported</a:t>
                      </a:r>
                      <a:endParaRPr sz="1000" b="1"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HTTP/HTTPS, SSH and GIT protocol.</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SVN &amp; SSH</a:t>
                      </a:r>
                      <a:endParaRPr sz="800" u="none" strike="noStrike" cap="none">
                        <a:latin typeface="Montserrat"/>
                        <a:ea typeface="Montserrat"/>
                        <a:cs typeface="Montserrat"/>
                        <a:sym typeface="Montserrat"/>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800"/>
                        <a:buFont typeface="Arial"/>
                        <a:buNone/>
                      </a:pPr>
                      <a:r>
                        <a:rPr lang="en" sz="800" u="none" strike="noStrike" cap="none">
                          <a:latin typeface="Montserrat"/>
                          <a:ea typeface="Montserrat"/>
                          <a:cs typeface="Montserrat"/>
                          <a:sym typeface="Montserrat"/>
                        </a:rPr>
                        <a:t>HTTP/HTTPS or SSH</a:t>
                      </a:r>
                      <a:endParaRPr sz="800" u="none" strike="noStrike" cap="none">
                        <a:latin typeface="Montserrat"/>
                        <a:ea typeface="Montserrat"/>
                        <a:cs typeface="Montserrat"/>
                        <a:sym typeface="Montserrat"/>
                      </a:endParaRPr>
                    </a:p>
                  </a:txBody>
                  <a:tcPr marL="63500" marR="63500" marT="63500" marB="63500"/>
                </a:tc>
                <a:extLst>
                  <a:ext uri="{0D108BD9-81ED-4DB2-BD59-A6C34878D82A}">
                    <a16:rowId xmlns:a16="http://schemas.microsoft.com/office/drawing/2014/main" val="10006"/>
                  </a:ext>
                </a:extLst>
              </a:tr>
            </a:tbl>
          </a:graphicData>
        </a:graphic>
      </p:graphicFrame>
      <p:sp>
        <p:nvSpPr>
          <p:cNvPr id="350" name="Google Shape;350;g230fee6dae0_1_20"/>
          <p:cNvSpPr txBox="1"/>
          <p:nvPr/>
        </p:nvSpPr>
        <p:spPr>
          <a:xfrm>
            <a:off x="126950" y="4507300"/>
            <a:ext cx="88899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rgbClr val="000000"/>
                </a:solidFill>
                <a:latin typeface="Montserrat"/>
                <a:ea typeface="Montserrat"/>
                <a:cs typeface="Montserrat"/>
                <a:sym typeface="Montserrat"/>
              </a:rPr>
              <a:t>[</a:t>
            </a:r>
            <a:r>
              <a:rPr lang="en" sz="600">
                <a:latin typeface="Montserrat"/>
                <a:ea typeface="Montserrat"/>
                <a:cs typeface="Montserrat"/>
                <a:sym typeface="Montserrat"/>
              </a:rPr>
              <a:t>1</a:t>
            </a:r>
            <a:r>
              <a:rPr lang="en" sz="600" b="0" u="none" strike="noStrike" cap="none">
                <a:solidFill>
                  <a:srgbClr val="000000"/>
                </a:solidFill>
                <a:latin typeface="Montserrat"/>
                <a:ea typeface="Montserrat"/>
                <a:cs typeface="Montserrat"/>
                <a:sym typeface="Montserrat"/>
              </a:rPr>
              <a:t>] Mercurial vs Git: How Are They Different?, Chuck Gehman, January  9, 2019. Retrieved from: </a:t>
            </a:r>
            <a:r>
              <a:rPr lang="en" sz="600" b="0" strike="noStrike" cap="none">
                <a:latin typeface="Montserrat"/>
                <a:ea typeface="Montserrat"/>
                <a:cs typeface="Montserrat"/>
                <a:sym typeface="Montserrat"/>
              </a:rPr>
              <a:t>https://www.perforce.com/blog/vcs/mercurial-vs-git-how-are-they-different</a:t>
            </a:r>
            <a:endParaRPr sz="600" b="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2</a:t>
            </a:r>
            <a:r>
              <a:rPr lang="en" sz="600" b="0" u="none" strike="noStrike" cap="none">
                <a:solidFill>
                  <a:schemeClr val="dk1"/>
                </a:solidFill>
                <a:latin typeface="Montserrat"/>
                <a:ea typeface="Montserrat"/>
                <a:cs typeface="Montserrat"/>
                <a:sym typeface="Montserrat"/>
              </a:rPr>
              <a:t>] Git vs. SVN: What is the Difference?, Git at Scale, November  14, 2018. Retrieved from: </a:t>
            </a:r>
            <a:r>
              <a:rPr lang="en" sz="600" b="0" strike="noStrike" cap="none">
                <a:solidFill>
                  <a:schemeClr val="dk1"/>
                </a:solidFill>
                <a:latin typeface="Montserrat"/>
                <a:ea typeface="Montserrat"/>
                <a:cs typeface="Montserrat"/>
                <a:sym typeface="Montserrat"/>
              </a:rPr>
              <a:t>https://www.perforce.com/blog/vcs/git-vs-svn-what-difference#:~:text=The%20biggest%20difference%20between%20Git,to%20take%20these%20into%20account</a:t>
            </a:r>
            <a:r>
              <a:rPr lang="en" sz="600" b="0" u="none" strike="noStrike" cap="none">
                <a:solidFill>
                  <a:schemeClr val="dk1"/>
                </a:solidFill>
                <a:latin typeface="Montserrat"/>
                <a:ea typeface="Montserrat"/>
                <a:cs typeface="Montserrat"/>
                <a:sym typeface="Montserrat"/>
              </a:rPr>
              <a:t>.</a:t>
            </a:r>
            <a:endParaRPr sz="6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3</a:t>
            </a:r>
            <a:r>
              <a:rPr lang="en" sz="600" b="0" u="none" strike="noStrike" cap="none">
                <a:solidFill>
                  <a:schemeClr val="dk1"/>
                </a:solidFill>
                <a:latin typeface="Montserrat"/>
                <a:ea typeface="Montserrat"/>
                <a:cs typeface="Montserrat"/>
                <a:sym typeface="Montserrat"/>
              </a:rPr>
              <a:t>] Version control software comparison: SVN, Gut, Mercurial. Retrieved from: </a:t>
            </a:r>
            <a:r>
              <a:rPr lang="en" sz="600" b="0" strike="noStrike" cap="none">
                <a:solidFill>
                  <a:schemeClr val="dk1"/>
                </a:solidFill>
                <a:latin typeface="Montserrat"/>
                <a:ea typeface="Montserrat"/>
                <a:cs typeface="Montserrat"/>
                <a:sym typeface="Montserrat"/>
              </a:rPr>
              <a:t>https://www.timedoctor.com/blog/git-mecurial-and-cvs-comparison-of-svn-software/</a:t>
            </a:r>
            <a:endParaRPr sz="6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r>
              <a:rPr lang="en" sz="600" b="0" u="none" strike="noStrike" cap="none">
                <a:solidFill>
                  <a:schemeClr val="dk1"/>
                </a:solidFill>
                <a:latin typeface="Montserrat"/>
                <a:ea typeface="Montserrat"/>
                <a:cs typeface="Montserrat"/>
                <a:sym typeface="Montserrat"/>
              </a:rPr>
              <a:t>[</a:t>
            </a:r>
            <a:r>
              <a:rPr lang="en" sz="600">
                <a:solidFill>
                  <a:schemeClr val="dk1"/>
                </a:solidFill>
                <a:latin typeface="Montserrat"/>
                <a:ea typeface="Montserrat"/>
                <a:cs typeface="Montserrat"/>
                <a:sym typeface="Montserrat"/>
              </a:rPr>
              <a:t>4</a:t>
            </a:r>
            <a:r>
              <a:rPr lang="en" sz="600" b="0" u="none" strike="noStrike" cap="none">
                <a:solidFill>
                  <a:schemeClr val="dk1"/>
                </a:solidFill>
                <a:latin typeface="Montserrat"/>
                <a:ea typeface="Montserrat"/>
                <a:cs typeface="Montserrat"/>
                <a:sym typeface="Montserrat"/>
              </a:rPr>
              <a:t>] 15 BEST Version Control Software (Source Code Management Tools). March 21, 2023.  Retrieved from: </a:t>
            </a:r>
            <a:r>
              <a:rPr lang="en" sz="600" b="0" strike="noStrike" cap="none">
                <a:solidFill>
                  <a:schemeClr val="dk1"/>
                </a:solidFill>
                <a:latin typeface="Montserrat"/>
                <a:ea typeface="Montserrat"/>
                <a:cs typeface="Montserrat"/>
                <a:sym typeface="Montserrat"/>
              </a:rPr>
              <a:t>https://www.softwaretestinghelp.com/version-control-software/#10_IBM_Rational_ClearCase</a:t>
            </a:r>
            <a:endParaRPr sz="6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6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600" b="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600" b="0" u="none" strike="noStrike" cap="none">
              <a:solidFill>
                <a:schemeClr val="dk1"/>
              </a:solidFill>
              <a:latin typeface="Montserrat"/>
              <a:ea typeface="Montserrat"/>
              <a:cs typeface="Montserrat"/>
              <a:sym typeface="Montserrat"/>
            </a:endParaRPr>
          </a:p>
        </p:txBody>
      </p:sp>
      <p:sp>
        <p:nvSpPr>
          <p:cNvPr id="351" name="Google Shape;351;g230fee6dae0_1_20"/>
          <p:cNvSpPr txBox="1"/>
          <p:nvPr/>
        </p:nvSpPr>
        <p:spPr>
          <a:xfrm>
            <a:off x="173975" y="98350"/>
            <a:ext cx="885000" cy="338700"/>
          </a:xfrm>
          <a:prstGeom prst="rect">
            <a:avLst/>
          </a:prstGeom>
          <a:solidFill>
            <a:schemeClr val="lt2"/>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latin typeface="Montserrat"/>
                <a:ea typeface="Montserrat"/>
                <a:cs typeface="Montserrat"/>
                <a:sym typeface="Montserrat"/>
              </a:rPr>
              <a:t>SIMPLE</a:t>
            </a:r>
            <a:endParaRPr sz="1000" b="0" i="0" u="none" strike="noStrike" cap="none">
              <a:solidFill>
                <a:srgbClr val="000000"/>
              </a:solidFill>
              <a:latin typeface="Montserrat"/>
              <a:ea typeface="Montserrat"/>
              <a:cs typeface="Montserrat"/>
              <a:sym typeface="Montserrat"/>
            </a:endParaRPr>
          </a:p>
        </p:txBody>
      </p:sp>
      <p:sp>
        <p:nvSpPr>
          <p:cNvPr id="352" name="Google Shape;352;g230fee6dae0_1_20"/>
          <p:cNvSpPr txBox="1"/>
          <p:nvPr/>
        </p:nvSpPr>
        <p:spPr>
          <a:xfrm>
            <a:off x="76200" y="381000"/>
            <a:ext cx="922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2"/>
                </a:solidFill>
                <a:latin typeface="Montserrat"/>
                <a:ea typeface="Montserrat"/>
                <a:cs typeface="Montserrat"/>
                <a:sym typeface="Montserrat"/>
              </a:rPr>
              <a:t>Business Objective: </a:t>
            </a:r>
            <a:r>
              <a:rPr lang="en" sz="1200">
                <a:solidFill>
                  <a:schemeClr val="dk1"/>
                </a:solidFill>
                <a:latin typeface="Montserrat"/>
                <a:ea typeface="Montserrat"/>
                <a:cs typeface="Montserrat"/>
                <a:sym typeface="Montserrat"/>
              </a:rPr>
              <a:t>Improve collaboration amongst developers, maintain productivity with remote work, put out timely releases of software updates and bug patches, and reduce project costs.</a:t>
            </a:r>
            <a:endParaRPr sz="12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15058</Words>
  <Application>Microsoft Macintosh PowerPoint</Application>
  <PresentationFormat>On-screen Show (16:9)</PresentationFormat>
  <Paragraphs>1552</Paragraphs>
  <Slides>76</Slides>
  <Notes>76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76</vt:i4>
      </vt:variant>
    </vt:vector>
  </HeadingPairs>
  <TitlesOfParts>
    <vt:vector size="88" baseType="lpstr">
      <vt:lpstr>Fira Sans Extra Condensed Medium</vt:lpstr>
      <vt:lpstr>Quicksand Medium</vt:lpstr>
      <vt:lpstr>Barlow</vt:lpstr>
      <vt:lpstr>Calibri</vt:lpstr>
      <vt:lpstr>Montserrat</vt:lpstr>
      <vt:lpstr>Didact Gothic</vt:lpstr>
      <vt:lpstr>Inter</vt:lpstr>
      <vt:lpstr>Arial</vt:lpstr>
      <vt:lpstr>Montserrat Medium</vt:lpstr>
      <vt:lpstr>Montserrat SemiBold</vt:lpstr>
      <vt:lpstr>Management Consulting Toolkit by Slidesgo</vt:lpstr>
      <vt:lpstr>Simple Light</vt:lpstr>
      <vt:lpstr>OSS Final Report Team 1</vt:lpstr>
      <vt:lpstr>Our Team - Git Mavericks</vt:lpstr>
      <vt:lpstr>Table of Contents</vt:lpstr>
      <vt:lpstr>Our Company</vt:lpstr>
      <vt:lpstr>IntelliPrice</vt:lpstr>
      <vt:lpstr>Our Problem</vt:lpstr>
      <vt:lpstr>Hypothesis</vt:lpstr>
      <vt:lpstr>Business Case and Pain Points</vt:lpstr>
      <vt:lpstr>Competitive Analysis</vt:lpstr>
      <vt:lpstr>About Git</vt:lpstr>
      <vt:lpstr>Key Git Concepts</vt:lpstr>
      <vt:lpstr>Sponsors</vt:lpstr>
      <vt:lpstr>Contributors</vt:lpstr>
      <vt:lpstr>Upstream and Downstream</vt:lpstr>
      <vt:lpstr>Use Case Validation - Atlassian </vt:lpstr>
      <vt:lpstr>Our Approach to Change</vt:lpstr>
      <vt:lpstr>03.a</vt:lpstr>
      <vt:lpstr>Personas</vt:lpstr>
      <vt:lpstr>Functional Requirements</vt:lpstr>
      <vt:lpstr>Story Point Algorithm &amp; Allocation</vt:lpstr>
      <vt:lpstr>System Admin - Kate</vt:lpstr>
      <vt:lpstr>User Stories - System Admin (1/2)</vt:lpstr>
      <vt:lpstr>User Stories - System Admin (2/2)</vt:lpstr>
      <vt:lpstr>Software Developer - Emily</vt:lpstr>
      <vt:lpstr>User Stories - Software Developer</vt:lpstr>
      <vt:lpstr>Tester - Harvey</vt:lpstr>
      <vt:lpstr>User Stories - Tester (1/2)</vt:lpstr>
      <vt:lpstr>User Stories - Tester (2/2)</vt:lpstr>
      <vt:lpstr>Release Manager - Jackson </vt:lpstr>
      <vt:lpstr>User Stories - Release Manager (1/2)</vt:lpstr>
      <vt:lpstr>User Stories - Release Manager (2/2)</vt:lpstr>
      <vt:lpstr>Planning</vt:lpstr>
      <vt:lpstr>SDLC Model</vt:lpstr>
      <vt:lpstr>Why Waterfall and Agile/Scrum </vt:lpstr>
      <vt:lpstr>Agile-Waterfall: Overview of Phases</vt:lpstr>
      <vt:lpstr>Burn Up Chart</vt:lpstr>
      <vt:lpstr>Rework/Migration Cost Breakdown</vt:lpstr>
      <vt:lpstr>Return on Investment(ROI)</vt:lpstr>
      <vt:lpstr>Return on Value (ROV)</vt:lpstr>
      <vt:lpstr>Risk Assessment &amp; Mitigation Plan</vt:lpstr>
      <vt:lpstr>Detailed Mitigation Plan for Lack of User Adoption </vt:lpstr>
      <vt:lpstr>Data Breach Disaster &amp; Response Plan</vt:lpstr>
      <vt:lpstr>Data Breach Disaster &amp; Response Plan [1]  </vt:lpstr>
      <vt:lpstr>Architecture and Design</vt:lpstr>
      <vt:lpstr>Architecture Map</vt:lpstr>
      <vt:lpstr>Architecture Diagram</vt:lpstr>
      <vt:lpstr>High Level Design</vt:lpstr>
      <vt:lpstr>Low Level Design</vt:lpstr>
      <vt:lpstr>Testing</vt:lpstr>
      <vt:lpstr>Testing </vt:lpstr>
      <vt:lpstr>Testing Methodology (1/2)</vt:lpstr>
      <vt:lpstr>Testing Methodology (2/2)</vt:lpstr>
      <vt:lpstr>Release</vt:lpstr>
      <vt:lpstr>Release Criteria</vt:lpstr>
      <vt:lpstr>Release Checklist [1][2]</vt:lpstr>
      <vt:lpstr>PowerPoint Presentation</vt:lpstr>
      <vt:lpstr>Branching Management</vt:lpstr>
      <vt:lpstr>Bug Management</vt:lpstr>
      <vt:lpstr>Bug Management Workflow</vt:lpstr>
      <vt:lpstr>Thanks!</vt:lpstr>
      <vt:lpstr>Appendix</vt:lpstr>
      <vt:lpstr>Proposed Solution</vt:lpstr>
      <vt:lpstr>SWOT Analysis</vt:lpstr>
      <vt:lpstr>Benefits</vt:lpstr>
      <vt:lpstr>Key Features of Git</vt:lpstr>
      <vt:lpstr>Current Workflow with SVN</vt:lpstr>
      <vt:lpstr>PowerPoint Presentation</vt:lpstr>
      <vt:lpstr>Architecture</vt:lpstr>
      <vt:lpstr>Data Breach Disaster &amp; Contingency Plan</vt:lpstr>
      <vt:lpstr>  Cost of Unnecessary Rework Avoided per Year  </vt:lpstr>
      <vt:lpstr>Development and coding for a typical project can take around 4-9 months. A simple 5 minute merge on subversion can take two weeks to fix. Due to this, our company needs to merge often, have multiple debugging and code review sessions, and just handle conflicts as they come along which can make projects longer. This can be reduced by which can be reduced by Git’s merging and branching solution.</vt:lpstr>
      <vt:lpstr>Change Management &amp; Enablement</vt:lpstr>
      <vt:lpstr>PowerPoint Presentation</vt:lpstr>
      <vt:lpstr>Feature Branching</vt:lpstr>
      <vt:lpstr>Release Branching</vt:lpstr>
      <vt:lpstr>Hotfix Branching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OSS Final Report Team 1</dc:title>
  <dc:creator>Lily Chang</dc:creator>
  <cp:lastModifiedBy>Amelia Mazer</cp:lastModifiedBy>
  <cp:revision>1</cp:revision>
  <dcterms:modified xsi:type="dcterms:W3CDTF">2023-06-03T00:37:29Z</dcterms:modified>
</cp:coreProperties>
</file>